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53"/>
  </p:notesMasterIdLst>
  <p:sldIdLst>
    <p:sldId id="256" r:id="rId2"/>
    <p:sldId id="257" r:id="rId3"/>
    <p:sldId id="732" r:id="rId4"/>
    <p:sldId id="733" r:id="rId5"/>
    <p:sldId id="734" r:id="rId6"/>
    <p:sldId id="735" r:id="rId7"/>
    <p:sldId id="736" r:id="rId8"/>
    <p:sldId id="737" r:id="rId9"/>
    <p:sldId id="738" r:id="rId10"/>
    <p:sldId id="739" r:id="rId11"/>
    <p:sldId id="740" r:id="rId12"/>
    <p:sldId id="741" r:id="rId13"/>
    <p:sldId id="742" r:id="rId14"/>
    <p:sldId id="743" r:id="rId15"/>
    <p:sldId id="744" r:id="rId16"/>
    <p:sldId id="745" r:id="rId17"/>
    <p:sldId id="746" r:id="rId18"/>
    <p:sldId id="747" r:id="rId19"/>
    <p:sldId id="748" r:id="rId20"/>
    <p:sldId id="749" r:id="rId21"/>
    <p:sldId id="750" r:id="rId22"/>
    <p:sldId id="751" r:id="rId23"/>
    <p:sldId id="752" r:id="rId24"/>
    <p:sldId id="753" r:id="rId25"/>
    <p:sldId id="754" r:id="rId26"/>
    <p:sldId id="760" r:id="rId27"/>
    <p:sldId id="761" r:id="rId28"/>
    <p:sldId id="762" r:id="rId29"/>
    <p:sldId id="755" r:id="rId30"/>
    <p:sldId id="756" r:id="rId31"/>
    <p:sldId id="763" r:id="rId32"/>
    <p:sldId id="764" r:id="rId33"/>
    <p:sldId id="765" r:id="rId34"/>
    <p:sldId id="779" r:id="rId35"/>
    <p:sldId id="757" r:id="rId36"/>
    <p:sldId id="773" r:id="rId37"/>
    <p:sldId id="774" r:id="rId38"/>
    <p:sldId id="758" r:id="rId39"/>
    <p:sldId id="759" r:id="rId40"/>
    <p:sldId id="768" r:id="rId41"/>
    <p:sldId id="775" r:id="rId42"/>
    <p:sldId id="769" r:id="rId43"/>
    <p:sldId id="776" r:id="rId44"/>
    <p:sldId id="777" r:id="rId45"/>
    <p:sldId id="778" r:id="rId46"/>
    <p:sldId id="780" r:id="rId47"/>
    <p:sldId id="781" r:id="rId48"/>
    <p:sldId id="782" r:id="rId49"/>
    <p:sldId id="770" r:id="rId50"/>
    <p:sldId id="783" r:id="rId51"/>
    <p:sldId id="771" r:id="rId52"/>
  </p:sldIdLst>
  <p:sldSz cx="9144000" cy="6858000" type="screen4x3"/>
  <p:notesSz cx="6858000" cy="9144000"/>
  <p:embeddedFontLst>
    <p:embeddedFont>
      <p:font typeface="Wingdings 2" panose="05020102010507070707" pitchFamily="18" charset="2"/>
      <p:regular r:id="rId54"/>
    </p:embeddedFont>
    <p:embeddedFont>
      <p:font typeface="Century" panose="02040604050505020304" pitchFamily="18" charset="0"/>
      <p:regular r:id="rId55"/>
    </p:embeddedFont>
    <p:embeddedFont>
      <p:font typeface="Calibri" panose="020F0502020204030204" pitchFamily="34" charset="0"/>
      <p:regular r:id="rId56"/>
      <p:bold r:id="rId57"/>
      <p:italic r:id="rId58"/>
      <p:boldItalic r:id="rId59"/>
    </p:embeddedFont>
    <p:embeddedFont>
      <p:font typeface="SimSun" panose="02010600030101010101" pitchFamily="2" charset="-122"/>
      <p:regular r:id="rId60"/>
    </p:embeddedFont>
    <p:embeddedFont>
      <p:font typeface="Arial Narrow" panose="020B0606020202030204" pitchFamily="34" charset="0"/>
      <p:regular r:id="rId61"/>
      <p:bold r:id="rId62"/>
      <p:italic r:id="rId63"/>
      <p:boldItalic r:id="rId64"/>
    </p:embeddedFont>
    <p:embeddedFont>
      <p:font typeface="Tahoma" panose="020B0604030504040204" pitchFamily="34" charset="0"/>
      <p:regular r:id="rId65"/>
      <p:bold r:id="rId66"/>
    </p:embeddedFont>
  </p:embeddedFontLst>
  <p:defaultTextStyle>
    <a:defPPr>
      <a:defRPr lang="ru-RU"/>
    </a:defPPr>
    <a:lvl1pPr algn="l" rtl="0" eaLnBrk="0" fontAlgn="base" hangingPunct="0">
      <a:spcBef>
        <a:spcPct val="0"/>
      </a:spcBef>
      <a:spcAft>
        <a:spcPct val="0"/>
      </a:spcAft>
      <a:defRPr sz="2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24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24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24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2400"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888">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80"/>
    <a:srgbClr val="E7F3F4"/>
    <a:srgbClr val="009A46"/>
    <a:srgbClr val="F3F9FA"/>
    <a:srgbClr val="FFE5FF"/>
    <a:srgbClr val="CC6600"/>
    <a:srgbClr val="006666"/>
    <a:srgbClr val="FFCC00"/>
    <a:srgbClr val="336600"/>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Средний стиль 1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Светлый стиль 3 — акцент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Средний стиль 4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40" autoAdjust="0"/>
    <p:restoredTop sz="94702" autoAdjust="0"/>
  </p:normalViewPr>
  <p:slideViewPr>
    <p:cSldViewPr snapToGrid="0" showGuides="1">
      <p:cViewPr varScale="1">
        <p:scale>
          <a:sx n="84" d="100"/>
          <a:sy n="84" d="100"/>
        </p:scale>
        <p:origin x="1589" y="82"/>
      </p:cViewPr>
      <p:guideLst>
        <p:guide orient="horz" pos="1888"/>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7325"/>
    </p:cViewPr>
  </p:sorterViewPr>
  <p:gridSpacing cx="45005" cy="45005"/>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681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lvl1pPr>
          </a:lstStyle>
          <a:p>
            <a:pPr>
              <a:defRPr/>
            </a:pPr>
            <a:endParaRPr lang="ru-RU" altLang="ru-RU"/>
          </a:p>
        </p:txBody>
      </p:sp>
      <p:sp>
        <p:nvSpPr>
          <p:cNvPr id="546819"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ru-RU" altLang="ru-RU"/>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54682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ltLang="ru-RU" noProof="0" smtClean="0"/>
              <a:t>Образец текста</a:t>
            </a:r>
          </a:p>
          <a:p>
            <a:pPr lvl="1"/>
            <a:r>
              <a:rPr lang="ru-RU" altLang="ru-RU" noProof="0" smtClean="0"/>
              <a:t>Второй уровень</a:t>
            </a:r>
          </a:p>
          <a:p>
            <a:pPr lvl="2"/>
            <a:r>
              <a:rPr lang="ru-RU" altLang="ru-RU" noProof="0" smtClean="0"/>
              <a:t>Третий уровень</a:t>
            </a:r>
          </a:p>
          <a:p>
            <a:pPr lvl="3"/>
            <a:r>
              <a:rPr lang="ru-RU" altLang="ru-RU" noProof="0" smtClean="0"/>
              <a:t>Четвертый уровень</a:t>
            </a:r>
          </a:p>
          <a:p>
            <a:pPr lvl="4"/>
            <a:r>
              <a:rPr lang="ru-RU" altLang="ru-RU" noProof="0" smtClean="0"/>
              <a:t>Пятый уровень</a:t>
            </a:r>
          </a:p>
        </p:txBody>
      </p:sp>
      <p:sp>
        <p:nvSpPr>
          <p:cNvPr id="546822"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lvl1pPr>
          </a:lstStyle>
          <a:p>
            <a:pPr>
              <a:defRPr/>
            </a:pPr>
            <a:endParaRPr lang="ru-RU" altLang="ru-RU"/>
          </a:p>
        </p:txBody>
      </p:sp>
      <p:sp>
        <p:nvSpPr>
          <p:cNvPr id="546823"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5CA1B34-B595-47A4-BCE3-4B5512D751AC}" type="slidenum">
              <a:rPr lang="ru-RU" altLang="ru-RU"/>
              <a:pPr>
                <a:defRPr/>
              </a:pPr>
              <a:t>‹#›</a:t>
            </a:fld>
            <a:endParaRPr lang="ru-RU" altLang="ru-RU"/>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143000" y="1122363"/>
            <a:ext cx="6858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Rectangle 4"/>
          <p:cNvSpPr>
            <a:spLocks noGrp="1" noChangeArrowheads="1"/>
          </p:cNvSpPr>
          <p:nvPr>
            <p:ph type="dt" sz="half" idx="10"/>
          </p:nvPr>
        </p:nvSpPr>
        <p:spPr>
          <a:ln/>
        </p:spPr>
        <p:txBody>
          <a:bodyPr/>
          <a:lstStyle>
            <a:lvl1pPr>
              <a:defRPr/>
            </a:lvl1pPr>
          </a:lstStyle>
          <a:p>
            <a:pPr>
              <a:defRPr/>
            </a:pPr>
            <a:fld id="{611672C3-26C6-4B5D-AD74-39BB55D21A48}" type="datetime1">
              <a:rPr lang="ru-RU" altLang="ru-RU"/>
              <a:pPr>
                <a:defRPr/>
              </a:pPr>
              <a:t>18.09.2022</a:t>
            </a:fld>
            <a:endParaRPr lang="ru-RU" altLang="ru-RU"/>
          </a:p>
        </p:txBody>
      </p:sp>
      <p:sp>
        <p:nvSpPr>
          <p:cNvPr id="5"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6" name="Rectangle 6"/>
          <p:cNvSpPr>
            <a:spLocks noGrp="1" noChangeArrowheads="1"/>
          </p:cNvSpPr>
          <p:nvPr>
            <p:ph type="sldNum" sz="quarter" idx="12"/>
          </p:nvPr>
        </p:nvSpPr>
        <p:spPr>
          <a:ln/>
        </p:spPr>
        <p:txBody>
          <a:bodyPr/>
          <a:lstStyle>
            <a:lvl1pPr>
              <a:defRPr/>
            </a:lvl1pPr>
          </a:lstStyle>
          <a:p>
            <a:pPr>
              <a:defRPr/>
            </a:pPr>
            <a:fld id="{8B84D9EF-419A-4CAC-B794-52E769A6F313}" type="slidenum">
              <a:rPr lang="ru-RU" altLang="ru-RU"/>
              <a:pPr>
                <a:defRPr/>
              </a:pPr>
              <a:t>‹#›</a:t>
            </a:fld>
            <a:endParaRPr lang="ru-RU" altLang="ru-RU"/>
          </a:p>
        </p:txBody>
      </p:sp>
    </p:spTree>
    <p:extLst>
      <p:ext uri="{BB962C8B-B14F-4D97-AF65-F5344CB8AC3E}">
        <p14:creationId xmlns:p14="http://schemas.microsoft.com/office/powerpoint/2010/main" val="3304821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Rectangle 4"/>
          <p:cNvSpPr>
            <a:spLocks noGrp="1" noChangeArrowheads="1"/>
          </p:cNvSpPr>
          <p:nvPr>
            <p:ph type="dt" sz="half" idx="10"/>
          </p:nvPr>
        </p:nvSpPr>
        <p:spPr>
          <a:ln/>
        </p:spPr>
        <p:txBody>
          <a:bodyPr/>
          <a:lstStyle>
            <a:lvl1pPr>
              <a:defRPr/>
            </a:lvl1pPr>
          </a:lstStyle>
          <a:p>
            <a:pPr>
              <a:defRPr/>
            </a:pPr>
            <a:fld id="{6B2FB59F-D1D8-4849-9CE6-4DDD5BEA6F6B}" type="datetime1">
              <a:rPr lang="ru-RU" altLang="ru-RU"/>
              <a:pPr>
                <a:defRPr/>
              </a:pPr>
              <a:t>18.09.2022</a:t>
            </a:fld>
            <a:endParaRPr lang="ru-RU" altLang="ru-RU"/>
          </a:p>
        </p:txBody>
      </p:sp>
      <p:sp>
        <p:nvSpPr>
          <p:cNvPr id="5"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6" name="Rectangle 6"/>
          <p:cNvSpPr>
            <a:spLocks noGrp="1" noChangeArrowheads="1"/>
          </p:cNvSpPr>
          <p:nvPr>
            <p:ph type="sldNum" sz="quarter" idx="12"/>
          </p:nvPr>
        </p:nvSpPr>
        <p:spPr>
          <a:ln/>
        </p:spPr>
        <p:txBody>
          <a:bodyPr/>
          <a:lstStyle>
            <a:lvl1pPr>
              <a:defRPr/>
            </a:lvl1pPr>
          </a:lstStyle>
          <a:p>
            <a:pPr>
              <a:defRPr/>
            </a:pPr>
            <a:fld id="{75B86F5A-A95F-46AF-8997-C46C6F6F10A4}" type="slidenum">
              <a:rPr lang="ru-RU" altLang="ru-RU"/>
              <a:pPr>
                <a:defRPr/>
              </a:pPr>
              <a:t>‹#›</a:t>
            </a:fld>
            <a:endParaRPr lang="ru-RU" altLang="ru-RU"/>
          </a:p>
        </p:txBody>
      </p:sp>
    </p:spTree>
    <p:extLst>
      <p:ext uri="{BB962C8B-B14F-4D97-AF65-F5344CB8AC3E}">
        <p14:creationId xmlns:p14="http://schemas.microsoft.com/office/powerpoint/2010/main" val="1730211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Rectangle 4"/>
          <p:cNvSpPr>
            <a:spLocks noGrp="1" noChangeArrowheads="1"/>
          </p:cNvSpPr>
          <p:nvPr>
            <p:ph type="dt" sz="half" idx="10"/>
          </p:nvPr>
        </p:nvSpPr>
        <p:spPr>
          <a:ln/>
        </p:spPr>
        <p:txBody>
          <a:bodyPr/>
          <a:lstStyle>
            <a:lvl1pPr>
              <a:defRPr/>
            </a:lvl1pPr>
          </a:lstStyle>
          <a:p>
            <a:pPr>
              <a:defRPr/>
            </a:pPr>
            <a:fld id="{4B93014F-163D-4655-8019-80DEEBD8DBE3}" type="datetime1">
              <a:rPr lang="ru-RU" altLang="ru-RU"/>
              <a:pPr>
                <a:defRPr/>
              </a:pPr>
              <a:t>18.09.2022</a:t>
            </a:fld>
            <a:endParaRPr lang="ru-RU" altLang="ru-RU"/>
          </a:p>
        </p:txBody>
      </p:sp>
      <p:sp>
        <p:nvSpPr>
          <p:cNvPr id="5"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6" name="Rectangle 6"/>
          <p:cNvSpPr>
            <a:spLocks noGrp="1" noChangeArrowheads="1"/>
          </p:cNvSpPr>
          <p:nvPr>
            <p:ph type="sldNum" sz="quarter" idx="12"/>
          </p:nvPr>
        </p:nvSpPr>
        <p:spPr>
          <a:ln/>
        </p:spPr>
        <p:txBody>
          <a:bodyPr/>
          <a:lstStyle>
            <a:lvl1pPr>
              <a:defRPr/>
            </a:lvl1pPr>
          </a:lstStyle>
          <a:p>
            <a:pPr>
              <a:defRPr/>
            </a:pPr>
            <a:fld id="{E54440BF-70F8-4902-B781-F8B013D91D73}" type="slidenum">
              <a:rPr lang="ru-RU" altLang="ru-RU"/>
              <a:pPr>
                <a:defRPr/>
              </a:pPr>
              <a:t>‹#›</a:t>
            </a:fld>
            <a:endParaRPr lang="ru-RU" altLang="ru-RU"/>
          </a:p>
        </p:txBody>
      </p:sp>
    </p:spTree>
    <p:extLst>
      <p:ext uri="{BB962C8B-B14F-4D97-AF65-F5344CB8AC3E}">
        <p14:creationId xmlns:p14="http://schemas.microsoft.com/office/powerpoint/2010/main" val="203775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Rectangle 4"/>
          <p:cNvSpPr>
            <a:spLocks noGrp="1" noChangeArrowheads="1"/>
          </p:cNvSpPr>
          <p:nvPr>
            <p:ph type="dt" sz="half" idx="10"/>
          </p:nvPr>
        </p:nvSpPr>
        <p:spPr>
          <a:ln/>
        </p:spPr>
        <p:txBody>
          <a:bodyPr/>
          <a:lstStyle>
            <a:lvl1pPr>
              <a:defRPr/>
            </a:lvl1pPr>
          </a:lstStyle>
          <a:p>
            <a:pPr>
              <a:defRPr/>
            </a:pPr>
            <a:fld id="{51199941-745B-4527-B96C-243EB061F9F4}" type="datetime1">
              <a:rPr lang="ru-RU" altLang="ru-RU"/>
              <a:pPr>
                <a:defRPr/>
              </a:pPr>
              <a:t>18.09.2022</a:t>
            </a:fld>
            <a:endParaRPr lang="ru-RU" altLang="ru-RU"/>
          </a:p>
        </p:txBody>
      </p:sp>
      <p:sp>
        <p:nvSpPr>
          <p:cNvPr id="5"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6" name="Rectangle 6"/>
          <p:cNvSpPr>
            <a:spLocks noGrp="1" noChangeArrowheads="1"/>
          </p:cNvSpPr>
          <p:nvPr>
            <p:ph type="sldNum" sz="quarter" idx="12"/>
          </p:nvPr>
        </p:nvSpPr>
        <p:spPr>
          <a:ln/>
        </p:spPr>
        <p:txBody>
          <a:bodyPr/>
          <a:lstStyle>
            <a:lvl1pPr>
              <a:defRPr/>
            </a:lvl1pPr>
          </a:lstStyle>
          <a:p>
            <a:pPr>
              <a:defRPr/>
            </a:pPr>
            <a:fld id="{5AFA01DA-C644-45DF-88EB-F5FED8134116}" type="slidenum">
              <a:rPr lang="ru-RU" altLang="ru-RU"/>
              <a:pPr>
                <a:defRPr/>
              </a:pPr>
              <a:t>‹#›</a:t>
            </a:fld>
            <a:endParaRPr lang="ru-RU" altLang="ru-RU"/>
          </a:p>
        </p:txBody>
      </p:sp>
    </p:spTree>
    <p:extLst>
      <p:ext uri="{BB962C8B-B14F-4D97-AF65-F5344CB8AC3E}">
        <p14:creationId xmlns:p14="http://schemas.microsoft.com/office/powerpoint/2010/main" val="2723457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23888" y="1709738"/>
            <a:ext cx="78867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ru-RU" smtClean="0"/>
              <a:t>Образец текста</a:t>
            </a:r>
          </a:p>
        </p:txBody>
      </p:sp>
      <p:sp>
        <p:nvSpPr>
          <p:cNvPr id="4" name="Rectangle 4"/>
          <p:cNvSpPr>
            <a:spLocks noGrp="1" noChangeArrowheads="1"/>
          </p:cNvSpPr>
          <p:nvPr>
            <p:ph type="dt" sz="half" idx="10"/>
          </p:nvPr>
        </p:nvSpPr>
        <p:spPr>
          <a:ln/>
        </p:spPr>
        <p:txBody>
          <a:bodyPr/>
          <a:lstStyle>
            <a:lvl1pPr>
              <a:defRPr/>
            </a:lvl1pPr>
          </a:lstStyle>
          <a:p>
            <a:pPr>
              <a:defRPr/>
            </a:pPr>
            <a:fld id="{BDCC6D05-14F8-468C-A582-A42C94D4B89C}" type="datetime1">
              <a:rPr lang="ru-RU" altLang="ru-RU"/>
              <a:pPr>
                <a:defRPr/>
              </a:pPr>
              <a:t>18.09.2022</a:t>
            </a:fld>
            <a:endParaRPr lang="ru-RU" altLang="ru-RU"/>
          </a:p>
        </p:txBody>
      </p:sp>
      <p:sp>
        <p:nvSpPr>
          <p:cNvPr id="5"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6" name="Rectangle 6"/>
          <p:cNvSpPr>
            <a:spLocks noGrp="1" noChangeArrowheads="1"/>
          </p:cNvSpPr>
          <p:nvPr>
            <p:ph type="sldNum" sz="quarter" idx="12"/>
          </p:nvPr>
        </p:nvSpPr>
        <p:spPr>
          <a:ln/>
        </p:spPr>
        <p:txBody>
          <a:bodyPr/>
          <a:lstStyle>
            <a:lvl1pPr>
              <a:defRPr/>
            </a:lvl1pPr>
          </a:lstStyle>
          <a:p>
            <a:pPr>
              <a:defRPr/>
            </a:pPr>
            <a:fld id="{1D961263-7960-4FCB-BF8E-4AD516E2E883}" type="slidenum">
              <a:rPr lang="ru-RU" altLang="ru-RU"/>
              <a:pPr>
                <a:defRPr/>
              </a:pPr>
              <a:t>‹#›</a:t>
            </a:fld>
            <a:endParaRPr lang="ru-RU" altLang="ru-RU"/>
          </a:p>
        </p:txBody>
      </p:sp>
    </p:spTree>
    <p:extLst>
      <p:ext uri="{BB962C8B-B14F-4D97-AF65-F5344CB8AC3E}">
        <p14:creationId xmlns:p14="http://schemas.microsoft.com/office/powerpoint/2010/main" val="1586441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457200" y="1600200"/>
            <a:ext cx="4038600" cy="4525963"/>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4648200" y="1600200"/>
            <a:ext cx="4038600" cy="4525963"/>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Rectangle 4"/>
          <p:cNvSpPr>
            <a:spLocks noGrp="1" noChangeArrowheads="1"/>
          </p:cNvSpPr>
          <p:nvPr>
            <p:ph type="dt" sz="half" idx="10"/>
          </p:nvPr>
        </p:nvSpPr>
        <p:spPr>
          <a:ln/>
        </p:spPr>
        <p:txBody>
          <a:bodyPr/>
          <a:lstStyle>
            <a:lvl1pPr>
              <a:defRPr/>
            </a:lvl1pPr>
          </a:lstStyle>
          <a:p>
            <a:pPr>
              <a:defRPr/>
            </a:pPr>
            <a:fld id="{0B82182C-C2A6-410C-9065-AFA7E54C7655}" type="datetime1">
              <a:rPr lang="ru-RU" altLang="ru-RU"/>
              <a:pPr>
                <a:defRPr/>
              </a:pPr>
              <a:t>18.09.2022</a:t>
            </a:fld>
            <a:endParaRPr lang="ru-RU" altLang="ru-RU"/>
          </a:p>
        </p:txBody>
      </p:sp>
      <p:sp>
        <p:nvSpPr>
          <p:cNvPr id="6"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7" name="Rectangle 6"/>
          <p:cNvSpPr>
            <a:spLocks noGrp="1" noChangeArrowheads="1"/>
          </p:cNvSpPr>
          <p:nvPr>
            <p:ph type="sldNum" sz="quarter" idx="12"/>
          </p:nvPr>
        </p:nvSpPr>
        <p:spPr>
          <a:ln/>
        </p:spPr>
        <p:txBody>
          <a:bodyPr/>
          <a:lstStyle>
            <a:lvl1pPr>
              <a:defRPr/>
            </a:lvl1pPr>
          </a:lstStyle>
          <a:p>
            <a:pPr>
              <a:defRPr/>
            </a:pPr>
            <a:fld id="{0539E9F9-75D4-456B-BE2F-BB8EA05C15FB}" type="slidenum">
              <a:rPr lang="ru-RU" altLang="ru-RU"/>
              <a:pPr>
                <a:defRPr/>
              </a:pPr>
              <a:t>‹#›</a:t>
            </a:fld>
            <a:endParaRPr lang="ru-RU" altLang="ru-RU"/>
          </a:p>
        </p:txBody>
      </p:sp>
    </p:spTree>
    <p:extLst>
      <p:ext uri="{BB962C8B-B14F-4D97-AF65-F5344CB8AC3E}">
        <p14:creationId xmlns:p14="http://schemas.microsoft.com/office/powerpoint/2010/main" val="1706246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30238" y="365125"/>
            <a:ext cx="78867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630238" y="2505075"/>
            <a:ext cx="386873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4629150" y="2505075"/>
            <a:ext cx="38877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Rectangle 4"/>
          <p:cNvSpPr>
            <a:spLocks noGrp="1" noChangeArrowheads="1"/>
          </p:cNvSpPr>
          <p:nvPr>
            <p:ph type="dt" sz="half" idx="10"/>
          </p:nvPr>
        </p:nvSpPr>
        <p:spPr>
          <a:ln/>
        </p:spPr>
        <p:txBody>
          <a:bodyPr/>
          <a:lstStyle>
            <a:lvl1pPr>
              <a:defRPr/>
            </a:lvl1pPr>
          </a:lstStyle>
          <a:p>
            <a:pPr>
              <a:defRPr/>
            </a:pPr>
            <a:fld id="{C5F9B331-82D2-4979-9E6F-F319C8A0F9B3}" type="datetime1">
              <a:rPr lang="ru-RU" altLang="ru-RU"/>
              <a:pPr>
                <a:defRPr/>
              </a:pPr>
              <a:t>18.09.2022</a:t>
            </a:fld>
            <a:endParaRPr lang="ru-RU" altLang="ru-RU"/>
          </a:p>
        </p:txBody>
      </p:sp>
      <p:sp>
        <p:nvSpPr>
          <p:cNvPr id="8"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9" name="Rectangle 6"/>
          <p:cNvSpPr>
            <a:spLocks noGrp="1" noChangeArrowheads="1"/>
          </p:cNvSpPr>
          <p:nvPr>
            <p:ph type="sldNum" sz="quarter" idx="12"/>
          </p:nvPr>
        </p:nvSpPr>
        <p:spPr>
          <a:ln/>
        </p:spPr>
        <p:txBody>
          <a:bodyPr/>
          <a:lstStyle>
            <a:lvl1pPr>
              <a:defRPr/>
            </a:lvl1pPr>
          </a:lstStyle>
          <a:p>
            <a:pPr>
              <a:defRPr/>
            </a:pPr>
            <a:fld id="{98CCF7BB-08C0-46F3-B40C-AAD998832148}" type="slidenum">
              <a:rPr lang="ru-RU" altLang="ru-RU"/>
              <a:pPr>
                <a:defRPr/>
              </a:pPr>
              <a:t>‹#›</a:t>
            </a:fld>
            <a:endParaRPr lang="ru-RU" altLang="ru-RU"/>
          </a:p>
        </p:txBody>
      </p:sp>
    </p:spTree>
    <p:extLst>
      <p:ext uri="{BB962C8B-B14F-4D97-AF65-F5344CB8AC3E}">
        <p14:creationId xmlns:p14="http://schemas.microsoft.com/office/powerpoint/2010/main" val="2019974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Rectangle 4"/>
          <p:cNvSpPr>
            <a:spLocks noGrp="1" noChangeArrowheads="1"/>
          </p:cNvSpPr>
          <p:nvPr>
            <p:ph type="dt" sz="half" idx="10"/>
          </p:nvPr>
        </p:nvSpPr>
        <p:spPr>
          <a:ln/>
        </p:spPr>
        <p:txBody>
          <a:bodyPr/>
          <a:lstStyle>
            <a:lvl1pPr>
              <a:defRPr/>
            </a:lvl1pPr>
          </a:lstStyle>
          <a:p>
            <a:pPr>
              <a:defRPr/>
            </a:pPr>
            <a:fld id="{80FE6CF2-252E-4074-8563-124D135B0923}" type="datetime1">
              <a:rPr lang="ru-RU" altLang="ru-RU"/>
              <a:pPr>
                <a:defRPr/>
              </a:pPr>
              <a:t>18.09.2022</a:t>
            </a:fld>
            <a:endParaRPr lang="ru-RU" altLang="ru-RU"/>
          </a:p>
        </p:txBody>
      </p:sp>
      <p:sp>
        <p:nvSpPr>
          <p:cNvPr id="4"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5" name="Rectangle 6"/>
          <p:cNvSpPr>
            <a:spLocks noGrp="1" noChangeArrowheads="1"/>
          </p:cNvSpPr>
          <p:nvPr>
            <p:ph type="sldNum" sz="quarter" idx="12"/>
          </p:nvPr>
        </p:nvSpPr>
        <p:spPr>
          <a:ln/>
        </p:spPr>
        <p:txBody>
          <a:bodyPr/>
          <a:lstStyle>
            <a:lvl1pPr>
              <a:defRPr/>
            </a:lvl1pPr>
          </a:lstStyle>
          <a:p>
            <a:pPr>
              <a:defRPr/>
            </a:pPr>
            <a:fld id="{02FC5F1F-1EF6-4A70-A27D-93842724C28E}" type="slidenum">
              <a:rPr lang="ru-RU" altLang="ru-RU"/>
              <a:pPr>
                <a:defRPr/>
              </a:pPr>
              <a:t>‹#›</a:t>
            </a:fld>
            <a:endParaRPr lang="ru-RU" altLang="ru-RU"/>
          </a:p>
        </p:txBody>
      </p:sp>
    </p:spTree>
    <p:extLst>
      <p:ext uri="{BB962C8B-B14F-4D97-AF65-F5344CB8AC3E}">
        <p14:creationId xmlns:p14="http://schemas.microsoft.com/office/powerpoint/2010/main" val="73012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D7D5BF06-F3C7-4E07-8C1A-7F72A0D967FE}" type="datetime1">
              <a:rPr lang="ru-RU" altLang="ru-RU"/>
              <a:pPr>
                <a:defRPr/>
              </a:pPr>
              <a:t>18.09.2022</a:t>
            </a:fld>
            <a:endParaRPr lang="ru-RU" altLang="ru-RU"/>
          </a:p>
        </p:txBody>
      </p:sp>
      <p:sp>
        <p:nvSpPr>
          <p:cNvPr id="3"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4" name="Rectangle 6"/>
          <p:cNvSpPr>
            <a:spLocks noGrp="1" noChangeArrowheads="1"/>
          </p:cNvSpPr>
          <p:nvPr>
            <p:ph type="sldNum" sz="quarter" idx="12"/>
          </p:nvPr>
        </p:nvSpPr>
        <p:spPr>
          <a:ln/>
        </p:spPr>
        <p:txBody>
          <a:bodyPr/>
          <a:lstStyle>
            <a:lvl1pPr>
              <a:defRPr/>
            </a:lvl1pPr>
          </a:lstStyle>
          <a:p>
            <a:pPr>
              <a:defRPr/>
            </a:pPr>
            <a:fld id="{8438E194-808C-4772-AB30-08AD1A032474}" type="slidenum">
              <a:rPr lang="ru-RU" altLang="ru-RU"/>
              <a:pPr>
                <a:defRPr/>
              </a:pPr>
              <a:t>‹#›</a:t>
            </a:fld>
            <a:endParaRPr lang="ru-RU" altLang="ru-RU"/>
          </a:p>
        </p:txBody>
      </p:sp>
    </p:spTree>
    <p:extLst>
      <p:ext uri="{BB962C8B-B14F-4D97-AF65-F5344CB8AC3E}">
        <p14:creationId xmlns:p14="http://schemas.microsoft.com/office/powerpoint/2010/main" val="2898571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30238" y="457200"/>
            <a:ext cx="2949575"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Rectangle 4"/>
          <p:cNvSpPr>
            <a:spLocks noGrp="1" noChangeArrowheads="1"/>
          </p:cNvSpPr>
          <p:nvPr>
            <p:ph type="dt" sz="half" idx="10"/>
          </p:nvPr>
        </p:nvSpPr>
        <p:spPr>
          <a:ln/>
        </p:spPr>
        <p:txBody>
          <a:bodyPr/>
          <a:lstStyle>
            <a:lvl1pPr>
              <a:defRPr/>
            </a:lvl1pPr>
          </a:lstStyle>
          <a:p>
            <a:pPr>
              <a:defRPr/>
            </a:pPr>
            <a:fld id="{578AFFC8-B71E-4D92-9837-58C97F1569EE}" type="datetime1">
              <a:rPr lang="ru-RU" altLang="ru-RU"/>
              <a:pPr>
                <a:defRPr/>
              </a:pPr>
              <a:t>18.09.2022</a:t>
            </a:fld>
            <a:endParaRPr lang="ru-RU" altLang="ru-RU"/>
          </a:p>
        </p:txBody>
      </p:sp>
      <p:sp>
        <p:nvSpPr>
          <p:cNvPr id="6"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7" name="Rectangle 6"/>
          <p:cNvSpPr>
            <a:spLocks noGrp="1" noChangeArrowheads="1"/>
          </p:cNvSpPr>
          <p:nvPr>
            <p:ph type="sldNum" sz="quarter" idx="12"/>
          </p:nvPr>
        </p:nvSpPr>
        <p:spPr>
          <a:ln/>
        </p:spPr>
        <p:txBody>
          <a:bodyPr/>
          <a:lstStyle>
            <a:lvl1pPr>
              <a:defRPr/>
            </a:lvl1pPr>
          </a:lstStyle>
          <a:p>
            <a:pPr>
              <a:defRPr/>
            </a:pPr>
            <a:fld id="{82FEE165-BC0B-4736-87DF-6A1FB85E4D39}" type="slidenum">
              <a:rPr lang="ru-RU" altLang="ru-RU"/>
              <a:pPr>
                <a:defRPr/>
              </a:pPr>
              <a:t>‹#›</a:t>
            </a:fld>
            <a:endParaRPr lang="ru-RU" altLang="ru-RU"/>
          </a:p>
        </p:txBody>
      </p:sp>
    </p:spTree>
    <p:extLst>
      <p:ext uri="{BB962C8B-B14F-4D97-AF65-F5344CB8AC3E}">
        <p14:creationId xmlns:p14="http://schemas.microsoft.com/office/powerpoint/2010/main" val="2534568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30238" y="457200"/>
            <a:ext cx="2949575"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ru-RU" noProof="0" smtClean="0"/>
          </a:p>
        </p:txBody>
      </p:sp>
      <p:sp>
        <p:nvSpPr>
          <p:cNvPr id="4" name="Текст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Rectangle 4"/>
          <p:cNvSpPr>
            <a:spLocks noGrp="1" noChangeArrowheads="1"/>
          </p:cNvSpPr>
          <p:nvPr>
            <p:ph type="dt" sz="half" idx="10"/>
          </p:nvPr>
        </p:nvSpPr>
        <p:spPr>
          <a:ln/>
        </p:spPr>
        <p:txBody>
          <a:bodyPr/>
          <a:lstStyle>
            <a:lvl1pPr>
              <a:defRPr/>
            </a:lvl1pPr>
          </a:lstStyle>
          <a:p>
            <a:pPr>
              <a:defRPr/>
            </a:pPr>
            <a:fld id="{9E3CE0E2-6202-4F59-A1D1-21AE65FF8ECF}" type="datetime1">
              <a:rPr lang="ru-RU" altLang="ru-RU"/>
              <a:pPr>
                <a:defRPr/>
              </a:pPr>
              <a:t>18.09.2022</a:t>
            </a:fld>
            <a:endParaRPr lang="ru-RU" altLang="ru-RU"/>
          </a:p>
        </p:txBody>
      </p:sp>
      <p:sp>
        <p:nvSpPr>
          <p:cNvPr id="6" name="Rectangle 5"/>
          <p:cNvSpPr>
            <a:spLocks noGrp="1" noChangeArrowheads="1"/>
          </p:cNvSpPr>
          <p:nvPr>
            <p:ph type="ftr" sz="quarter" idx="11"/>
          </p:nvPr>
        </p:nvSpPr>
        <p:spPr>
          <a:ln/>
        </p:spPr>
        <p:txBody>
          <a:bodyPr/>
          <a:lstStyle>
            <a:lvl1pPr>
              <a:defRPr/>
            </a:lvl1pPr>
          </a:lstStyle>
          <a:p>
            <a:pPr>
              <a:defRPr/>
            </a:pPr>
            <a:r>
              <a:rPr lang="ru-RU" altLang="ru-RU"/>
              <a:t>Мельников Д.А.</a:t>
            </a:r>
          </a:p>
        </p:txBody>
      </p:sp>
      <p:sp>
        <p:nvSpPr>
          <p:cNvPr id="7" name="Rectangle 6"/>
          <p:cNvSpPr>
            <a:spLocks noGrp="1" noChangeArrowheads="1"/>
          </p:cNvSpPr>
          <p:nvPr>
            <p:ph type="sldNum" sz="quarter" idx="12"/>
          </p:nvPr>
        </p:nvSpPr>
        <p:spPr>
          <a:ln/>
        </p:spPr>
        <p:txBody>
          <a:bodyPr/>
          <a:lstStyle>
            <a:lvl1pPr>
              <a:defRPr/>
            </a:lvl1pPr>
          </a:lstStyle>
          <a:p>
            <a:pPr>
              <a:defRPr/>
            </a:pPr>
            <a:fld id="{9AC78555-C1CC-40EE-86B9-E6340CF0ABD9}" type="slidenum">
              <a:rPr lang="ru-RU" altLang="ru-RU"/>
              <a:pPr>
                <a:defRPr/>
              </a:pPr>
              <a:t>‹#›</a:t>
            </a:fld>
            <a:endParaRPr lang="ru-RU" altLang="ru-RU"/>
          </a:p>
        </p:txBody>
      </p:sp>
    </p:spTree>
    <p:extLst>
      <p:ext uri="{BB962C8B-B14F-4D97-AF65-F5344CB8AC3E}">
        <p14:creationId xmlns:p14="http://schemas.microsoft.com/office/powerpoint/2010/main" val="2090045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shadeToTitle="1">
        <a:gradFill rotWithShape="0">
          <a:gsLst>
            <a:gs pos="0">
              <a:schemeClr val="bg1"/>
            </a:gs>
            <a:gs pos="100000">
              <a:srgbClr val="AFFFAF"/>
            </a:gs>
          </a:gsLst>
          <a:path path="shape">
            <a:fillToRect l="50000" t="50000" r="50000" b="50000"/>
          </a:path>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ru-RU" altLang="ru-RU" smtClean="0"/>
              <a:t>Образец заголовка</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ltLang="ru-RU" smtClean="0"/>
              <a:t>Образец текста</a:t>
            </a:r>
          </a:p>
          <a:p>
            <a:pPr lvl="1"/>
            <a:r>
              <a:rPr lang="ru-RU" altLang="ru-RU" smtClean="0"/>
              <a:t>Второй уровень</a:t>
            </a:r>
          </a:p>
          <a:p>
            <a:pPr lvl="2"/>
            <a:r>
              <a:rPr lang="ru-RU" altLang="ru-RU" smtClean="0"/>
              <a:t>Третий уровень</a:t>
            </a:r>
          </a:p>
          <a:p>
            <a:pPr lvl="3"/>
            <a:r>
              <a:rPr lang="ru-RU" altLang="ru-RU" smtClean="0"/>
              <a:t>Четвертый уровень</a:t>
            </a:r>
          </a:p>
          <a:p>
            <a:pPr lvl="4"/>
            <a:r>
              <a:rPr lang="ru-RU" altLang="ru-RU" smtClean="0"/>
              <a:t>Пятый уровень</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400"/>
            </a:lvl1pPr>
          </a:lstStyle>
          <a:p>
            <a:pPr>
              <a:defRPr/>
            </a:pPr>
            <a:fld id="{403B41C2-17BE-4558-B741-5F0241D28F49}" type="datetime1">
              <a:rPr lang="ru-RU" altLang="ru-RU"/>
              <a:pPr>
                <a:defRPr/>
              </a:pPr>
              <a:t>18.09.2022</a:t>
            </a:fld>
            <a:endParaRPr lang="ru-RU" altLang="ru-RU"/>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r>
              <a:rPr lang="ru-RU" altLang="ru-RU"/>
              <a:t>Мельников Д.А.</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31081FB-F725-4C93-ADA9-708E53D06D33}" type="slidenum">
              <a:rPr lang="ru-RU" altLang="ru-RU"/>
              <a:pPr>
                <a:defRPr/>
              </a:pPr>
              <a:t>‹#›</a:t>
            </a:fld>
            <a:endParaRPr lang="ru-RU" alt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2pPr>
      <a:lvl3pPr algn="ctr" rtl="0"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3pPr>
      <a:lvl4pPr algn="ctr" rtl="0"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4pPr>
      <a:lvl5pPr algn="ctr" rtl="0" eaLnBrk="0" fontAlgn="base" hangingPunct="0">
        <a:spcBef>
          <a:spcPct val="0"/>
        </a:spcBef>
        <a:spcAft>
          <a:spcPct val="0"/>
        </a:spcAft>
        <a:defRPr sz="4400">
          <a:solidFill>
            <a:schemeClr val="tx2"/>
          </a:solidFill>
          <a:latin typeface="Arial" panose="020B0604020202020204" pitchFamily="34" charset="0"/>
          <a:cs typeface="Arial" panose="020B0604020202020204" pitchFamily="34" charset="0"/>
        </a:defRPr>
      </a:lvl5pPr>
      <a:lvl6pPr marL="4572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Rectangle 3"/>
          <p:cNvSpPr>
            <a:spLocks noGrp="1" noChangeArrowheads="1"/>
          </p:cNvSpPr>
          <p:nvPr>
            <p:ph type="subTitle" idx="1"/>
          </p:nvPr>
        </p:nvSpPr>
        <p:spPr>
          <a:xfrm>
            <a:off x="1547813" y="6021388"/>
            <a:ext cx="6400800" cy="673100"/>
          </a:xfrm>
        </p:spPr>
        <p:txBody>
          <a:bodyPr/>
          <a:lstStyle/>
          <a:p>
            <a:pPr eaLnBrk="1" hangingPunct="1">
              <a:lnSpc>
                <a:spcPct val="80000"/>
              </a:lnSpc>
              <a:defRPr/>
            </a:pPr>
            <a:r>
              <a:rPr lang="ru-RU" altLang="ru-RU" sz="2000" dirty="0" smtClean="0">
                <a:solidFill>
                  <a:schemeClr val="accent2"/>
                </a:solidFill>
                <a:effectLst>
                  <a:outerShdw blurRad="38100" dist="38100" dir="2700000" algn="tl">
                    <a:srgbClr val="C0C0C0"/>
                  </a:outerShdw>
                </a:effectLst>
              </a:rPr>
              <a:t>МЕЛЬНИКОВ Дмитрий Анатольевич</a:t>
            </a:r>
          </a:p>
          <a:p>
            <a:pPr eaLnBrk="1" hangingPunct="1">
              <a:lnSpc>
                <a:spcPct val="80000"/>
              </a:lnSpc>
              <a:defRPr/>
            </a:pPr>
            <a:r>
              <a:rPr lang="ru-RU" altLang="ru-RU" sz="2000" dirty="0" smtClean="0">
                <a:solidFill>
                  <a:schemeClr val="accent2"/>
                </a:solidFill>
                <a:effectLst>
                  <a:outerShdw blurRad="38100" dist="38100" dir="2700000" algn="tl">
                    <a:srgbClr val="C0C0C0"/>
                  </a:outerShdw>
                </a:effectLst>
              </a:rPr>
              <a:t>доктор </a:t>
            </a:r>
            <a:r>
              <a:rPr lang="ru-RU" altLang="ru-RU" sz="2000" dirty="0" smtClean="0">
                <a:solidFill>
                  <a:schemeClr val="accent2"/>
                </a:solidFill>
                <a:effectLst>
                  <a:outerShdw blurRad="38100" dist="38100" dir="2700000" algn="tl">
                    <a:srgbClr val="C0C0C0"/>
                  </a:outerShdw>
                </a:effectLst>
              </a:rPr>
              <a:t>технических наук, доцент</a:t>
            </a:r>
          </a:p>
        </p:txBody>
      </p:sp>
      <p:sp>
        <p:nvSpPr>
          <p:cNvPr id="2052" name="Text Box 4"/>
          <p:cNvSpPr txBox="1">
            <a:spLocks noChangeArrowheads="1"/>
          </p:cNvSpPr>
          <p:nvPr/>
        </p:nvSpPr>
        <p:spPr bwMode="auto">
          <a:xfrm>
            <a:off x="0" y="4829175"/>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algn="ctr" eaLnBrk="1" hangingPunct="1">
              <a:defRPr/>
            </a:pPr>
            <a:r>
              <a:rPr lang="ru-RU" altLang="ru-RU" sz="2000" b="1">
                <a:solidFill>
                  <a:srgbClr val="800080"/>
                </a:solidFill>
                <a:effectLst>
                  <a:outerShdw blurRad="38100" dist="38100" dir="2700000" algn="tl">
                    <a:srgbClr val="C0C0C0"/>
                  </a:outerShdw>
                </a:effectLst>
              </a:rPr>
              <a:t>Лекция №16: </a:t>
            </a:r>
            <a:r>
              <a:rPr lang="ru-RU" altLang="ru-RU" sz="2000" b="1" i="1">
                <a:solidFill>
                  <a:srgbClr val="800080"/>
                </a:solidFill>
                <a:effectLst>
                  <a:outerShdw blurRad="38100" dist="38100" dir="2700000" algn="tl">
                    <a:srgbClr val="C0C0C0"/>
                  </a:outerShdw>
                </a:effectLst>
              </a:rPr>
              <a:t>Система телеконференций USENET.</a:t>
            </a:r>
          </a:p>
          <a:p>
            <a:pPr algn="ctr" eaLnBrk="1" hangingPunct="1">
              <a:defRPr/>
            </a:pPr>
            <a:r>
              <a:rPr lang="ru-RU" altLang="ru-RU" sz="2000" b="1" i="1">
                <a:solidFill>
                  <a:srgbClr val="800080"/>
                </a:solidFill>
                <a:effectLst>
                  <a:outerShdw blurRad="38100" dist="38100" dir="2700000" algn="tl">
                    <a:srgbClr val="C0C0C0"/>
                  </a:outerShdw>
                </a:effectLst>
              </a:rPr>
              <a:t>      Информационная сеть WORLD WIDE WEB</a:t>
            </a:r>
            <a:r>
              <a:rPr lang="ru-RU" altLang="ru-RU" sz="2000" b="1">
                <a:solidFill>
                  <a:srgbClr val="800080"/>
                </a:solidFill>
              </a:rPr>
              <a:t> </a:t>
            </a:r>
          </a:p>
        </p:txBody>
      </p:sp>
      <p:sp>
        <p:nvSpPr>
          <p:cNvPr id="3076" name="Text Box 7"/>
          <p:cNvSpPr txBox="1">
            <a:spLocks noChangeArrowheads="1"/>
          </p:cNvSpPr>
          <p:nvPr/>
        </p:nvSpPr>
        <p:spPr bwMode="auto">
          <a:xfrm>
            <a:off x="2843213" y="2276475"/>
            <a:ext cx="25209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50000"/>
              </a:spcBef>
              <a:buFontTx/>
              <a:buNone/>
            </a:pPr>
            <a:endParaRPr lang="ru-RU" altLang="ru-RU" sz="1800"/>
          </a:p>
        </p:txBody>
      </p:sp>
      <p:sp>
        <p:nvSpPr>
          <p:cNvPr id="3077" name="Text Box 10"/>
          <p:cNvSpPr txBox="1">
            <a:spLocks noChangeArrowheads="1"/>
          </p:cNvSpPr>
          <p:nvPr/>
        </p:nvSpPr>
        <p:spPr bwMode="auto">
          <a:xfrm>
            <a:off x="989013" y="3444875"/>
            <a:ext cx="7153275" cy="11271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000" b="1">
                <a:solidFill>
                  <a:srgbClr val="336600"/>
                </a:solidFill>
              </a:rPr>
              <a:t>Раздел </a:t>
            </a:r>
            <a:r>
              <a:rPr lang="en-US" altLang="ru-RU" sz="2000" b="1">
                <a:solidFill>
                  <a:srgbClr val="336600"/>
                </a:solidFill>
              </a:rPr>
              <a:t>II: </a:t>
            </a:r>
            <a:r>
              <a:rPr lang="ru-RU" altLang="ru-RU" sz="2000" b="1">
                <a:solidFill>
                  <a:srgbClr val="336600"/>
                </a:solidFill>
              </a:rPr>
              <a:t>ОРГАНИЗАЦИЯ  ИНФОРМАЦИОННОГО ВЗАИМОДЕЙСТВИЯ</a:t>
            </a:r>
            <a:r>
              <a:rPr lang="en-US" altLang="ru-RU" sz="2000" b="1">
                <a:solidFill>
                  <a:srgbClr val="336600"/>
                </a:solidFill>
              </a:rPr>
              <a:t> </a:t>
            </a:r>
            <a:r>
              <a:rPr lang="ru-RU" altLang="ru-RU" sz="2000" b="1">
                <a:solidFill>
                  <a:srgbClr val="336600"/>
                </a:solidFill>
              </a:rPr>
              <a:t>В </a:t>
            </a:r>
            <a:r>
              <a:rPr lang="ru-RU" altLang="ru-RU" sz="2400" b="1">
                <a:solidFill>
                  <a:srgbClr val="336600"/>
                </a:solidFill>
              </a:rPr>
              <a:t>ИТС</a:t>
            </a:r>
            <a:r>
              <a:rPr lang="ru-RU" altLang="ru-RU" sz="2000" b="1">
                <a:solidFill>
                  <a:srgbClr val="336600"/>
                </a:solidFill>
              </a:rPr>
              <a:t> ГЛОБАЛЬНОГО СООБЩЕСТВА </a:t>
            </a:r>
            <a:r>
              <a:rPr lang="ru-RU" altLang="ru-RU" sz="2400" b="1">
                <a:solidFill>
                  <a:srgbClr val="336600"/>
                </a:solidFill>
              </a:rPr>
              <a:t>INTERNET</a:t>
            </a:r>
            <a:r>
              <a:rPr lang="ru-RU" altLang="ru-RU" sz="2000" b="1">
                <a:solidFill>
                  <a:srgbClr val="336600"/>
                </a:solidFill>
              </a:rPr>
              <a:t> </a:t>
            </a:r>
          </a:p>
        </p:txBody>
      </p:sp>
      <p:sp>
        <p:nvSpPr>
          <p:cNvPr id="3078" name="Text Box 12"/>
          <p:cNvSpPr txBox="1">
            <a:spLocks noChangeArrowheads="1"/>
          </p:cNvSpPr>
          <p:nvPr/>
        </p:nvSpPr>
        <p:spPr bwMode="auto">
          <a:xfrm>
            <a:off x="0" y="773113"/>
            <a:ext cx="9144000" cy="25304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i="1">
                <a:solidFill>
                  <a:srgbClr val="CC0000"/>
                </a:solidFill>
              </a:rPr>
              <a:t>КУРС ЛЕКЦИЙ</a:t>
            </a:r>
          </a:p>
          <a:p>
            <a:pPr algn="ctr" eaLnBrk="1" hangingPunct="1">
              <a:spcBef>
                <a:spcPct val="0"/>
              </a:spcBef>
              <a:buFontTx/>
              <a:buNone/>
            </a:pPr>
            <a:endParaRPr lang="ru-RU" altLang="ru-RU" sz="2400" b="1">
              <a:solidFill>
                <a:srgbClr val="CC0000"/>
              </a:solidFill>
            </a:endParaRPr>
          </a:p>
          <a:p>
            <a:pPr algn="ctr" eaLnBrk="1" hangingPunct="1">
              <a:spcBef>
                <a:spcPct val="0"/>
              </a:spcBef>
              <a:buFontTx/>
              <a:buNone/>
            </a:pPr>
            <a:r>
              <a:rPr lang="ru-RU" altLang="ru-RU" sz="2800" b="1">
                <a:solidFill>
                  <a:srgbClr val="FF0000"/>
                </a:solidFill>
              </a:rPr>
              <a:t>ОРГАНИЗАЦИЯ И</a:t>
            </a:r>
          </a:p>
          <a:p>
            <a:pPr algn="ctr" eaLnBrk="1" hangingPunct="1">
              <a:spcBef>
                <a:spcPct val="0"/>
              </a:spcBef>
              <a:buFontTx/>
              <a:buNone/>
            </a:pPr>
            <a:r>
              <a:rPr lang="ru-RU" altLang="ru-RU" sz="2800" b="1">
                <a:solidFill>
                  <a:srgbClr val="FF0000"/>
                </a:solidFill>
              </a:rPr>
              <a:t>ОБЕСПЕЧЕНИЕ БЕЗОПАСНОСТИ</a:t>
            </a:r>
          </a:p>
          <a:p>
            <a:pPr algn="ctr" eaLnBrk="1" hangingPunct="1">
              <a:spcBef>
                <a:spcPct val="0"/>
              </a:spcBef>
              <a:buFontTx/>
              <a:buNone/>
            </a:pPr>
            <a:r>
              <a:rPr lang="ru-RU" altLang="ru-RU" sz="2800" b="1">
                <a:solidFill>
                  <a:srgbClr val="FF0000"/>
                </a:solidFill>
              </a:rPr>
              <a:t>ИНФОРМАЦИОННО-ТЕХНОЛОГИЧЕСКИХ</a:t>
            </a:r>
          </a:p>
          <a:p>
            <a:pPr algn="ctr" eaLnBrk="1" hangingPunct="1">
              <a:spcBef>
                <a:spcPct val="0"/>
              </a:spcBef>
              <a:buFontTx/>
              <a:buNone/>
            </a:pPr>
            <a:r>
              <a:rPr lang="ru-RU" altLang="ru-RU" sz="2800" b="1">
                <a:solidFill>
                  <a:srgbClr val="FF0000"/>
                </a:solidFill>
              </a:rPr>
              <a:t>СЕТЕЙ И СИСТЕМ</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315" name="Group 74"/>
          <p:cNvGrpSpPr>
            <a:grpSpLocks/>
          </p:cNvGrpSpPr>
          <p:nvPr/>
        </p:nvGrpSpPr>
        <p:grpSpPr bwMode="auto">
          <a:xfrm>
            <a:off x="155575" y="1158875"/>
            <a:ext cx="8809038" cy="4613275"/>
            <a:chOff x="98" y="730"/>
            <a:chExt cx="5549" cy="2906"/>
          </a:xfrm>
        </p:grpSpPr>
        <p:sp>
          <p:nvSpPr>
            <p:cNvPr id="13317" name="Line 68"/>
            <p:cNvSpPr>
              <a:spLocks noChangeShapeType="1"/>
            </p:cNvSpPr>
            <p:nvPr/>
          </p:nvSpPr>
          <p:spPr bwMode="auto">
            <a:xfrm>
              <a:off x="1974" y="1360"/>
              <a:ext cx="1890" cy="2"/>
            </a:xfrm>
            <a:prstGeom prst="line">
              <a:avLst/>
            </a:prstGeom>
            <a:noFill/>
            <a:ln w="381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ru-RU"/>
            </a:p>
          </p:txBody>
        </p:sp>
        <p:grpSp>
          <p:nvGrpSpPr>
            <p:cNvPr id="13318" name="Group 5"/>
            <p:cNvGrpSpPr>
              <a:grpSpLocks/>
            </p:cNvGrpSpPr>
            <p:nvPr/>
          </p:nvGrpSpPr>
          <p:grpSpPr bwMode="auto">
            <a:xfrm>
              <a:off x="1436" y="974"/>
              <a:ext cx="651" cy="905"/>
              <a:chOff x="6972" y="5484"/>
              <a:chExt cx="1027" cy="1464"/>
            </a:xfrm>
          </p:grpSpPr>
          <p:sp>
            <p:nvSpPr>
              <p:cNvPr id="13365" name="Freeform 6"/>
              <p:cNvSpPr>
                <a:spLocks/>
              </p:cNvSpPr>
              <p:nvPr/>
            </p:nvSpPr>
            <p:spPr bwMode="auto">
              <a:xfrm>
                <a:off x="6972" y="5484"/>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CFFFF"/>
              </a:solidFill>
              <a:ln w="28575" cmpd="sng">
                <a:solidFill>
                  <a:srgbClr val="800080"/>
                </a:solidFill>
                <a:prstDash val="solid"/>
                <a:round/>
                <a:headEnd/>
                <a:tailEnd/>
              </a:ln>
            </p:spPr>
            <p:txBody>
              <a:bodyPr/>
              <a:lstStyle/>
              <a:p>
                <a:endParaRPr lang="ru-RU"/>
              </a:p>
            </p:txBody>
          </p:sp>
          <p:sp>
            <p:nvSpPr>
              <p:cNvPr id="13366" name="Freeform 7"/>
              <p:cNvSpPr>
                <a:spLocks/>
              </p:cNvSpPr>
              <p:nvPr/>
            </p:nvSpPr>
            <p:spPr bwMode="auto">
              <a:xfrm>
                <a:off x="6972"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CFFFF"/>
              </a:solidFill>
              <a:ln w="28575" cmpd="sng">
                <a:solidFill>
                  <a:srgbClr val="800080"/>
                </a:solidFill>
                <a:prstDash val="solid"/>
                <a:round/>
                <a:headEnd/>
                <a:tailEnd/>
              </a:ln>
            </p:spPr>
            <p:txBody>
              <a:bodyPr/>
              <a:lstStyle/>
              <a:p>
                <a:endParaRPr lang="ru-RU"/>
              </a:p>
            </p:txBody>
          </p:sp>
          <p:sp>
            <p:nvSpPr>
              <p:cNvPr id="13367" name="Freeform 8"/>
              <p:cNvSpPr>
                <a:spLocks/>
              </p:cNvSpPr>
              <p:nvPr/>
            </p:nvSpPr>
            <p:spPr bwMode="auto">
              <a:xfrm>
                <a:off x="7361" y="5694"/>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CCFFFF"/>
              </a:solidFill>
              <a:ln w="28575" cmpd="sng">
                <a:solidFill>
                  <a:srgbClr val="800080"/>
                </a:solidFill>
                <a:prstDash val="solid"/>
                <a:round/>
                <a:headEnd/>
                <a:tailEnd/>
              </a:ln>
            </p:spPr>
            <p:txBody>
              <a:bodyPr/>
              <a:lstStyle/>
              <a:p>
                <a:endParaRPr lang="ru-RU"/>
              </a:p>
            </p:txBody>
          </p:sp>
          <p:sp>
            <p:nvSpPr>
              <p:cNvPr id="13368" name="Freeform 9"/>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CCFFFF"/>
              </a:solidFill>
              <a:ln w="28575" cmpd="sng">
                <a:solidFill>
                  <a:srgbClr val="800080"/>
                </a:solidFill>
                <a:prstDash val="solid"/>
                <a:round/>
                <a:headEnd/>
                <a:tailEnd/>
              </a:ln>
            </p:spPr>
            <p:txBody>
              <a:bodyPr/>
              <a:lstStyle/>
              <a:p>
                <a:endParaRPr lang="ru-RU"/>
              </a:p>
            </p:txBody>
          </p:sp>
          <p:sp>
            <p:nvSpPr>
              <p:cNvPr id="13369" name="Freeform 10"/>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solidFill>
                <a:srgbClr val="CCFFFF"/>
              </a:solidFill>
              <a:ln w="28575" cmpd="sng">
                <a:solidFill>
                  <a:srgbClr val="800080"/>
                </a:solidFill>
                <a:prstDash val="solid"/>
                <a:round/>
                <a:headEnd/>
                <a:tailEnd/>
              </a:ln>
            </p:spPr>
            <p:txBody>
              <a:bodyPr/>
              <a:lstStyle/>
              <a:p>
                <a:endParaRPr lang="ru-RU"/>
              </a:p>
            </p:txBody>
          </p:sp>
          <p:sp>
            <p:nvSpPr>
              <p:cNvPr id="13370" name="Freeform 11"/>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solidFill>
                <a:srgbClr val="CCFFFF"/>
              </a:solidFill>
              <a:ln w="28575" cmpd="sng">
                <a:solidFill>
                  <a:srgbClr val="800080"/>
                </a:solidFill>
                <a:prstDash val="solid"/>
                <a:round/>
                <a:headEnd/>
                <a:tailEnd/>
              </a:ln>
            </p:spPr>
            <p:txBody>
              <a:bodyPr/>
              <a:lstStyle/>
              <a:p>
                <a:endParaRPr lang="ru-RU"/>
              </a:p>
            </p:txBody>
          </p:sp>
          <p:sp>
            <p:nvSpPr>
              <p:cNvPr id="13371" name="Freeform 12"/>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solidFill>
                <a:srgbClr val="CCFFFF"/>
              </a:solidFill>
              <a:ln w="28575" cmpd="sng">
                <a:solidFill>
                  <a:srgbClr val="800080"/>
                </a:solidFill>
                <a:prstDash val="solid"/>
                <a:round/>
                <a:headEnd/>
                <a:tailEnd/>
              </a:ln>
            </p:spPr>
            <p:txBody>
              <a:bodyPr/>
              <a:lstStyle/>
              <a:p>
                <a:endParaRPr lang="ru-RU"/>
              </a:p>
            </p:txBody>
          </p:sp>
          <p:sp>
            <p:nvSpPr>
              <p:cNvPr id="13372" name="Freeform 13"/>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CCFFFF"/>
              </a:solidFill>
              <a:ln w="28575" cmpd="sng">
                <a:solidFill>
                  <a:srgbClr val="800080"/>
                </a:solidFill>
                <a:prstDash val="solid"/>
                <a:round/>
                <a:headEnd/>
                <a:tailEnd/>
              </a:ln>
            </p:spPr>
            <p:txBody>
              <a:bodyPr/>
              <a:lstStyle/>
              <a:p>
                <a:endParaRPr lang="ru-RU"/>
              </a:p>
            </p:txBody>
          </p:sp>
          <p:sp>
            <p:nvSpPr>
              <p:cNvPr id="13373" name="Freeform 14"/>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CCFFFF"/>
              </a:solidFill>
              <a:ln w="28575" cmpd="sng">
                <a:solidFill>
                  <a:srgbClr val="800080"/>
                </a:solidFill>
                <a:round/>
                <a:headEnd/>
                <a:tailEnd/>
              </a:ln>
            </p:spPr>
            <p:txBody>
              <a:bodyPr/>
              <a:lstStyle/>
              <a:p>
                <a:endParaRPr lang="ru-RU"/>
              </a:p>
            </p:txBody>
          </p:sp>
          <p:grpSp>
            <p:nvGrpSpPr>
              <p:cNvPr id="13374" name="Group 15"/>
              <p:cNvGrpSpPr>
                <a:grpSpLocks/>
              </p:cNvGrpSpPr>
              <p:nvPr/>
            </p:nvGrpSpPr>
            <p:grpSpPr bwMode="auto">
              <a:xfrm>
                <a:off x="7475" y="6435"/>
                <a:ext cx="399" cy="513"/>
                <a:chOff x="8159" y="6378"/>
                <a:chExt cx="399" cy="513"/>
              </a:xfrm>
            </p:grpSpPr>
            <p:sp>
              <p:nvSpPr>
                <p:cNvPr id="13375" name="Freeform 16"/>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solidFill>
                  <a:srgbClr val="CCFFFF"/>
                </a:solidFill>
                <a:ln w="28575" cmpd="sng">
                  <a:solidFill>
                    <a:srgbClr val="800080"/>
                  </a:solidFill>
                  <a:prstDash val="solid"/>
                  <a:round/>
                  <a:headEnd/>
                  <a:tailEnd/>
                </a:ln>
              </p:spPr>
              <p:txBody>
                <a:bodyPr/>
                <a:lstStyle/>
                <a:p>
                  <a:endParaRPr lang="ru-RU"/>
                </a:p>
              </p:txBody>
            </p:sp>
            <p:sp>
              <p:nvSpPr>
                <p:cNvPr id="13376" name="Freeform 17"/>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rgbClr val="CCFFFF"/>
                </a:solidFill>
                <a:ln w="28575" cmpd="sng">
                  <a:solidFill>
                    <a:srgbClr val="800080"/>
                  </a:solidFill>
                  <a:prstDash val="solid"/>
                  <a:round/>
                  <a:headEnd/>
                  <a:tailEnd/>
                </a:ln>
              </p:spPr>
              <p:txBody>
                <a:bodyPr/>
                <a:lstStyle/>
                <a:p>
                  <a:endParaRPr lang="ru-RU"/>
                </a:p>
              </p:txBody>
            </p:sp>
          </p:grpSp>
        </p:grpSp>
        <p:grpSp>
          <p:nvGrpSpPr>
            <p:cNvPr id="13319" name="Group 18"/>
            <p:cNvGrpSpPr>
              <a:grpSpLocks/>
            </p:cNvGrpSpPr>
            <p:nvPr/>
          </p:nvGrpSpPr>
          <p:grpSpPr bwMode="auto">
            <a:xfrm>
              <a:off x="2519" y="1961"/>
              <a:ext cx="650" cy="904"/>
              <a:chOff x="6972" y="5484"/>
              <a:chExt cx="1027" cy="1464"/>
            </a:xfrm>
          </p:grpSpPr>
          <p:sp>
            <p:nvSpPr>
              <p:cNvPr id="13353" name="Freeform 19"/>
              <p:cNvSpPr>
                <a:spLocks/>
              </p:cNvSpPr>
              <p:nvPr/>
            </p:nvSpPr>
            <p:spPr bwMode="auto">
              <a:xfrm>
                <a:off x="6972" y="5484"/>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CFFCC"/>
              </a:solidFill>
              <a:ln w="28575" cmpd="sng">
                <a:solidFill>
                  <a:srgbClr val="339933"/>
                </a:solidFill>
                <a:prstDash val="solid"/>
                <a:round/>
                <a:headEnd/>
                <a:tailEnd/>
              </a:ln>
            </p:spPr>
            <p:txBody>
              <a:bodyPr/>
              <a:lstStyle/>
              <a:p>
                <a:endParaRPr lang="ru-RU"/>
              </a:p>
            </p:txBody>
          </p:sp>
          <p:sp>
            <p:nvSpPr>
              <p:cNvPr id="13354" name="Freeform 20"/>
              <p:cNvSpPr>
                <a:spLocks/>
              </p:cNvSpPr>
              <p:nvPr/>
            </p:nvSpPr>
            <p:spPr bwMode="auto">
              <a:xfrm>
                <a:off x="6972"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CFFCC"/>
              </a:solidFill>
              <a:ln w="28575" cmpd="sng">
                <a:solidFill>
                  <a:srgbClr val="339933"/>
                </a:solidFill>
                <a:prstDash val="solid"/>
                <a:round/>
                <a:headEnd/>
                <a:tailEnd/>
              </a:ln>
            </p:spPr>
            <p:txBody>
              <a:bodyPr/>
              <a:lstStyle/>
              <a:p>
                <a:endParaRPr lang="ru-RU"/>
              </a:p>
            </p:txBody>
          </p:sp>
          <p:sp>
            <p:nvSpPr>
              <p:cNvPr id="13355" name="Freeform 21"/>
              <p:cNvSpPr>
                <a:spLocks/>
              </p:cNvSpPr>
              <p:nvPr/>
            </p:nvSpPr>
            <p:spPr bwMode="auto">
              <a:xfrm>
                <a:off x="7361" y="5694"/>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CCFFCC"/>
              </a:solidFill>
              <a:ln w="28575" cmpd="sng">
                <a:solidFill>
                  <a:srgbClr val="339933"/>
                </a:solidFill>
                <a:prstDash val="solid"/>
                <a:round/>
                <a:headEnd/>
                <a:tailEnd/>
              </a:ln>
            </p:spPr>
            <p:txBody>
              <a:bodyPr/>
              <a:lstStyle/>
              <a:p>
                <a:endParaRPr lang="ru-RU"/>
              </a:p>
            </p:txBody>
          </p:sp>
          <p:sp>
            <p:nvSpPr>
              <p:cNvPr id="13356" name="Freeform 2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CCFFCC"/>
              </a:solidFill>
              <a:ln w="28575" cmpd="sng">
                <a:solidFill>
                  <a:srgbClr val="339933"/>
                </a:solidFill>
                <a:prstDash val="solid"/>
                <a:round/>
                <a:headEnd/>
                <a:tailEnd/>
              </a:ln>
            </p:spPr>
            <p:txBody>
              <a:bodyPr/>
              <a:lstStyle/>
              <a:p>
                <a:endParaRPr lang="ru-RU"/>
              </a:p>
            </p:txBody>
          </p:sp>
          <p:sp>
            <p:nvSpPr>
              <p:cNvPr id="13357" name="Freeform 2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solidFill>
                <a:srgbClr val="CCFFCC"/>
              </a:solidFill>
              <a:ln w="28575" cmpd="sng">
                <a:solidFill>
                  <a:srgbClr val="339933"/>
                </a:solidFill>
                <a:prstDash val="solid"/>
                <a:round/>
                <a:headEnd/>
                <a:tailEnd/>
              </a:ln>
            </p:spPr>
            <p:txBody>
              <a:bodyPr/>
              <a:lstStyle/>
              <a:p>
                <a:endParaRPr lang="ru-RU"/>
              </a:p>
            </p:txBody>
          </p:sp>
          <p:sp>
            <p:nvSpPr>
              <p:cNvPr id="13358" name="Freeform 2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solidFill>
                <a:srgbClr val="CCFFCC"/>
              </a:solidFill>
              <a:ln w="28575" cmpd="sng">
                <a:solidFill>
                  <a:srgbClr val="339933"/>
                </a:solidFill>
                <a:prstDash val="solid"/>
                <a:round/>
                <a:headEnd/>
                <a:tailEnd/>
              </a:ln>
            </p:spPr>
            <p:txBody>
              <a:bodyPr/>
              <a:lstStyle/>
              <a:p>
                <a:endParaRPr lang="ru-RU"/>
              </a:p>
            </p:txBody>
          </p:sp>
          <p:sp>
            <p:nvSpPr>
              <p:cNvPr id="13359" name="Freeform 2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solidFill>
                <a:srgbClr val="CCFFCC"/>
              </a:solidFill>
              <a:ln w="28575" cmpd="sng">
                <a:solidFill>
                  <a:srgbClr val="339933"/>
                </a:solidFill>
                <a:prstDash val="solid"/>
                <a:round/>
                <a:headEnd/>
                <a:tailEnd/>
              </a:ln>
            </p:spPr>
            <p:txBody>
              <a:bodyPr/>
              <a:lstStyle/>
              <a:p>
                <a:endParaRPr lang="ru-RU"/>
              </a:p>
            </p:txBody>
          </p:sp>
          <p:sp>
            <p:nvSpPr>
              <p:cNvPr id="13360" name="Freeform 2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CCFFCC"/>
              </a:solidFill>
              <a:ln w="28575" cmpd="sng">
                <a:solidFill>
                  <a:srgbClr val="339933"/>
                </a:solidFill>
                <a:prstDash val="solid"/>
                <a:round/>
                <a:headEnd/>
                <a:tailEnd/>
              </a:ln>
            </p:spPr>
            <p:txBody>
              <a:bodyPr/>
              <a:lstStyle/>
              <a:p>
                <a:endParaRPr lang="ru-RU"/>
              </a:p>
            </p:txBody>
          </p:sp>
          <p:sp>
            <p:nvSpPr>
              <p:cNvPr id="13361" name="Freeform 2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CCFFCC"/>
              </a:solidFill>
              <a:ln w="28575" cmpd="sng">
                <a:solidFill>
                  <a:srgbClr val="339933"/>
                </a:solidFill>
                <a:round/>
                <a:headEnd/>
                <a:tailEnd/>
              </a:ln>
            </p:spPr>
            <p:txBody>
              <a:bodyPr/>
              <a:lstStyle/>
              <a:p>
                <a:endParaRPr lang="ru-RU"/>
              </a:p>
            </p:txBody>
          </p:sp>
          <p:grpSp>
            <p:nvGrpSpPr>
              <p:cNvPr id="13362" name="Group 28"/>
              <p:cNvGrpSpPr>
                <a:grpSpLocks/>
              </p:cNvGrpSpPr>
              <p:nvPr/>
            </p:nvGrpSpPr>
            <p:grpSpPr bwMode="auto">
              <a:xfrm>
                <a:off x="7475" y="6435"/>
                <a:ext cx="399" cy="513"/>
                <a:chOff x="8159" y="6378"/>
                <a:chExt cx="399" cy="513"/>
              </a:xfrm>
            </p:grpSpPr>
            <p:sp>
              <p:nvSpPr>
                <p:cNvPr id="13363" name="Freeform 29"/>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solidFill>
                  <a:srgbClr val="CCFFCC"/>
                </a:solidFill>
                <a:ln w="28575" cmpd="sng">
                  <a:solidFill>
                    <a:srgbClr val="339933"/>
                  </a:solidFill>
                  <a:prstDash val="solid"/>
                  <a:round/>
                  <a:headEnd/>
                  <a:tailEnd/>
                </a:ln>
              </p:spPr>
              <p:txBody>
                <a:bodyPr/>
                <a:lstStyle/>
                <a:p>
                  <a:endParaRPr lang="ru-RU"/>
                </a:p>
              </p:txBody>
            </p:sp>
            <p:sp>
              <p:nvSpPr>
                <p:cNvPr id="13364" name="Freeform 30"/>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rgbClr val="CCFFCC"/>
                </a:solidFill>
                <a:ln w="28575" cmpd="sng">
                  <a:solidFill>
                    <a:srgbClr val="339933"/>
                  </a:solidFill>
                  <a:prstDash val="solid"/>
                  <a:round/>
                  <a:headEnd/>
                  <a:tailEnd/>
                </a:ln>
              </p:spPr>
              <p:txBody>
                <a:bodyPr/>
                <a:lstStyle/>
                <a:p>
                  <a:endParaRPr lang="ru-RU"/>
                </a:p>
              </p:txBody>
            </p:sp>
          </p:grpSp>
        </p:grpSp>
        <p:grpSp>
          <p:nvGrpSpPr>
            <p:cNvPr id="13320" name="Group 31"/>
            <p:cNvGrpSpPr>
              <a:grpSpLocks/>
            </p:cNvGrpSpPr>
            <p:nvPr/>
          </p:nvGrpSpPr>
          <p:grpSpPr bwMode="auto">
            <a:xfrm flipH="1">
              <a:off x="3674" y="974"/>
              <a:ext cx="651" cy="905"/>
              <a:chOff x="6972" y="5484"/>
              <a:chExt cx="1027" cy="1464"/>
            </a:xfrm>
          </p:grpSpPr>
          <p:sp>
            <p:nvSpPr>
              <p:cNvPr id="13341" name="Freeform 32"/>
              <p:cNvSpPr>
                <a:spLocks/>
              </p:cNvSpPr>
              <p:nvPr/>
            </p:nvSpPr>
            <p:spPr bwMode="auto">
              <a:xfrm>
                <a:off x="6972" y="5484"/>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CFF99"/>
              </a:solidFill>
              <a:ln w="28575" cmpd="sng">
                <a:solidFill>
                  <a:srgbClr val="996633"/>
                </a:solidFill>
                <a:prstDash val="solid"/>
                <a:round/>
                <a:headEnd/>
                <a:tailEnd/>
              </a:ln>
            </p:spPr>
            <p:txBody>
              <a:bodyPr/>
              <a:lstStyle/>
              <a:p>
                <a:endParaRPr lang="ru-RU"/>
              </a:p>
            </p:txBody>
          </p:sp>
          <p:sp>
            <p:nvSpPr>
              <p:cNvPr id="13342" name="Freeform 33"/>
              <p:cNvSpPr>
                <a:spLocks/>
              </p:cNvSpPr>
              <p:nvPr/>
            </p:nvSpPr>
            <p:spPr bwMode="auto">
              <a:xfrm>
                <a:off x="6972"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CFF99"/>
              </a:solidFill>
              <a:ln w="28575" cmpd="sng">
                <a:solidFill>
                  <a:srgbClr val="996633"/>
                </a:solidFill>
                <a:prstDash val="solid"/>
                <a:round/>
                <a:headEnd/>
                <a:tailEnd/>
              </a:ln>
            </p:spPr>
            <p:txBody>
              <a:bodyPr/>
              <a:lstStyle/>
              <a:p>
                <a:endParaRPr lang="ru-RU"/>
              </a:p>
            </p:txBody>
          </p:sp>
          <p:sp>
            <p:nvSpPr>
              <p:cNvPr id="13343" name="Freeform 34"/>
              <p:cNvSpPr>
                <a:spLocks/>
              </p:cNvSpPr>
              <p:nvPr/>
            </p:nvSpPr>
            <p:spPr bwMode="auto">
              <a:xfrm>
                <a:off x="7361" y="5694"/>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CCFF99"/>
              </a:solidFill>
              <a:ln w="28575" cmpd="sng">
                <a:solidFill>
                  <a:srgbClr val="996633"/>
                </a:solidFill>
                <a:prstDash val="solid"/>
                <a:round/>
                <a:headEnd/>
                <a:tailEnd/>
              </a:ln>
            </p:spPr>
            <p:txBody>
              <a:bodyPr/>
              <a:lstStyle/>
              <a:p>
                <a:endParaRPr lang="ru-RU"/>
              </a:p>
            </p:txBody>
          </p:sp>
          <p:sp>
            <p:nvSpPr>
              <p:cNvPr id="13344" name="Freeform 35"/>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CCFF99"/>
              </a:solidFill>
              <a:ln w="28575" cmpd="sng">
                <a:solidFill>
                  <a:srgbClr val="996633"/>
                </a:solidFill>
                <a:prstDash val="solid"/>
                <a:round/>
                <a:headEnd/>
                <a:tailEnd/>
              </a:ln>
            </p:spPr>
            <p:txBody>
              <a:bodyPr/>
              <a:lstStyle/>
              <a:p>
                <a:endParaRPr lang="ru-RU"/>
              </a:p>
            </p:txBody>
          </p:sp>
          <p:sp>
            <p:nvSpPr>
              <p:cNvPr id="13345" name="Freeform 36"/>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solidFill>
                <a:srgbClr val="CCFF99"/>
              </a:solidFill>
              <a:ln w="28575" cmpd="sng">
                <a:solidFill>
                  <a:srgbClr val="996633"/>
                </a:solidFill>
                <a:prstDash val="solid"/>
                <a:round/>
                <a:headEnd/>
                <a:tailEnd/>
              </a:ln>
            </p:spPr>
            <p:txBody>
              <a:bodyPr/>
              <a:lstStyle/>
              <a:p>
                <a:endParaRPr lang="ru-RU"/>
              </a:p>
            </p:txBody>
          </p:sp>
          <p:sp>
            <p:nvSpPr>
              <p:cNvPr id="13346" name="Freeform 37"/>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solidFill>
                <a:srgbClr val="CCFF99"/>
              </a:solidFill>
              <a:ln w="28575" cmpd="sng">
                <a:solidFill>
                  <a:srgbClr val="996633"/>
                </a:solidFill>
                <a:prstDash val="solid"/>
                <a:round/>
                <a:headEnd/>
                <a:tailEnd/>
              </a:ln>
            </p:spPr>
            <p:txBody>
              <a:bodyPr/>
              <a:lstStyle/>
              <a:p>
                <a:endParaRPr lang="ru-RU"/>
              </a:p>
            </p:txBody>
          </p:sp>
          <p:sp>
            <p:nvSpPr>
              <p:cNvPr id="13347" name="Freeform 38"/>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solidFill>
                <a:srgbClr val="CCFF99"/>
              </a:solidFill>
              <a:ln w="28575" cmpd="sng">
                <a:solidFill>
                  <a:srgbClr val="996633"/>
                </a:solidFill>
                <a:prstDash val="solid"/>
                <a:round/>
                <a:headEnd/>
                <a:tailEnd/>
              </a:ln>
            </p:spPr>
            <p:txBody>
              <a:bodyPr/>
              <a:lstStyle/>
              <a:p>
                <a:endParaRPr lang="ru-RU"/>
              </a:p>
            </p:txBody>
          </p:sp>
          <p:sp>
            <p:nvSpPr>
              <p:cNvPr id="13348" name="Freeform 39"/>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CCFF99"/>
              </a:solidFill>
              <a:ln w="28575" cmpd="sng">
                <a:solidFill>
                  <a:srgbClr val="996633"/>
                </a:solidFill>
                <a:prstDash val="solid"/>
                <a:round/>
                <a:headEnd/>
                <a:tailEnd/>
              </a:ln>
            </p:spPr>
            <p:txBody>
              <a:bodyPr/>
              <a:lstStyle/>
              <a:p>
                <a:endParaRPr lang="ru-RU"/>
              </a:p>
            </p:txBody>
          </p:sp>
          <p:sp>
            <p:nvSpPr>
              <p:cNvPr id="13349" name="Freeform 40"/>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CCFF99"/>
              </a:solidFill>
              <a:ln w="28575" cmpd="sng">
                <a:solidFill>
                  <a:srgbClr val="996633"/>
                </a:solidFill>
                <a:round/>
                <a:headEnd/>
                <a:tailEnd/>
              </a:ln>
            </p:spPr>
            <p:txBody>
              <a:bodyPr/>
              <a:lstStyle/>
              <a:p>
                <a:endParaRPr lang="ru-RU"/>
              </a:p>
            </p:txBody>
          </p:sp>
          <p:grpSp>
            <p:nvGrpSpPr>
              <p:cNvPr id="13350" name="Group 41"/>
              <p:cNvGrpSpPr>
                <a:grpSpLocks/>
              </p:cNvGrpSpPr>
              <p:nvPr/>
            </p:nvGrpSpPr>
            <p:grpSpPr bwMode="auto">
              <a:xfrm>
                <a:off x="7475" y="6435"/>
                <a:ext cx="399" cy="513"/>
                <a:chOff x="8159" y="6378"/>
                <a:chExt cx="399" cy="513"/>
              </a:xfrm>
            </p:grpSpPr>
            <p:sp>
              <p:nvSpPr>
                <p:cNvPr id="13351" name="Freeform 42"/>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solidFill>
                  <a:srgbClr val="CCFF99"/>
                </a:solidFill>
                <a:ln w="28575" cmpd="sng">
                  <a:solidFill>
                    <a:srgbClr val="996633"/>
                  </a:solidFill>
                  <a:prstDash val="solid"/>
                  <a:round/>
                  <a:headEnd/>
                  <a:tailEnd/>
                </a:ln>
              </p:spPr>
              <p:txBody>
                <a:bodyPr/>
                <a:lstStyle/>
                <a:p>
                  <a:endParaRPr lang="ru-RU"/>
                </a:p>
              </p:txBody>
            </p:sp>
            <p:sp>
              <p:nvSpPr>
                <p:cNvPr id="13352" name="Freeform 43"/>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rgbClr val="CCFF99"/>
                </a:solidFill>
                <a:ln w="28575" cmpd="sng">
                  <a:solidFill>
                    <a:srgbClr val="996633"/>
                  </a:solidFill>
                  <a:prstDash val="solid"/>
                  <a:round/>
                  <a:headEnd/>
                  <a:tailEnd/>
                </a:ln>
              </p:spPr>
              <p:txBody>
                <a:bodyPr/>
                <a:lstStyle/>
                <a:p>
                  <a:endParaRPr lang="ru-RU"/>
                </a:p>
              </p:txBody>
            </p:sp>
          </p:grpSp>
        </p:grpSp>
        <p:sp>
          <p:nvSpPr>
            <p:cNvPr id="13321" name="Line 44"/>
            <p:cNvSpPr>
              <a:spLocks noChangeShapeType="1"/>
            </p:cNvSpPr>
            <p:nvPr/>
          </p:nvSpPr>
          <p:spPr bwMode="auto">
            <a:xfrm>
              <a:off x="967" y="1115"/>
              <a:ext cx="469" cy="176"/>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2" name="Line 45"/>
            <p:cNvSpPr>
              <a:spLocks noChangeShapeType="1"/>
            </p:cNvSpPr>
            <p:nvPr/>
          </p:nvSpPr>
          <p:spPr bwMode="auto">
            <a:xfrm>
              <a:off x="967" y="1432"/>
              <a:ext cx="469" cy="0"/>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3" name="Line 46"/>
            <p:cNvSpPr>
              <a:spLocks noChangeShapeType="1"/>
            </p:cNvSpPr>
            <p:nvPr/>
          </p:nvSpPr>
          <p:spPr bwMode="auto">
            <a:xfrm flipH="1">
              <a:off x="2411" y="2806"/>
              <a:ext cx="216" cy="423"/>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4" name="Line 47"/>
            <p:cNvSpPr>
              <a:spLocks noChangeShapeType="1"/>
            </p:cNvSpPr>
            <p:nvPr/>
          </p:nvSpPr>
          <p:spPr bwMode="auto">
            <a:xfrm>
              <a:off x="2808" y="2841"/>
              <a:ext cx="180" cy="388"/>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5" name="Line 48"/>
            <p:cNvSpPr>
              <a:spLocks noChangeShapeType="1"/>
            </p:cNvSpPr>
            <p:nvPr/>
          </p:nvSpPr>
          <p:spPr bwMode="auto">
            <a:xfrm>
              <a:off x="2700" y="2841"/>
              <a:ext cx="0" cy="388"/>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6" name="Line 49"/>
            <p:cNvSpPr>
              <a:spLocks noChangeShapeType="1"/>
            </p:cNvSpPr>
            <p:nvPr/>
          </p:nvSpPr>
          <p:spPr bwMode="auto">
            <a:xfrm flipV="1">
              <a:off x="967" y="1573"/>
              <a:ext cx="469" cy="141"/>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7" name="Line 50"/>
            <p:cNvSpPr>
              <a:spLocks noChangeShapeType="1"/>
            </p:cNvSpPr>
            <p:nvPr/>
          </p:nvSpPr>
          <p:spPr bwMode="auto">
            <a:xfrm>
              <a:off x="4324" y="1573"/>
              <a:ext cx="469" cy="176"/>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8" name="Line 51"/>
            <p:cNvSpPr>
              <a:spLocks noChangeShapeType="1"/>
            </p:cNvSpPr>
            <p:nvPr/>
          </p:nvSpPr>
          <p:spPr bwMode="auto">
            <a:xfrm>
              <a:off x="4324" y="1432"/>
              <a:ext cx="469" cy="0"/>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29" name="Line 52"/>
            <p:cNvSpPr>
              <a:spLocks noChangeShapeType="1"/>
            </p:cNvSpPr>
            <p:nvPr/>
          </p:nvSpPr>
          <p:spPr bwMode="auto">
            <a:xfrm flipV="1">
              <a:off x="4324" y="1150"/>
              <a:ext cx="469" cy="141"/>
            </a:xfrm>
            <a:prstGeom prst="line">
              <a:avLst/>
            </a:prstGeom>
            <a:noFill/>
            <a:ln w="38100">
              <a:solidFill>
                <a:schemeClr val="accent2"/>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13330" name="Text Box 53"/>
            <p:cNvSpPr txBox="1">
              <a:spLocks noChangeArrowheads="1"/>
            </p:cNvSpPr>
            <p:nvPr/>
          </p:nvSpPr>
          <p:spPr bwMode="auto">
            <a:xfrm>
              <a:off x="2627" y="1080"/>
              <a:ext cx="506" cy="178"/>
            </a:xfrm>
            <a:prstGeom prst="rect">
              <a:avLst/>
            </a:prstGeom>
            <a:noFill/>
            <a:ln>
              <a:noFill/>
            </a:ln>
            <a:effectLst>
              <a:outerShdw dist="28398" dir="3806097"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zh-CN" sz="2000" b="1">
                  <a:solidFill>
                    <a:srgbClr val="996633"/>
                  </a:solidFill>
                  <a:latin typeface="Tahoma" panose="020B0604030504040204" pitchFamily="34" charset="0"/>
                  <a:ea typeface="SimSun" panose="02010600030101010101" pitchFamily="2" charset="-122"/>
                  <a:cs typeface="Tahoma" panose="020B0604030504040204" pitchFamily="34" charset="0"/>
                </a:rPr>
                <a:t>NNTP</a:t>
              </a:r>
              <a:endParaRPr lang="ru-RU" altLang="ru-RU" sz="2000" b="1">
                <a:solidFill>
                  <a:srgbClr val="996633"/>
                </a:solidFill>
                <a:latin typeface="Tahoma" panose="020B0604030504040204" pitchFamily="34" charset="0"/>
                <a:ea typeface="SimSun" panose="02010600030101010101" pitchFamily="2" charset="-122"/>
                <a:cs typeface="Tahoma" panose="020B0604030504040204" pitchFamily="34" charset="0"/>
              </a:endParaRPr>
            </a:p>
          </p:txBody>
        </p:sp>
        <p:sp>
          <p:nvSpPr>
            <p:cNvPr id="13331" name="Text Box 54"/>
            <p:cNvSpPr txBox="1">
              <a:spLocks noChangeArrowheads="1"/>
            </p:cNvSpPr>
            <p:nvPr/>
          </p:nvSpPr>
          <p:spPr bwMode="auto">
            <a:xfrm>
              <a:off x="1082" y="2357"/>
              <a:ext cx="506" cy="178"/>
            </a:xfrm>
            <a:prstGeom prst="rect">
              <a:avLst/>
            </a:prstGeom>
            <a:noFill/>
            <a:ln>
              <a:noFill/>
            </a:ln>
            <a:effectLst>
              <a:outerShdw dist="28398" dir="3806097"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zh-CN" sz="2000" b="1">
                  <a:solidFill>
                    <a:srgbClr val="996633"/>
                  </a:solidFill>
                  <a:latin typeface="Tahoma" panose="020B0604030504040204" pitchFamily="34" charset="0"/>
                  <a:ea typeface="SimSun" panose="02010600030101010101" pitchFamily="2" charset="-122"/>
                  <a:cs typeface="Tahoma" panose="020B0604030504040204" pitchFamily="34" charset="0"/>
                </a:rPr>
                <a:t>NNTP</a:t>
              </a:r>
              <a:endParaRPr lang="ru-RU" altLang="ru-RU" sz="2000" b="1">
                <a:solidFill>
                  <a:srgbClr val="996633"/>
                </a:solidFill>
                <a:latin typeface="Tahoma" panose="020B0604030504040204" pitchFamily="34" charset="0"/>
                <a:ea typeface="SimSun" panose="02010600030101010101" pitchFamily="2" charset="-122"/>
                <a:cs typeface="Tahoma" panose="020B0604030504040204" pitchFamily="34" charset="0"/>
              </a:endParaRPr>
            </a:p>
          </p:txBody>
        </p:sp>
        <p:sp>
          <p:nvSpPr>
            <p:cNvPr id="13332" name="Text Box 55"/>
            <p:cNvSpPr txBox="1">
              <a:spLocks noChangeArrowheads="1"/>
            </p:cNvSpPr>
            <p:nvPr/>
          </p:nvSpPr>
          <p:spPr bwMode="auto">
            <a:xfrm>
              <a:off x="4155" y="2349"/>
              <a:ext cx="506" cy="178"/>
            </a:xfrm>
            <a:prstGeom prst="rect">
              <a:avLst/>
            </a:prstGeom>
            <a:noFill/>
            <a:ln>
              <a:noFill/>
            </a:ln>
            <a:effectLst>
              <a:outerShdw dist="28398" dir="3806097"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zh-CN" sz="2000" b="1">
                  <a:solidFill>
                    <a:srgbClr val="996633"/>
                  </a:solidFill>
                  <a:latin typeface="Tahoma" panose="020B0604030504040204" pitchFamily="34" charset="0"/>
                  <a:ea typeface="SimSun" panose="02010600030101010101" pitchFamily="2" charset="-122"/>
                  <a:cs typeface="Tahoma" panose="020B0604030504040204" pitchFamily="34" charset="0"/>
                </a:rPr>
                <a:t>NNTP</a:t>
              </a:r>
              <a:endParaRPr lang="ru-RU" altLang="ru-RU" sz="2000" b="1">
                <a:solidFill>
                  <a:srgbClr val="996633"/>
                </a:solidFill>
                <a:latin typeface="Tahoma" panose="020B0604030504040204" pitchFamily="34" charset="0"/>
                <a:ea typeface="SimSun" panose="02010600030101010101" pitchFamily="2" charset="-122"/>
                <a:cs typeface="Tahoma" panose="020B0604030504040204" pitchFamily="34" charset="0"/>
              </a:endParaRPr>
            </a:p>
          </p:txBody>
        </p:sp>
        <p:sp>
          <p:nvSpPr>
            <p:cNvPr id="13333" name="Text Box 60"/>
            <p:cNvSpPr txBox="1">
              <a:spLocks noChangeArrowheads="1"/>
            </p:cNvSpPr>
            <p:nvPr/>
          </p:nvSpPr>
          <p:spPr bwMode="auto">
            <a:xfrm>
              <a:off x="2516" y="1687"/>
              <a:ext cx="768" cy="18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chemeClr val="hlink"/>
                  </a:solidFill>
                  <a:latin typeface="Tahoma" panose="020B0604030504040204" pitchFamily="34" charset="0"/>
                  <a:cs typeface="Tahoma" panose="020B0604030504040204" pitchFamily="34" charset="0"/>
                </a:rPr>
                <a:t>Сервер </a:t>
              </a:r>
              <a:r>
                <a:rPr lang="en-US" altLang="zh-CN" sz="2000" b="1" i="1">
                  <a:solidFill>
                    <a:schemeClr val="hlink"/>
                  </a:solidFill>
                  <a:latin typeface="Tahoma" panose="020B0604030504040204" pitchFamily="34" charset="0"/>
                  <a:ea typeface="SimSun" panose="02010600030101010101" pitchFamily="2" charset="-122"/>
                  <a:cs typeface="Tahoma" panose="020B0604030504040204" pitchFamily="34" charset="0"/>
                </a:rPr>
                <a:t>n</a:t>
              </a:r>
              <a:endParaRPr lang="ru-RU" altLang="ru-RU" sz="2000" b="1" i="1">
                <a:solidFill>
                  <a:schemeClr val="hlink"/>
                </a:solidFill>
                <a:latin typeface="Tahoma" panose="020B0604030504040204" pitchFamily="34" charset="0"/>
                <a:cs typeface="Tahoma" panose="020B0604030504040204" pitchFamily="34" charset="0"/>
              </a:endParaRPr>
            </a:p>
          </p:txBody>
        </p:sp>
        <p:sp>
          <p:nvSpPr>
            <p:cNvPr id="13334" name="Text Box 61"/>
            <p:cNvSpPr txBox="1">
              <a:spLocks noChangeArrowheads="1"/>
            </p:cNvSpPr>
            <p:nvPr/>
          </p:nvSpPr>
          <p:spPr bwMode="auto">
            <a:xfrm>
              <a:off x="98" y="1230"/>
              <a:ext cx="833" cy="36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rgbClr val="CC0000"/>
                  </a:solidFill>
                </a:rPr>
                <a:t>Клиенты сервера </a:t>
              </a:r>
              <a:r>
                <a:rPr lang="ru-RU" altLang="zh-CN" sz="2000" b="1" i="1">
                  <a:solidFill>
                    <a:srgbClr val="CC0000"/>
                  </a:solidFill>
                </a:rPr>
                <a:t>1</a:t>
              </a:r>
              <a:endParaRPr lang="ru-RU" altLang="ru-RU" sz="2000" b="1" i="1">
                <a:solidFill>
                  <a:srgbClr val="CC0000"/>
                </a:solidFill>
              </a:endParaRPr>
            </a:p>
          </p:txBody>
        </p:sp>
        <p:sp>
          <p:nvSpPr>
            <p:cNvPr id="13335" name="Text Box 64"/>
            <p:cNvSpPr txBox="1">
              <a:spLocks noChangeArrowheads="1"/>
            </p:cNvSpPr>
            <p:nvPr/>
          </p:nvSpPr>
          <p:spPr bwMode="auto">
            <a:xfrm>
              <a:off x="3544" y="735"/>
              <a:ext cx="768" cy="18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chemeClr val="hlink"/>
                  </a:solidFill>
                  <a:latin typeface="Tahoma" panose="020B0604030504040204" pitchFamily="34" charset="0"/>
                  <a:cs typeface="Tahoma" panose="020B0604030504040204" pitchFamily="34" charset="0"/>
                </a:rPr>
                <a:t>Сервер </a:t>
              </a:r>
              <a:r>
                <a:rPr lang="en-US" altLang="zh-CN" sz="2000" b="1" i="1">
                  <a:solidFill>
                    <a:schemeClr val="hlink"/>
                  </a:solidFill>
                  <a:latin typeface="Tahoma" panose="020B0604030504040204" pitchFamily="34" charset="0"/>
                  <a:ea typeface="SimSun" panose="02010600030101010101" pitchFamily="2" charset="-122"/>
                  <a:cs typeface="Tahoma" panose="020B0604030504040204" pitchFamily="34" charset="0"/>
                </a:rPr>
                <a:t>2</a:t>
              </a:r>
              <a:endParaRPr lang="ru-RU" altLang="ru-RU" sz="2000" b="1" i="1">
                <a:solidFill>
                  <a:schemeClr val="hlink"/>
                </a:solidFill>
                <a:latin typeface="Tahoma" panose="020B0604030504040204" pitchFamily="34" charset="0"/>
                <a:cs typeface="Tahoma" panose="020B0604030504040204" pitchFamily="34" charset="0"/>
              </a:endParaRPr>
            </a:p>
          </p:txBody>
        </p:sp>
        <p:sp>
          <p:nvSpPr>
            <p:cNvPr id="13336" name="Text Box 65"/>
            <p:cNvSpPr txBox="1">
              <a:spLocks noChangeArrowheads="1"/>
            </p:cNvSpPr>
            <p:nvPr/>
          </p:nvSpPr>
          <p:spPr bwMode="auto">
            <a:xfrm>
              <a:off x="1385" y="730"/>
              <a:ext cx="768" cy="18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chemeClr val="hlink"/>
                  </a:solidFill>
                  <a:latin typeface="Tahoma" panose="020B0604030504040204" pitchFamily="34" charset="0"/>
                  <a:cs typeface="Tahoma" panose="020B0604030504040204" pitchFamily="34" charset="0"/>
                </a:rPr>
                <a:t>Сервер </a:t>
              </a:r>
              <a:r>
                <a:rPr lang="en-US" altLang="zh-CN" sz="2000" b="1" i="1">
                  <a:solidFill>
                    <a:schemeClr val="hlink"/>
                  </a:solidFill>
                  <a:latin typeface="Tahoma" panose="020B0604030504040204" pitchFamily="34" charset="0"/>
                  <a:ea typeface="SimSun" panose="02010600030101010101" pitchFamily="2" charset="-122"/>
                  <a:cs typeface="Tahoma" panose="020B0604030504040204" pitchFamily="34" charset="0"/>
                </a:rPr>
                <a:t>1</a:t>
              </a:r>
              <a:endParaRPr lang="ru-RU" altLang="ru-RU" sz="2000" b="1" i="1">
                <a:solidFill>
                  <a:schemeClr val="hlink"/>
                </a:solidFill>
                <a:latin typeface="Tahoma" panose="020B0604030504040204" pitchFamily="34" charset="0"/>
                <a:cs typeface="Tahoma" panose="020B0604030504040204" pitchFamily="34" charset="0"/>
              </a:endParaRPr>
            </a:p>
          </p:txBody>
        </p:sp>
        <p:sp>
          <p:nvSpPr>
            <p:cNvPr id="13337" name="Text Box 66"/>
            <p:cNvSpPr txBox="1">
              <a:spLocks noChangeArrowheads="1"/>
            </p:cNvSpPr>
            <p:nvPr/>
          </p:nvSpPr>
          <p:spPr bwMode="auto">
            <a:xfrm>
              <a:off x="2279" y="3268"/>
              <a:ext cx="833" cy="36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rgbClr val="CC0000"/>
                  </a:solidFill>
                </a:rPr>
                <a:t>Клиенты сервера </a:t>
              </a:r>
              <a:r>
                <a:rPr lang="en-US" altLang="zh-CN" sz="2000" b="1" i="1">
                  <a:solidFill>
                    <a:srgbClr val="CC0000"/>
                  </a:solidFill>
                  <a:ea typeface="SimSun" panose="02010600030101010101" pitchFamily="2" charset="-122"/>
                </a:rPr>
                <a:t>n</a:t>
              </a:r>
              <a:endParaRPr lang="ru-RU" altLang="ru-RU" sz="2000" b="1" i="1">
                <a:solidFill>
                  <a:srgbClr val="CC0000"/>
                </a:solidFill>
              </a:endParaRPr>
            </a:p>
          </p:txBody>
        </p:sp>
        <p:sp>
          <p:nvSpPr>
            <p:cNvPr id="13338" name="Text Box 67"/>
            <p:cNvSpPr txBox="1">
              <a:spLocks noChangeArrowheads="1"/>
            </p:cNvSpPr>
            <p:nvPr/>
          </p:nvSpPr>
          <p:spPr bwMode="auto">
            <a:xfrm>
              <a:off x="4814" y="1259"/>
              <a:ext cx="833" cy="36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b="1">
                  <a:solidFill>
                    <a:srgbClr val="CC0000"/>
                  </a:solidFill>
                </a:rPr>
                <a:t>Клиенты сервера </a:t>
              </a:r>
              <a:r>
                <a:rPr lang="ru-RU" altLang="zh-CN" sz="2000" b="1" i="1">
                  <a:solidFill>
                    <a:srgbClr val="CC0000"/>
                  </a:solidFill>
                </a:rPr>
                <a:t>2</a:t>
              </a:r>
              <a:endParaRPr lang="ru-RU" altLang="ru-RU" sz="2000" b="1" i="1">
                <a:solidFill>
                  <a:srgbClr val="CC0000"/>
                </a:solidFill>
              </a:endParaRPr>
            </a:p>
          </p:txBody>
        </p:sp>
        <p:sp>
          <p:nvSpPr>
            <p:cNvPr id="13339" name="Freeform 72"/>
            <p:cNvSpPr>
              <a:spLocks/>
            </p:cNvSpPr>
            <p:nvPr/>
          </p:nvSpPr>
          <p:spPr bwMode="auto">
            <a:xfrm>
              <a:off x="1680" y="1862"/>
              <a:ext cx="840" cy="698"/>
            </a:xfrm>
            <a:custGeom>
              <a:avLst/>
              <a:gdLst>
                <a:gd name="T0" fmla="*/ 0 w 840"/>
                <a:gd name="T1" fmla="*/ 0 h 698"/>
                <a:gd name="T2" fmla="*/ 0 w 840"/>
                <a:gd name="T3" fmla="*/ 694 h 698"/>
                <a:gd name="T4" fmla="*/ 840 w 840"/>
                <a:gd name="T5" fmla="*/ 698 h 698"/>
                <a:gd name="T6" fmla="*/ 0 60000 65536"/>
                <a:gd name="T7" fmla="*/ 0 60000 65536"/>
                <a:gd name="T8" fmla="*/ 0 60000 65536"/>
              </a:gdLst>
              <a:ahLst/>
              <a:cxnLst>
                <a:cxn ang="T6">
                  <a:pos x="T0" y="T1"/>
                </a:cxn>
                <a:cxn ang="T7">
                  <a:pos x="T2" y="T3"/>
                </a:cxn>
                <a:cxn ang="T8">
                  <a:pos x="T4" y="T5"/>
                </a:cxn>
              </a:cxnLst>
              <a:rect l="0" t="0" r="r" b="b"/>
              <a:pathLst>
                <a:path w="840" h="698">
                  <a:moveTo>
                    <a:pt x="0" y="0"/>
                  </a:moveTo>
                  <a:lnTo>
                    <a:pt x="0" y="694"/>
                  </a:lnTo>
                  <a:lnTo>
                    <a:pt x="840" y="698"/>
                  </a:lnTo>
                </a:path>
              </a:pathLst>
            </a:custGeom>
            <a:noFill/>
            <a:ln w="38100" cap="flat" cmpd="sng">
              <a:solidFill>
                <a:schemeClr val="accent2"/>
              </a:solidFill>
              <a:prstDash val="lgDash"/>
              <a:round/>
              <a:headEnd type="none" w="lg" len="med"/>
              <a:tailEnd type="none"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ru-RU"/>
            </a:p>
          </p:txBody>
        </p:sp>
        <p:sp>
          <p:nvSpPr>
            <p:cNvPr id="13340" name="Freeform 73"/>
            <p:cNvSpPr>
              <a:spLocks/>
            </p:cNvSpPr>
            <p:nvPr/>
          </p:nvSpPr>
          <p:spPr bwMode="auto">
            <a:xfrm flipH="1">
              <a:off x="3173" y="1855"/>
              <a:ext cx="912" cy="698"/>
            </a:xfrm>
            <a:custGeom>
              <a:avLst/>
              <a:gdLst>
                <a:gd name="T0" fmla="*/ 0 w 840"/>
                <a:gd name="T1" fmla="*/ 0 h 698"/>
                <a:gd name="T2" fmla="*/ 0 w 840"/>
                <a:gd name="T3" fmla="*/ 694 h 698"/>
                <a:gd name="T4" fmla="*/ 990 w 840"/>
                <a:gd name="T5" fmla="*/ 698 h 698"/>
                <a:gd name="T6" fmla="*/ 0 60000 65536"/>
                <a:gd name="T7" fmla="*/ 0 60000 65536"/>
                <a:gd name="T8" fmla="*/ 0 60000 65536"/>
              </a:gdLst>
              <a:ahLst/>
              <a:cxnLst>
                <a:cxn ang="T6">
                  <a:pos x="T0" y="T1"/>
                </a:cxn>
                <a:cxn ang="T7">
                  <a:pos x="T2" y="T3"/>
                </a:cxn>
                <a:cxn ang="T8">
                  <a:pos x="T4" y="T5"/>
                </a:cxn>
              </a:cxnLst>
              <a:rect l="0" t="0" r="r" b="b"/>
              <a:pathLst>
                <a:path w="840" h="698">
                  <a:moveTo>
                    <a:pt x="0" y="0"/>
                  </a:moveTo>
                  <a:lnTo>
                    <a:pt x="0" y="694"/>
                  </a:lnTo>
                  <a:lnTo>
                    <a:pt x="840" y="698"/>
                  </a:lnTo>
                </a:path>
              </a:pathLst>
            </a:custGeom>
            <a:noFill/>
            <a:ln w="38100" cap="flat" cmpd="sng">
              <a:solidFill>
                <a:schemeClr val="accent2"/>
              </a:solidFill>
              <a:prstDash val="lgDash"/>
              <a:round/>
              <a:headEnd type="none" w="lg" len="med"/>
              <a:tailEnd type="none"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ru-RU"/>
            </a:p>
          </p:txBody>
        </p:sp>
      </p:grpSp>
      <p:sp>
        <p:nvSpPr>
          <p:cNvPr id="13316" name="Text Box 75"/>
          <p:cNvSpPr txBox="1">
            <a:spLocks noChangeArrowheads="1"/>
          </p:cNvSpPr>
          <p:nvPr/>
        </p:nvSpPr>
        <p:spPr bwMode="auto">
          <a:xfrm>
            <a:off x="0" y="5953125"/>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a:t>
            </a:r>
            <a:r>
              <a:rPr lang="ru-RU" altLang="zh-CN" sz="2400" b="1" dirty="0" smtClean="0">
                <a:solidFill>
                  <a:srgbClr val="800080"/>
                </a:solidFill>
              </a:rPr>
              <a:t>2</a:t>
            </a:r>
            <a:r>
              <a:rPr lang="ru-RU" altLang="zh-CN" sz="2400" b="1" dirty="0" smtClean="0">
                <a:solidFill>
                  <a:srgbClr val="800080"/>
                </a:solidFill>
                <a:ea typeface="SimSun" panose="02010600030101010101" pitchFamily="2" charset="-122"/>
              </a:rPr>
              <a:t>.</a:t>
            </a:r>
            <a:r>
              <a:rPr lang="ru-RU" altLang="zh-CN" sz="2400" b="1" dirty="0" smtClean="0">
                <a:solidFill>
                  <a:srgbClr val="800080"/>
                </a:solidFill>
              </a:rPr>
              <a:t> </a:t>
            </a:r>
            <a:r>
              <a:rPr lang="ru-RU" altLang="ru-RU" sz="2400" b="1" dirty="0">
                <a:solidFill>
                  <a:srgbClr val="800080"/>
                </a:solidFill>
              </a:rPr>
              <a:t>Схема взаимодействия USENET-серверов</a:t>
            </a:r>
            <a:r>
              <a:rPr lang="ru-RU" altLang="ru-RU" sz="2400" dirty="0">
                <a:solidFill>
                  <a:srgbClr val="800080"/>
                </a:solidFill>
              </a:rPr>
              <a:t> </a:t>
            </a:r>
          </a:p>
        </p:txBody>
      </p:sp>
      <p:sp>
        <p:nvSpPr>
          <p:cNvPr id="67"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Text Box 3"/>
          <p:cNvSpPr txBox="1">
            <a:spLocks noChangeArrowheads="1"/>
          </p:cNvSpPr>
          <p:nvPr/>
        </p:nvSpPr>
        <p:spPr bwMode="auto">
          <a:xfrm>
            <a:off x="0" y="788988"/>
            <a:ext cx="9144000" cy="8223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a:solidFill>
                  <a:srgbClr val="CC0000"/>
                </a:solidFill>
                <a:latin typeface="Tahoma" panose="020B0604030504040204" pitchFamily="34" charset="0"/>
              </a:rPr>
              <a:t>1</a:t>
            </a:r>
            <a:r>
              <a:rPr lang="en-US" altLang="ru-RU" sz="2400" b="1">
                <a:solidFill>
                  <a:srgbClr val="CC0000"/>
                </a:solidFill>
                <a:latin typeface="Tahoma" panose="020B0604030504040204" pitchFamily="34" charset="0"/>
              </a:rPr>
              <a:t>6</a:t>
            </a:r>
            <a:r>
              <a:rPr lang="ru-RU" altLang="ru-RU" sz="2400" b="1">
                <a:solidFill>
                  <a:srgbClr val="CC0000"/>
                </a:solidFill>
                <a:latin typeface="Tahoma" panose="020B0604030504040204" pitchFamily="34" charset="0"/>
              </a:rPr>
              <a:t>.2. </a:t>
            </a:r>
            <a:r>
              <a:rPr lang="ru-RU" altLang="ru-RU" sz="2400" b="1">
                <a:solidFill>
                  <a:srgbClr val="CC0000"/>
                </a:solidFill>
              </a:rPr>
              <a:t>Характеристика протокола доставки сетевых новостей NNTP</a:t>
            </a:r>
          </a:p>
        </p:txBody>
      </p:sp>
      <p:sp>
        <p:nvSpPr>
          <p:cNvPr id="14340" name="Text Box 4"/>
          <p:cNvSpPr txBox="1">
            <a:spLocks noChangeArrowheads="1"/>
          </p:cNvSpPr>
          <p:nvPr/>
        </p:nvSpPr>
        <p:spPr bwMode="auto">
          <a:xfrm>
            <a:off x="0" y="1703388"/>
            <a:ext cx="9144000" cy="510139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ts val="0"/>
              </a:spcBef>
              <a:buFontTx/>
              <a:buNone/>
            </a:pPr>
            <a:r>
              <a:rPr lang="ru-RU" altLang="ru-RU" sz="2100" dirty="0">
                <a:solidFill>
                  <a:srgbClr val="800080"/>
                </a:solidFill>
              </a:rPr>
              <a:t>Протокол NNTP-протокол пришел на смену UUCP-протоколу, его целью было упорядочить информационный обмен между серверами USENET. Главное отличие NNTP-протокола от UUCP-протокола заключается в том, что при использовании последнего все новые сообщения передавались от одного сервера к другому, а затем к следующему и т.д. Это часто приводило к появлению в сети нескольких одинаковых баз данных с новостями, которые при этом либо никому на данном сервере не были нужны, либо уже имелись. Понятно, что сеть в таких случаях загружалась крайне неэффективно. NNTP-протокол указанные недостатки </a:t>
            </a:r>
            <a:r>
              <a:rPr lang="ru-RU" altLang="ru-RU" sz="2100" dirty="0" smtClean="0">
                <a:solidFill>
                  <a:srgbClr val="800080"/>
                </a:solidFill>
              </a:rPr>
              <a:t>«устранил» </a:t>
            </a:r>
            <a:r>
              <a:rPr lang="ru-RU" altLang="ru-RU" sz="2100" dirty="0">
                <a:solidFill>
                  <a:srgbClr val="800080"/>
                </a:solidFill>
              </a:rPr>
              <a:t>за счет локального применения интерактивного режима информационного обмена новостями между серверами, смысл которого сводится к следующему: обмен информацией об имеющихся новостях по той или иной теме (предмету) и заказ конкретных сообщений производятся только в случае </a:t>
            </a:r>
            <a:r>
              <a:rPr lang="ru-RU" altLang="ru-RU" sz="2100" dirty="0" smtClean="0">
                <a:solidFill>
                  <a:srgbClr val="800080"/>
                </a:solidFill>
              </a:rPr>
              <a:t>наличия</a:t>
            </a:r>
          </a:p>
          <a:p>
            <a:pPr algn="ctr" eaLnBrk="1" hangingPunct="1">
              <a:spcBef>
                <a:spcPts val="0"/>
              </a:spcBef>
              <a:buFontTx/>
              <a:buNone/>
            </a:pPr>
            <a:r>
              <a:rPr lang="ru-RU" altLang="ru-RU" sz="2100" dirty="0" smtClean="0">
                <a:solidFill>
                  <a:srgbClr val="800080"/>
                </a:solidFill>
              </a:rPr>
              <a:t>запросов </a:t>
            </a:r>
            <a:r>
              <a:rPr lang="ru-RU" altLang="ru-RU" sz="2100" dirty="0">
                <a:solidFill>
                  <a:srgbClr val="800080"/>
                </a:solidFill>
              </a:rPr>
              <a:t>на последние.</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ext Box 3"/>
          <p:cNvSpPr txBox="1">
            <a:spLocks noChangeArrowheads="1"/>
          </p:cNvSpPr>
          <p:nvPr/>
        </p:nvSpPr>
        <p:spPr bwMode="auto">
          <a:xfrm>
            <a:off x="269875" y="1442212"/>
            <a:ext cx="8604250" cy="519113"/>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dirty="0">
                <a:solidFill>
                  <a:srgbClr val="800080"/>
                </a:solidFill>
              </a:rPr>
              <a:t>NNTP-протокол определяет: </a:t>
            </a:r>
          </a:p>
        </p:txBody>
      </p:sp>
      <p:sp>
        <p:nvSpPr>
          <p:cNvPr id="15364" name="Text Box 4"/>
          <p:cNvSpPr txBox="1">
            <a:spLocks noChangeArrowheads="1"/>
          </p:cNvSpPr>
          <p:nvPr/>
        </p:nvSpPr>
        <p:spPr bwMode="auto">
          <a:xfrm>
            <a:off x="263525" y="2090103"/>
            <a:ext cx="8616950" cy="386238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450850" indent="-450850">
              <a:spcBef>
                <a:spcPct val="20000"/>
              </a:spcBef>
              <a:buChar char="•"/>
              <a:defRPr sz="3200">
                <a:solidFill>
                  <a:schemeClr val="tx1"/>
                </a:solidFill>
                <a:latin typeface="Arial" panose="020B0604020202020204" pitchFamily="34" charset="0"/>
                <a:cs typeface="Arial" panose="020B0604020202020204" pitchFamily="34" charset="0"/>
              </a:defRPr>
            </a:lvl1pPr>
            <a:lvl2pPr marL="630238"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50000"/>
              </a:spcBef>
              <a:buSzPct val="90000"/>
              <a:buFont typeface="Wingdings 2" panose="05020102010507070707" pitchFamily="18" charset="2"/>
              <a:buChar char="u"/>
            </a:pPr>
            <a:r>
              <a:rPr lang="ru-RU" altLang="ru-RU" sz="2600" dirty="0">
                <a:solidFill>
                  <a:srgbClr val="800080"/>
                </a:solidFill>
              </a:rPr>
              <a:t>запросно-ответный способ обмена </a:t>
            </a:r>
            <a:r>
              <a:rPr lang="ru-RU" altLang="ru-RU" sz="2600" dirty="0" smtClean="0">
                <a:solidFill>
                  <a:srgbClr val="800080"/>
                </a:solidFill>
              </a:rPr>
              <a:t>сообщениями </a:t>
            </a:r>
            <a:r>
              <a:rPr lang="ru-RU" altLang="ru-RU" sz="2600" dirty="0">
                <a:solidFill>
                  <a:srgbClr val="800080"/>
                </a:solidFill>
              </a:rPr>
              <a:t>между </a:t>
            </a:r>
            <a:r>
              <a:rPr lang="ru-RU" altLang="ru-RU" sz="2600" dirty="0" smtClean="0">
                <a:solidFill>
                  <a:srgbClr val="800080"/>
                </a:solidFill>
              </a:rPr>
              <a:t>серверами, </a:t>
            </a:r>
            <a:r>
              <a:rPr lang="ru-RU" altLang="ru-RU" sz="2600" dirty="0">
                <a:solidFill>
                  <a:srgbClr val="800080"/>
                </a:solidFill>
              </a:rPr>
              <a:t>и непосредственно между клиентом (пользовательской программой просмотра новостей) и сервером (процедурная характеристика протокола);</a:t>
            </a:r>
          </a:p>
          <a:p>
            <a:pPr eaLnBrk="1" hangingPunct="1">
              <a:spcBef>
                <a:spcPct val="50000"/>
              </a:spcBef>
              <a:buSzPct val="90000"/>
              <a:buFont typeface="Wingdings 2" panose="05020102010507070707" pitchFamily="18" charset="2"/>
              <a:buChar char="v"/>
            </a:pPr>
            <a:r>
              <a:rPr lang="ru-RU" altLang="ru-RU" sz="2600" dirty="0">
                <a:solidFill>
                  <a:srgbClr val="800080"/>
                </a:solidFill>
              </a:rPr>
              <a:t>набор команд и ответов на них в коде ASCII (логическая характеристика протокола), при этом каждая команда состоит из идентификатора команды и параметров. </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ext Box 3"/>
          <p:cNvSpPr txBox="1">
            <a:spLocks noChangeArrowheads="1"/>
          </p:cNvSpPr>
          <p:nvPr/>
        </p:nvSpPr>
        <p:spPr bwMode="auto">
          <a:xfrm>
            <a:off x="29368" y="1338517"/>
            <a:ext cx="9085263" cy="48545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600" dirty="0">
                <a:solidFill>
                  <a:srgbClr val="800080"/>
                </a:solidFill>
              </a:rPr>
              <a:t>NNTP-протоколом вводятся два типа серверов (</a:t>
            </a:r>
            <a:r>
              <a:rPr lang="ru-RU" altLang="ru-RU" sz="2600" dirty="0" smtClean="0">
                <a:solidFill>
                  <a:srgbClr val="800080"/>
                </a:solidFill>
              </a:rPr>
              <a:t>рис.16.3): «ведущий» </a:t>
            </a:r>
            <a:r>
              <a:rPr lang="ru-RU" altLang="ru-RU" sz="2600" dirty="0">
                <a:solidFill>
                  <a:srgbClr val="800080"/>
                </a:solidFill>
              </a:rPr>
              <a:t>— центральный (</a:t>
            </a:r>
            <a:r>
              <a:rPr lang="en-US" altLang="ru-RU" sz="2600" dirty="0">
                <a:solidFill>
                  <a:srgbClr val="800080"/>
                </a:solidFill>
              </a:rPr>
              <a:t>master</a:t>
            </a:r>
            <a:r>
              <a:rPr lang="ru-RU" altLang="ru-RU" sz="2600" dirty="0">
                <a:solidFill>
                  <a:srgbClr val="800080"/>
                </a:solidFill>
              </a:rPr>
              <a:t>) и </a:t>
            </a:r>
            <a:r>
              <a:rPr lang="ru-RU" altLang="ru-RU" sz="2600" dirty="0" smtClean="0">
                <a:solidFill>
                  <a:srgbClr val="800080"/>
                </a:solidFill>
              </a:rPr>
              <a:t>«ведомый» </a:t>
            </a:r>
            <a:r>
              <a:rPr lang="ru-RU" altLang="ru-RU" sz="2600" dirty="0">
                <a:solidFill>
                  <a:srgbClr val="800080"/>
                </a:solidFill>
              </a:rPr>
              <a:t>(</a:t>
            </a:r>
            <a:r>
              <a:rPr lang="en-US" altLang="ru-RU" sz="2600" dirty="0">
                <a:solidFill>
                  <a:srgbClr val="800080"/>
                </a:solidFill>
              </a:rPr>
              <a:t>slave</a:t>
            </a:r>
            <a:r>
              <a:rPr lang="ru-RU" altLang="ru-RU" sz="2600" dirty="0">
                <a:solidFill>
                  <a:srgbClr val="800080"/>
                </a:solidFill>
              </a:rPr>
              <a:t>). Центральный сервер обеспечивает централизованное хранение новостей в локальных сетях. На этом сервере хранятся списки пользователей на группы новостей и списки конференций. Как правило, к данному типу серверов подключаются небольшие группы пользователей, которые обращаются к серверу с помощью специальных клиентских программ для просмотра новостей. </a:t>
            </a:r>
            <a:r>
              <a:rPr lang="ru-RU" altLang="ru-RU" sz="2600" dirty="0" smtClean="0">
                <a:solidFill>
                  <a:srgbClr val="800080"/>
                </a:solidFill>
              </a:rPr>
              <a:t>«Ведомый» </a:t>
            </a:r>
            <a:r>
              <a:rPr lang="ru-RU" altLang="ru-RU" sz="2600" dirty="0">
                <a:solidFill>
                  <a:srgbClr val="800080"/>
                </a:solidFill>
              </a:rPr>
              <a:t>же сервер обслуживает большое количество пользователей и хранит только последние поступления новостей.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Text Box 3"/>
          <p:cNvSpPr txBox="1">
            <a:spLocks noChangeArrowheads="1"/>
          </p:cNvSpPr>
          <p:nvPr/>
        </p:nvSpPr>
        <p:spPr bwMode="auto">
          <a:xfrm>
            <a:off x="231775" y="1501521"/>
            <a:ext cx="8680450" cy="47894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dirty="0">
                <a:solidFill>
                  <a:srgbClr val="800080"/>
                </a:solidFill>
              </a:rPr>
              <a:t>За всей остальной информацией (по запросам) он обращается к центральному серверу. В этом и заключается сущность </a:t>
            </a:r>
            <a:r>
              <a:rPr lang="ru-RU" altLang="ru-RU" sz="2800" dirty="0" smtClean="0">
                <a:solidFill>
                  <a:srgbClr val="800080"/>
                </a:solidFill>
              </a:rPr>
              <a:t>«локального </a:t>
            </a:r>
            <a:r>
              <a:rPr lang="ru-RU" altLang="ru-RU" sz="2800" dirty="0">
                <a:solidFill>
                  <a:srgbClr val="800080"/>
                </a:solidFill>
              </a:rPr>
              <a:t>использования интерактивного </a:t>
            </a:r>
            <a:r>
              <a:rPr lang="ru-RU" altLang="ru-RU" sz="2800" dirty="0" smtClean="0">
                <a:solidFill>
                  <a:srgbClr val="800080"/>
                </a:solidFill>
              </a:rPr>
              <a:t>режима», </a:t>
            </a:r>
            <a:r>
              <a:rPr lang="ru-RU" altLang="ru-RU" sz="2800" dirty="0">
                <a:solidFill>
                  <a:srgbClr val="800080"/>
                </a:solidFill>
              </a:rPr>
              <a:t>то есть пользователь </a:t>
            </a:r>
            <a:r>
              <a:rPr lang="ru-RU" altLang="ru-RU" sz="2800" dirty="0" smtClean="0">
                <a:solidFill>
                  <a:srgbClr val="800080"/>
                </a:solidFill>
              </a:rPr>
              <a:t>«ведомого» </a:t>
            </a:r>
            <a:r>
              <a:rPr lang="ru-RU" altLang="ru-RU" sz="2800" dirty="0">
                <a:solidFill>
                  <a:srgbClr val="800080"/>
                </a:solidFill>
              </a:rPr>
              <a:t>сервера обращается к нему в интерактивном режиме, и если требуемой информации в нем нет, то сервер устанавливает соединение с необходимым сервером (хранящим требуемую информацию), и после этого пользователь получает доступ к необходимым тематическим новостям.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Line 4"/>
          <p:cNvSpPr>
            <a:spLocks noChangeShapeType="1"/>
          </p:cNvSpPr>
          <p:nvPr/>
        </p:nvSpPr>
        <p:spPr bwMode="auto">
          <a:xfrm flipH="1">
            <a:off x="4032250" y="3398838"/>
            <a:ext cx="12700" cy="808037"/>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grpSp>
        <p:nvGrpSpPr>
          <p:cNvPr id="18436" name="Group 19"/>
          <p:cNvGrpSpPr>
            <a:grpSpLocks/>
          </p:cNvGrpSpPr>
          <p:nvPr/>
        </p:nvGrpSpPr>
        <p:grpSpPr bwMode="auto">
          <a:xfrm>
            <a:off x="3605213" y="4117975"/>
            <a:ext cx="1114425" cy="1641475"/>
            <a:chOff x="6972" y="5484"/>
            <a:chExt cx="1027" cy="1464"/>
          </a:xfrm>
        </p:grpSpPr>
        <p:sp>
          <p:nvSpPr>
            <p:cNvPr id="18479" name="Freeform 20"/>
            <p:cNvSpPr>
              <a:spLocks/>
            </p:cNvSpPr>
            <p:nvPr/>
          </p:nvSpPr>
          <p:spPr bwMode="auto">
            <a:xfrm>
              <a:off x="6972" y="5484"/>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0" name="Freeform 21"/>
            <p:cNvSpPr>
              <a:spLocks/>
            </p:cNvSpPr>
            <p:nvPr/>
          </p:nvSpPr>
          <p:spPr bwMode="auto">
            <a:xfrm>
              <a:off x="6972"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1" name="Freeform 22"/>
            <p:cNvSpPr>
              <a:spLocks/>
            </p:cNvSpPr>
            <p:nvPr/>
          </p:nvSpPr>
          <p:spPr bwMode="auto">
            <a:xfrm>
              <a:off x="7361" y="5694"/>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1"/>
            </a:solidFill>
            <a:ln w="28575" cmpd="sng">
              <a:solidFill>
                <a:srgbClr val="800080"/>
              </a:solidFill>
              <a:prstDash val="solid"/>
              <a:round/>
              <a:headEnd/>
              <a:tailEnd/>
            </a:ln>
          </p:spPr>
          <p:txBody>
            <a:bodyPr/>
            <a:lstStyle/>
            <a:p>
              <a:endParaRPr lang="ru-RU"/>
            </a:p>
          </p:txBody>
        </p:sp>
        <p:sp>
          <p:nvSpPr>
            <p:cNvPr id="18482" name="Freeform 23"/>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3" name="Freeform 24"/>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4" name="Freeform 25"/>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5" name="Freeform 26"/>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6" name="Freeform 27"/>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chemeClr val="accent1"/>
            </a:solidFill>
            <a:ln w="28575" cmpd="sng">
              <a:solidFill>
                <a:srgbClr val="800080"/>
              </a:solidFill>
              <a:prstDash val="solid"/>
              <a:round/>
              <a:headEnd/>
              <a:tailEnd/>
            </a:ln>
          </p:spPr>
          <p:txBody>
            <a:bodyPr/>
            <a:lstStyle/>
            <a:p>
              <a:endParaRPr lang="ru-RU"/>
            </a:p>
          </p:txBody>
        </p:sp>
        <p:sp>
          <p:nvSpPr>
            <p:cNvPr id="18487" name="Freeform 28"/>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chemeClr val="accent1"/>
            </a:solidFill>
            <a:ln w="28575" cmpd="sng">
              <a:solidFill>
                <a:srgbClr val="800080"/>
              </a:solidFill>
              <a:round/>
              <a:headEnd/>
              <a:tailEnd/>
            </a:ln>
          </p:spPr>
          <p:txBody>
            <a:bodyPr/>
            <a:lstStyle/>
            <a:p>
              <a:endParaRPr lang="ru-RU"/>
            </a:p>
          </p:txBody>
        </p:sp>
        <p:grpSp>
          <p:nvGrpSpPr>
            <p:cNvPr id="18488" name="Group 29"/>
            <p:cNvGrpSpPr>
              <a:grpSpLocks/>
            </p:cNvGrpSpPr>
            <p:nvPr/>
          </p:nvGrpSpPr>
          <p:grpSpPr bwMode="auto">
            <a:xfrm>
              <a:off x="7475" y="6435"/>
              <a:ext cx="399" cy="513"/>
              <a:chOff x="8159" y="6378"/>
              <a:chExt cx="399" cy="513"/>
            </a:xfrm>
          </p:grpSpPr>
          <p:sp>
            <p:nvSpPr>
              <p:cNvPr id="18489" name="Freeform 30"/>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solidFill>
                <a:schemeClr val="accent1"/>
              </a:solidFill>
              <a:ln w="28575" cmpd="sng">
                <a:solidFill>
                  <a:srgbClr val="800080"/>
                </a:solidFill>
                <a:prstDash val="solid"/>
                <a:round/>
                <a:headEnd/>
                <a:tailEnd/>
              </a:ln>
            </p:spPr>
            <p:txBody>
              <a:bodyPr/>
              <a:lstStyle/>
              <a:p>
                <a:endParaRPr lang="ru-RU"/>
              </a:p>
            </p:txBody>
          </p:sp>
          <p:sp>
            <p:nvSpPr>
              <p:cNvPr id="18490" name="Freeform 31"/>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chemeClr val="accent1"/>
              </a:solidFill>
              <a:ln w="28575" cmpd="sng">
                <a:solidFill>
                  <a:srgbClr val="800080"/>
                </a:solidFill>
                <a:prstDash val="solid"/>
                <a:round/>
                <a:headEnd/>
                <a:tailEnd/>
              </a:ln>
            </p:spPr>
            <p:txBody>
              <a:bodyPr/>
              <a:lstStyle/>
              <a:p>
                <a:endParaRPr lang="ru-RU"/>
              </a:p>
            </p:txBody>
          </p:sp>
        </p:grpSp>
      </p:grpSp>
      <p:sp>
        <p:nvSpPr>
          <p:cNvPr id="18437" name="Line 32"/>
          <p:cNvSpPr>
            <a:spLocks noChangeShapeType="1"/>
          </p:cNvSpPr>
          <p:nvPr/>
        </p:nvSpPr>
        <p:spPr bwMode="auto">
          <a:xfrm>
            <a:off x="2489200" y="2041525"/>
            <a:ext cx="1074738" cy="320675"/>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38" name="Line 33"/>
          <p:cNvSpPr>
            <a:spLocks noChangeShapeType="1"/>
          </p:cNvSpPr>
          <p:nvPr/>
        </p:nvSpPr>
        <p:spPr bwMode="auto">
          <a:xfrm>
            <a:off x="2489200" y="2617788"/>
            <a:ext cx="1074738" cy="0"/>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39" name="Line 34"/>
          <p:cNvSpPr>
            <a:spLocks noChangeShapeType="1"/>
          </p:cNvSpPr>
          <p:nvPr/>
        </p:nvSpPr>
        <p:spPr bwMode="auto">
          <a:xfrm flipV="1">
            <a:off x="2489200" y="2873375"/>
            <a:ext cx="1074738" cy="255588"/>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0" name="Line 35"/>
          <p:cNvSpPr>
            <a:spLocks noChangeShapeType="1"/>
          </p:cNvSpPr>
          <p:nvPr/>
        </p:nvSpPr>
        <p:spPr bwMode="auto">
          <a:xfrm flipH="1" flipV="1">
            <a:off x="4322763" y="1112838"/>
            <a:ext cx="0" cy="638175"/>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1" name="Line 36"/>
          <p:cNvSpPr>
            <a:spLocks noChangeShapeType="1"/>
          </p:cNvSpPr>
          <p:nvPr/>
        </p:nvSpPr>
        <p:spPr bwMode="auto">
          <a:xfrm flipV="1">
            <a:off x="4487863" y="1176338"/>
            <a:ext cx="496887" cy="574675"/>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2" name="Text Box 38"/>
          <p:cNvSpPr txBox="1">
            <a:spLocks noChangeArrowheads="1"/>
          </p:cNvSpPr>
          <p:nvPr/>
        </p:nvSpPr>
        <p:spPr bwMode="auto">
          <a:xfrm>
            <a:off x="2835275" y="781050"/>
            <a:ext cx="2990850" cy="2667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a:solidFill>
                  <a:srgbClr val="CC0000"/>
                </a:solidFill>
                <a:latin typeface="Tahoma" panose="020B0604030504040204" pitchFamily="34" charset="0"/>
                <a:cs typeface="Tahoma" panose="020B0604030504040204" pitchFamily="34" charset="0"/>
              </a:rPr>
              <a:t>К другим серверам</a:t>
            </a:r>
            <a:endParaRPr lang="ru-RU" altLang="ru-RU" sz="2000">
              <a:solidFill>
                <a:srgbClr val="CC0000"/>
              </a:solidFill>
              <a:latin typeface="Tahoma" panose="020B0604030504040204" pitchFamily="34" charset="0"/>
              <a:cs typeface="Tahoma" panose="020B0604030504040204" pitchFamily="34" charset="0"/>
            </a:endParaRPr>
          </a:p>
        </p:txBody>
      </p:sp>
      <p:sp>
        <p:nvSpPr>
          <p:cNvPr id="18443" name="Line 39"/>
          <p:cNvSpPr>
            <a:spLocks noChangeShapeType="1"/>
          </p:cNvSpPr>
          <p:nvPr/>
        </p:nvSpPr>
        <p:spPr bwMode="auto">
          <a:xfrm>
            <a:off x="2503488" y="4562475"/>
            <a:ext cx="1074737" cy="320675"/>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4" name="Line 40"/>
          <p:cNvSpPr>
            <a:spLocks noChangeShapeType="1"/>
          </p:cNvSpPr>
          <p:nvPr/>
        </p:nvSpPr>
        <p:spPr bwMode="auto">
          <a:xfrm>
            <a:off x="2503488" y="5138738"/>
            <a:ext cx="1074737" cy="0"/>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5" name="Line 41"/>
          <p:cNvSpPr>
            <a:spLocks noChangeShapeType="1"/>
          </p:cNvSpPr>
          <p:nvPr/>
        </p:nvSpPr>
        <p:spPr bwMode="auto">
          <a:xfrm flipV="1">
            <a:off x="2503488" y="5394325"/>
            <a:ext cx="1074737" cy="255588"/>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6" name="Text Box 42"/>
          <p:cNvSpPr txBox="1">
            <a:spLocks noChangeArrowheads="1"/>
          </p:cNvSpPr>
          <p:nvPr/>
        </p:nvSpPr>
        <p:spPr bwMode="auto">
          <a:xfrm>
            <a:off x="714375" y="2111375"/>
            <a:ext cx="1789113" cy="8763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a:solidFill>
                  <a:srgbClr val="CC0000"/>
                </a:solidFill>
              </a:rPr>
              <a:t>Пользователи ведущего сервера</a:t>
            </a:r>
            <a:endParaRPr lang="ru-RU" altLang="ru-RU" sz="2000">
              <a:solidFill>
                <a:srgbClr val="CC0000"/>
              </a:solidFill>
            </a:endParaRPr>
          </a:p>
        </p:txBody>
      </p:sp>
      <p:sp>
        <p:nvSpPr>
          <p:cNvPr id="18447" name="Line 44"/>
          <p:cNvSpPr>
            <a:spLocks noChangeShapeType="1"/>
          </p:cNvSpPr>
          <p:nvPr/>
        </p:nvSpPr>
        <p:spPr bwMode="auto">
          <a:xfrm flipH="1" flipV="1">
            <a:off x="3660775" y="1176338"/>
            <a:ext cx="496888" cy="574675"/>
          </a:xfrm>
          <a:prstGeom prst="line">
            <a:avLst/>
          </a:prstGeom>
          <a:noFill/>
          <a:ln w="38100">
            <a:solidFill>
              <a:srgbClr val="808000"/>
            </a:solidFill>
            <a:round/>
            <a:headEnd type="arrow" w="lg" len="med"/>
            <a:tailEnd type="arrow" w="lg" len="med"/>
          </a:ln>
          <a:extLst>
            <a:ext uri="{909E8E84-426E-40DD-AFC4-6F175D3DCCD1}">
              <a14:hiddenFill xmlns:a14="http://schemas.microsoft.com/office/drawing/2010/main">
                <a:noFill/>
              </a14:hiddenFill>
            </a:ext>
          </a:extLst>
        </p:spPr>
        <p:txBody>
          <a:bodyPr/>
          <a:lstStyle/>
          <a:p>
            <a:endParaRPr lang="ru-RU"/>
          </a:p>
        </p:txBody>
      </p:sp>
      <p:sp>
        <p:nvSpPr>
          <p:cNvPr id="18448" name="Line 45"/>
          <p:cNvSpPr>
            <a:spLocks noChangeShapeType="1"/>
          </p:cNvSpPr>
          <p:nvPr/>
        </p:nvSpPr>
        <p:spPr bwMode="auto">
          <a:xfrm rot="5400000">
            <a:off x="5972969" y="1402557"/>
            <a:ext cx="0" cy="2487612"/>
          </a:xfrm>
          <a:prstGeom prst="line">
            <a:avLst/>
          </a:prstGeom>
          <a:noFill/>
          <a:ln w="38100">
            <a:solidFill>
              <a:srgbClr val="808000"/>
            </a:solidFill>
            <a:round/>
            <a:headEnd type="arrow" w="lg" len="med"/>
            <a:tailEnd/>
          </a:ln>
          <a:extLst>
            <a:ext uri="{909E8E84-426E-40DD-AFC4-6F175D3DCCD1}">
              <a14:hiddenFill xmlns:a14="http://schemas.microsoft.com/office/drawing/2010/main">
                <a:noFill/>
              </a14:hiddenFill>
            </a:ext>
          </a:extLst>
        </p:spPr>
        <p:txBody>
          <a:bodyPr/>
          <a:lstStyle/>
          <a:p>
            <a:endParaRPr lang="ru-RU"/>
          </a:p>
        </p:txBody>
      </p:sp>
      <p:sp>
        <p:nvSpPr>
          <p:cNvPr id="18449" name="Freeform 46"/>
          <p:cNvSpPr>
            <a:spLocks/>
          </p:cNvSpPr>
          <p:nvPr/>
        </p:nvSpPr>
        <p:spPr bwMode="auto">
          <a:xfrm>
            <a:off x="4749800" y="2838450"/>
            <a:ext cx="2468563" cy="1470025"/>
          </a:xfrm>
          <a:custGeom>
            <a:avLst/>
            <a:gdLst>
              <a:gd name="T0" fmla="*/ 2147483646 w 1494"/>
              <a:gd name="T1" fmla="*/ 1647083461 h 1312"/>
              <a:gd name="T2" fmla="*/ 2147483646 w 1494"/>
              <a:gd name="T3" fmla="*/ 1645828561 h 1312"/>
              <a:gd name="T4" fmla="*/ 2147483646 w 1494"/>
              <a:gd name="T5" fmla="*/ 0 h 1312"/>
              <a:gd name="T6" fmla="*/ 0 w 1494"/>
              <a:gd name="T7" fmla="*/ 0 h 13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94" h="1312">
                <a:moveTo>
                  <a:pt x="1494" y="1312"/>
                </a:moveTo>
                <a:lnTo>
                  <a:pt x="927" y="1311"/>
                </a:lnTo>
                <a:lnTo>
                  <a:pt x="927" y="0"/>
                </a:lnTo>
                <a:lnTo>
                  <a:pt x="0" y="0"/>
                </a:lnTo>
              </a:path>
            </a:pathLst>
          </a:custGeom>
          <a:noFill/>
          <a:ln w="38100" cmpd="sng">
            <a:solidFill>
              <a:srgbClr val="808000"/>
            </a:solidFill>
            <a:round/>
            <a:headEnd type="arrow" w="lg" len="med"/>
            <a:tailEnd type="none" w="med" len="med"/>
          </a:ln>
          <a:extLst>
            <a:ext uri="{909E8E84-426E-40DD-AFC4-6F175D3DCCD1}">
              <a14:hiddenFill xmlns:a14="http://schemas.microsoft.com/office/drawing/2010/main">
                <a:solidFill>
                  <a:srgbClr val="FFFFFF"/>
                </a:solidFill>
              </a14:hiddenFill>
            </a:ext>
          </a:extLst>
        </p:spPr>
        <p:txBody>
          <a:bodyPr/>
          <a:lstStyle/>
          <a:p>
            <a:endParaRPr lang="ru-RU"/>
          </a:p>
        </p:txBody>
      </p:sp>
      <p:grpSp>
        <p:nvGrpSpPr>
          <p:cNvPr id="18450" name="Group 84"/>
          <p:cNvGrpSpPr>
            <a:grpSpLocks/>
          </p:cNvGrpSpPr>
          <p:nvPr/>
        </p:nvGrpSpPr>
        <p:grpSpPr bwMode="auto">
          <a:xfrm>
            <a:off x="7212013" y="1495425"/>
            <a:ext cx="1196975" cy="1662113"/>
            <a:chOff x="4259" y="950"/>
            <a:chExt cx="754" cy="1047"/>
          </a:xfrm>
        </p:grpSpPr>
        <p:sp>
          <p:nvSpPr>
            <p:cNvPr id="18474" name="Rectangle 78"/>
            <p:cNvSpPr>
              <a:spLocks noChangeArrowheads="1"/>
            </p:cNvSpPr>
            <p:nvPr/>
          </p:nvSpPr>
          <p:spPr bwMode="auto">
            <a:xfrm>
              <a:off x="4260" y="1098"/>
              <a:ext cx="750" cy="752"/>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75" name="Oval 49"/>
            <p:cNvSpPr>
              <a:spLocks noChangeArrowheads="1"/>
            </p:cNvSpPr>
            <p:nvPr/>
          </p:nvSpPr>
          <p:spPr bwMode="auto">
            <a:xfrm>
              <a:off x="4260" y="950"/>
              <a:ext cx="748" cy="289"/>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76" name="Oval 50"/>
            <p:cNvSpPr>
              <a:spLocks noChangeArrowheads="1"/>
            </p:cNvSpPr>
            <p:nvPr/>
          </p:nvSpPr>
          <p:spPr bwMode="auto">
            <a:xfrm>
              <a:off x="4259" y="1708"/>
              <a:ext cx="751" cy="289"/>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77" name="Oval 51"/>
            <p:cNvSpPr>
              <a:spLocks noChangeArrowheads="1"/>
            </p:cNvSpPr>
            <p:nvPr/>
          </p:nvSpPr>
          <p:spPr bwMode="auto">
            <a:xfrm>
              <a:off x="4271" y="1636"/>
              <a:ext cx="726" cy="289"/>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78" name="WordArt 54"/>
            <p:cNvSpPr>
              <a:spLocks noChangeArrowheads="1" noChangeShapeType="1" noTextEdit="1"/>
            </p:cNvSpPr>
            <p:nvPr/>
          </p:nvSpPr>
          <p:spPr bwMode="auto">
            <a:xfrm>
              <a:off x="4262" y="1201"/>
              <a:ext cx="751" cy="602"/>
            </a:xfrm>
            <a:prstGeom prst="rect">
              <a:avLst/>
            </a:prstGeom>
          </p:spPr>
          <p:txBody>
            <a:bodyPr wrap="none" fromWordArt="1">
              <a:prstTxWarp prst="textCanDown">
                <a:avLst>
                  <a:gd name="adj" fmla="val 20468"/>
                </a:avLst>
              </a:prstTxWarp>
            </a:bodyPr>
            <a:lstStyle/>
            <a:p>
              <a:pPr algn="ctr"/>
              <a:r>
                <a:rPr lang="ru-RU" sz="1000" kern="10">
                  <a:ln w="9525">
                    <a:solidFill>
                      <a:srgbClr val="CC0000"/>
                    </a:solidFill>
                    <a:round/>
                    <a:headEnd/>
                    <a:tailEnd/>
                  </a:ln>
                  <a:solidFill>
                    <a:srgbClr val="CC0000"/>
                  </a:solidFill>
                  <a:latin typeface="Arial Narrow" panose="020B0606020202030204" pitchFamily="34" charset="0"/>
                </a:rPr>
                <a:t> Списки </a:t>
              </a:r>
            </a:p>
            <a:p>
              <a:pPr algn="ctr"/>
              <a:r>
                <a:rPr lang="ru-RU" sz="1000" kern="10">
                  <a:ln w="9525">
                    <a:solidFill>
                      <a:srgbClr val="CC0000"/>
                    </a:solidFill>
                    <a:round/>
                    <a:headEnd/>
                    <a:tailEnd/>
                  </a:ln>
                  <a:solidFill>
                    <a:srgbClr val="CC0000"/>
                  </a:solidFill>
                  <a:latin typeface="Arial Narrow" panose="020B0606020202030204" pitchFamily="34" charset="0"/>
                </a:rPr>
                <a:t>  конферен-  </a:t>
              </a:r>
            </a:p>
            <a:p>
              <a:pPr algn="ctr"/>
              <a:r>
                <a:rPr lang="ru-RU" sz="1000" kern="10">
                  <a:ln w="9525">
                    <a:solidFill>
                      <a:srgbClr val="CC0000"/>
                    </a:solidFill>
                    <a:round/>
                    <a:headEnd/>
                    <a:tailEnd/>
                  </a:ln>
                  <a:solidFill>
                    <a:srgbClr val="CC0000"/>
                  </a:solidFill>
                  <a:latin typeface="Arial Narrow" panose="020B0606020202030204" pitchFamily="34" charset="0"/>
                </a:rPr>
                <a:t>ций</a:t>
              </a:r>
            </a:p>
          </p:txBody>
        </p:sp>
      </p:grpSp>
      <p:sp>
        <p:nvSpPr>
          <p:cNvPr id="18451" name="Text Box 63"/>
          <p:cNvSpPr txBox="1">
            <a:spLocks noChangeArrowheads="1"/>
          </p:cNvSpPr>
          <p:nvPr/>
        </p:nvSpPr>
        <p:spPr bwMode="auto">
          <a:xfrm>
            <a:off x="5011738" y="4733925"/>
            <a:ext cx="1985962" cy="52705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1800">
                <a:solidFill>
                  <a:srgbClr val="CC0000"/>
                </a:solidFill>
                <a:latin typeface="Tahoma" panose="020B0604030504040204" pitchFamily="34" charset="0"/>
                <a:cs typeface="Tahoma" panose="020B0604030504040204" pitchFamily="34" charset="0"/>
              </a:rPr>
              <a:t>“Ведомый” сервер</a:t>
            </a:r>
          </a:p>
          <a:p>
            <a:pPr algn="ctr" eaLnBrk="1" hangingPunct="1">
              <a:lnSpc>
                <a:spcPct val="96000"/>
              </a:lnSpc>
              <a:spcBef>
                <a:spcPct val="0"/>
              </a:spcBef>
              <a:buFontTx/>
              <a:buNone/>
            </a:pPr>
            <a:r>
              <a:rPr lang="ru-RU" altLang="zh-CN" sz="1800">
                <a:solidFill>
                  <a:srgbClr val="CC0000"/>
                </a:solidFill>
                <a:latin typeface="Tahoma" panose="020B0604030504040204" pitchFamily="34" charset="0"/>
                <a:ea typeface="SimSun" panose="02010600030101010101" pitchFamily="2" charset="-122"/>
                <a:cs typeface="Tahoma" panose="020B0604030504040204" pitchFamily="34" charset="0"/>
              </a:rPr>
              <a:t>(</a:t>
            </a:r>
            <a:r>
              <a:rPr lang="en-US" altLang="zh-CN" sz="1800">
                <a:solidFill>
                  <a:srgbClr val="CC0000"/>
                </a:solidFill>
                <a:latin typeface="Tahoma" panose="020B0604030504040204" pitchFamily="34" charset="0"/>
                <a:ea typeface="SimSun" panose="02010600030101010101" pitchFamily="2" charset="-122"/>
                <a:cs typeface="Tahoma" panose="020B0604030504040204" pitchFamily="34" charset="0"/>
              </a:rPr>
              <a:t>slave</a:t>
            </a:r>
            <a:r>
              <a:rPr lang="ru-RU" altLang="zh-CN" sz="1800">
                <a:solidFill>
                  <a:srgbClr val="CC0000"/>
                </a:solidFill>
                <a:latin typeface="Tahoma" panose="020B0604030504040204" pitchFamily="34" charset="0"/>
                <a:ea typeface="SimSun" panose="02010600030101010101" pitchFamily="2" charset="-122"/>
                <a:cs typeface="Tahoma" panose="020B0604030504040204" pitchFamily="34" charset="0"/>
              </a:rPr>
              <a:t>)</a:t>
            </a:r>
            <a:endParaRPr lang="ru-RU" altLang="ru-RU" sz="1800">
              <a:solidFill>
                <a:srgbClr val="CC0000"/>
              </a:solidFill>
              <a:latin typeface="Tahoma" panose="020B0604030504040204" pitchFamily="34" charset="0"/>
              <a:ea typeface="SimSun" panose="02010600030101010101" pitchFamily="2" charset="-122"/>
              <a:cs typeface="Tahoma" panose="020B0604030504040204" pitchFamily="34" charset="0"/>
            </a:endParaRPr>
          </a:p>
        </p:txBody>
      </p:sp>
      <p:grpSp>
        <p:nvGrpSpPr>
          <p:cNvPr id="18452" name="Group 64"/>
          <p:cNvGrpSpPr>
            <a:grpSpLocks/>
          </p:cNvGrpSpPr>
          <p:nvPr/>
        </p:nvGrpSpPr>
        <p:grpSpPr bwMode="auto">
          <a:xfrm>
            <a:off x="3633788" y="1779588"/>
            <a:ext cx="1114425" cy="1641475"/>
            <a:chOff x="6972" y="5484"/>
            <a:chExt cx="1027" cy="1464"/>
          </a:xfrm>
        </p:grpSpPr>
        <p:sp>
          <p:nvSpPr>
            <p:cNvPr id="18462" name="Freeform 65"/>
            <p:cNvSpPr>
              <a:spLocks/>
            </p:cNvSpPr>
            <p:nvPr/>
          </p:nvSpPr>
          <p:spPr bwMode="auto">
            <a:xfrm>
              <a:off x="6972" y="5484"/>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CFFCC"/>
            </a:solidFill>
            <a:ln w="28575" cmpd="sng">
              <a:solidFill>
                <a:srgbClr val="996633"/>
              </a:solidFill>
              <a:prstDash val="solid"/>
              <a:round/>
              <a:headEnd/>
              <a:tailEnd/>
            </a:ln>
          </p:spPr>
          <p:txBody>
            <a:bodyPr/>
            <a:lstStyle/>
            <a:p>
              <a:endParaRPr lang="ru-RU"/>
            </a:p>
          </p:txBody>
        </p:sp>
        <p:sp>
          <p:nvSpPr>
            <p:cNvPr id="18463" name="Freeform 66"/>
            <p:cNvSpPr>
              <a:spLocks/>
            </p:cNvSpPr>
            <p:nvPr/>
          </p:nvSpPr>
          <p:spPr bwMode="auto">
            <a:xfrm>
              <a:off x="6972"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CFFCC"/>
            </a:solidFill>
            <a:ln w="28575" cmpd="sng">
              <a:solidFill>
                <a:srgbClr val="996633"/>
              </a:solidFill>
              <a:prstDash val="solid"/>
              <a:round/>
              <a:headEnd/>
              <a:tailEnd/>
            </a:ln>
          </p:spPr>
          <p:txBody>
            <a:bodyPr/>
            <a:lstStyle/>
            <a:p>
              <a:endParaRPr lang="ru-RU"/>
            </a:p>
          </p:txBody>
        </p:sp>
        <p:sp>
          <p:nvSpPr>
            <p:cNvPr id="18464" name="Freeform 67"/>
            <p:cNvSpPr>
              <a:spLocks/>
            </p:cNvSpPr>
            <p:nvPr/>
          </p:nvSpPr>
          <p:spPr bwMode="auto">
            <a:xfrm>
              <a:off x="7361" y="5694"/>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CCFFCC"/>
            </a:solidFill>
            <a:ln w="28575" cmpd="sng">
              <a:solidFill>
                <a:srgbClr val="996633"/>
              </a:solidFill>
              <a:prstDash val="solid"/>
              <a:round/>
              <a:headEnd/>
              <a:tailEnd/>
            </a:ln>
          </p:spPr>
          <p:txBody>
            <a:bodyPr/>
            <a:lstStyle/>
            <a:p>
              <a:endParaRPr lang="ru-RU"/>
            </a:p>
          </p:txBody>
        </p:sp>
        <p:sp>
          <p:nvSpPr>
            <p:cNvPr id="18465" name="Freeform 68"/>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CCFFCC"/>
            </a:solidFill>
            <a:ln w="28575" cmpd="sng">
              <a:solidFill>
                <a:srgbClr val="996633"/>
              </a:solidFill>
              <a:prstDash val="solid"/>
              <a:round/>
              <a:headEnd/>
              <a:tailEnd/>
            </a:ln>
          </p:spPr>
          <p:txBody>
            <a:bodyPr/>
            <a:lstStyle/>
            <a:p>
              <a:endParaRPr lang="ru-RU"/>
            </a:p>
          </p:txBody>
        </p:sp>
        <p:sp>
          <p:nvSpPr>
            <p:cNvPr id="18466" name="Freeform 69"/>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solidFill>
              <a:srgbClr val="CCFFCC"/>
            </a:solidFill>
            <a:ln w="28575" cmpd="sng">
              <a:solidFill>
                <a:srgbClr val="996633"/>
              </a:solidFill>
              <a:prstDash val="solid"/>
              <a:round/>
              <a:headEnd/>
              <a:tailEnd/>
            </a:ln>
          </p:spPr>
          <p:txBody>
            <a:bodyPr/>
            <a:lstStyle/>
            <a:p>
              <a:endParaRPr lang="ru-RU"/>
            </a:p>
          </p:txBody>
        </p:sp>
        <p:sp>
          <p:nvSpPr>
            <p:cNvPr id="18467" name="Freeform 70"/>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solidFill>
              <a:srgbClr val="CCFFCC"/>
            </a:solidFill>
            <a:ln w="28575" cmpd="sng">
              <a:solidFill>
                <a:srgbClr val="996633"/>
              </a:solidFill>
              <a:prstDash val="solid"/>
              <a:round/>
              <a:headEnd/>
              <a:tailEnd/>
            </a:ln>
          </p:spPr>
          <p:txBody>
            <a:bodyPr/>
            <a:lstStyle/>
            <a:p>
              <a:endParaRPr lang="ru-RU"/>
            </a:p>
          </p:txBody>
        </p:sp>
        <p:sp>
          <p:nvSpPr>
            <p:cNvPr id="18468" name="Freeform 71"/>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solidFill>
              <a:srgbClr val="CCFFCC"/>
            </a:solidFill>
            <a:ln w="28575" cmpd="sng">
              <a:solidFill>
                <a:srgbClr val="996633"/>
              </a:solidFill>
              <a:prstDash val="solid"/>
              <a:round/>
              <a:headEnd/>
              <a:tailEnd/>
            </a:ln>
          </p:spPr>
          <p:txBody>
            <a:bodyPr/>
            <a:lstStyle/>
            <a:p>
              <a:endParaRPr lang="ru-RU"/>
            </a:p>
          </p:txBody>
        </p:sp>
        <p:sp>
          <p:nvSpPr>
            <p:cNvPr id="18469" name="Freeform 72"/>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CCFFCC"/>
            </a:solidFill>
            <a:ln w="28575" cmpd="sng">
              <a:solidFill>
                <a:srgbClr val="996633"/>
              </a:solidFill>
              <a:prstDash val="solid"/>
              <a:round/>
              <a:headEnd/>
              <a:tailEnd/>
            </a:ln>
          </p:spPr>
          <p:txBody>
            <a:bodyPr/>
            <a:lstStyle/>
            <a:p>
              <a:endParaRPr lang="ru-RU"/>
            </a:p>
          </p:txBody>
        </p:sp>
        <p:sp>
          <p:nvSpPr>
            <p:cNvPr id="18470" name="Freeform 73"/>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CCFFCC"/>
            </a:solidFill>
            <a:ln w="28575" cmpd="sng">
              <a:solidFill>
                <a:srgbClr val="996633"/>
              </a:solidFill>
              <a:round/>
              <a:headEnd/>
              <a:tailEnd/>
            </a:ln>
          </p:spPr>
          <p:txBody>
            <a:bodyPr/>
            <a:lstStyle/>
            <a:p>
              <a:endParaRPr lang="ru-RU"/>
            </a:p>
          </p:txBody>
        </p:sp>
        <p:grpSp>
          <p:nvGrpSpPr>
            <p:cNvPr id="18471" name="Group 74"/>
            <p:cNvGrpSpPr>
              <a:grpSpLocks/>
            </p:cNvGrpSpPr>
            <p:nvPr/>
          </p:nvGrpSpPr>
          <p:grpSpPr bwMode="auto">
            <a:xfrm>
              <a:off x="7475" y="6435"/>
              <a:ext cx="399" cy="513"/>
              <a:chOff x="8159" y="6378"/>
              <a:chExt cx="399" cy="513"/>
            </a:xfrm>
          </p:grpSpPr>
          <p:sp>
            <p:nvSpPr>
              <p:cNvPr id="18472" name="Freeform 75"/>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solidFill>
                <a:srgbClr val="CCFFCC"/>
              </a:solidFill>
              <a:ln w="28575" cmpd="sng">
                <a:solidFill>
                  <a:srgbClr val="996633"/>
                </a:solidFill>
                <a:prstDash val="solid"/>
                <a:round/>
                <a:headEnd/>
                <a:tailEnd/>
              </a:ln>
            </p:spPr>
            <p:txBody>
              <a:bodyPr/>
              <a:lstStyle/>
              <a:p>
                <a:endParaRPr lang="ru-RU"/>
              </a:p>
            </p:txBody>
          </p:sp>
          <p:sp>
            <p:nvSpPr>
              <p:cNvPr id="18473" name="Freeform 76"/>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rgbClr val="CCFFCC"/>
              </a:solidFill>
              <a:ln w="28575" cmpd="sng">
                <a:solidFill>
                  <a:srgbClr val="996633"/>
                </a:solidFill>
                <a:prstDash val="solid"/>
                <a:round/>
                <a:headEnd/>
                <a:tailEnd/>
              </a:ln>
            </p:spPr>
            <p:txBody>
              <a:bodyPr/>
              <a:lstStyle/>
              <a:p>
                <a:endParaRPr lang="ru-RU"/>
              </a:p>
            </p:txBody>
          </p:sp>
        </p:grpSp>
      </p:grpSp>
      <p:sp>
        <p:nvSpPr>
          <p:cNvPr id="18453" name="Text Box 77"/>
          <p:cNvSpPr txBox="1">
            <a:spLocks noChangeArrowheads="1"/>
          </p:cNvSpPr>
          <p:nvPr/>
        </p:nvSpPr>
        <p:spPr bwMode="auto">
          <a:xfrm>
            <a:off x="5016500" y="1906588"/>
            <a:ext cx="1985963" cy="52705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1800">
                <a:solidFill>
                  <a:srgbClr val="CC0000"/>
                </a:solidFill>
                <a:latin typeface="Tahoma" panose="020B0604030504040204" pitchFamily="34" charset="0"/>
                <a:cs typeface="Tahoma" panose="020B0604030504040204" pitchFamily="34" charset="0"/>
              </a:rPr>
              <a:t>“Ведущий” сервер</a:t>
            </a:r>
          </a:p>
          <a:p>
            <a:pPr algn="ctr" eaLnBrk="1" hangingPunct="1">
              <a:lnSpc>
                <a:spcPct val="96000"/>
              </a:lnSpc>
              <a:spcBef>
                <a:spcPct val="0"/>
              </a:spcBef>
              <a:buFontTx/>
              <a:buNone/>
            </a:pPr>
            <a:r>
              <a:rPr lang="ru-RU" altLang="zh-CN" sz="1800">
                <a:solidFill>
                  <a:srgbClr val="CC0000"/>
                </a:solidFill>
                <a:latin typeface="Tahoma" panose="020B0604030504040204" pitchFamily="34" charset="0"/>
                <a:ea typeface="SimSun" panose="02010600030101010101" pitchFamily="2" charset="-122"/>
                <a:cs typeface="Tahoma" panose="020B0604030504040204" pitchFamily="34" charset="0"/>
              </a:rPr>
              <a:t>(</a:t>
            </a:r>
            <a:r>
              <a:rPr lang="en-US" altLang="zh-CN" sz="1800">
                <a:solidFill>
                  <a:srgbClr val="CC0000"/>
                </a:solidFill>
                <a:latin typeface="Tahoma" panose="020B0604030504040204" pitchFamily="34" charset="0"/>
                <a:ea typeface="SimSun" panose="02010600030101010101" pitchFamily="2" charset="-122"/>
                <a:cs typeface="Tahoma" panose="020B0604030504040204" pitchFamily="34" charset="0"/>
              </a:rPr>
              <a:t>master</a:t>
            </a:r>
            <a:r>
              <a:rPr lang="ru-RU" altLang="zh-CN" sz="1800">
                <a:solidFill>
                  <a:srgbClr val="CC0000"/>
                </a:solidFill>
                <a:latin typeface="Tahoma" panose="020B0604030504040204" pitchFamily="34" charset="0"/>
                <a:ea typeface="SimSun" panose="02010600030101010101" pitchFamily="2" charset="-122"/>
              </a:rPr>
              <a:t>)</a:t>
            </a:r>
            <a:endParaRPr lang="ru-RU" altLang="ru-RU" sz="1800">
              <a:solidFill>
                <a:srgbClr val="CC0000"/>
              </a:solidFill>
              <a:latin typeface="Tahoma" panose="020B0604030504040204" pitchFamily="34" charset="0"/>
              <a:ea typeface="SimSun" panose="02010600030101010101" pitchFamily="2" charset="-122"/>
            </a:endParaRPr>
          </a:p>
        </p:txBody>
      </p:sp>
      <p:grpSp>
        <p:nvGrpSpPr>
          <p:cNvPr id="18454" name="Group 85"/>
          <p:cNvGrpSpPr>
            <a:grpSpLocks/>
          </p:cNvGrpSpPr>
          <p:nvPr/>
        </p:nvGrpSpPr>
        <p:grpSpPr bwMode="auto">
          <a:xfrm>
            <a:off x="7215188" y="3414713"/>
            <a:ext cx="1196975" cy="1662112"/>
            <a:chOff x="158" y="1536"/>
            <a:chExt cx="754" cy="1047"/>
          </a:xfrm>
        </p:grpSpPr>
        <p:sp>
          <p:nvSpPr>
            <p:cNvPr id="18457" name="Rectangle 79"/>
            <p:cNvSpPr>
              <a:spLocks noChangeArrowheads="1"/>
            </p:cNvSpPr>
            <p:nvPr/>
          </p:nvSpPr>
          <p:spPr bwMode="auto">
            <a:xfrm>
              <a:off x="159" y="1684"/>
              <a:ext cx="750" cy="752"/>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58" name="Oval 80"/>
            <p:cNvSpPr>
              <a:spLocks noChangeArrowheads="1"/>
            </p:cNvSpPr>
            <p:nvPr/>
          </p:nvSpPr>
          <p:spPr bwMode="auto">
            <a:xfrm>
              <a:off x="159" y="1536"/>
              <a:ext cx="748" cy="289"/>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59" name="Oval 81"/>
            <p:cNvSpPr>
              <a:spLocks noChangeArrowheads="1"/>
            </p:cNvSpPr>
            <p:nvPr/>
          </p:nvSpPr>
          <p:spPr bwMode="auto">
            <a:xfrm>
              <a:off x="158" y="2294"/>
              <a:ext cx="751" cy="289"/>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60" name="Oval 82"/>
            <p:cNvSpPr>
              <a:spLocks noChangeArrowheads="1"/>
            </p:cNvSpPr>
            <p:nvPr/>
          </p:nvSpPr>
          <p:spPr bwMode="auto">
            <a:xfrm>
              <a:off x="170" y="2222"/>
              <a:ext cx="726" cy="289"/>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8461" name="WordArt 83"/>
            <p:cNvSpPr>
              <a:spLocks noChangeArrowheads="1" noChangeShapeType="1" noTextEdit="1"/>
            </p:cNvSpPr>
            <p:nvPr/>
          </p:nvSpPr>
          <p:spPr bwMode="auto">
            <a:xfrm>
              <a:off x="161" y="1787"/>
              <a:ext cx="751" cy="625"/>
            </a:xfrm>
            <a:prstGeom prst="rect">
              <a:avLst/>
            </a:prstGeom>
          </p:spPr>
          <p:txBody>
            <a:bodyPr wrap="none" fromWordArt="1">
              <a:prstTxWarp prst="textCanDown">
                <a:avLst>
                  <a:gd name="adj" fmla="val 20468"/>
                </a:avLst>
              </a:prstTxWarp>
            </a:bodyPr>
            <a:lstStyle/>
            <a:p>
              <a:pPr algn="ctr"/>
              <a:r>
                <a:rPr lang="ru-RU" sz="1000" kern="10">
                  <a:ln w="9525">
                    <a:solidFill>
                      <a:srgbClr val="CC0000"/>
                    </a:solidFill>
                    <a:round/>
                    <a:headEnd/>
                    <a:tailEnd/>
                  </a:ln>
                  <a:solidFill>
                    <a:srgbClr val="CC0000"/>
                  </a:solidFill>
                  <a:latin typeface="Arial Narrow" panose="020B0606020202030204" pitchFamily="34" charset="0"/>
                </a:rPr>
                <a:t> Списки </a:t>
              </a:r>
            </a:p>
            <a:p>
              <a:pPr algn="ctr"/>
              <a:r>
                <a:rPr lang="ru-RU" sz="1000" kern="10">
                  <a:ln w="9525">
                    <a:solidFill>
                      <a:srgbClr val="CC0000"/>
                    </a:solidFill>
                    <a:round/>
                    <a:headEnd/>
                    <a:tailEnd/>
                  </a:ln>
                  <a:solidFill>
                    <a:srgbClr val="CC0000"/>
                  </a:solidFill>
                  <a:latin typeface="Arial Narrow" panose="020B0606020202030204" pitchFamily="34" charset="0"/>
                </a:rPr>
                <a:t> пользова- </a:t>
              </a:r>
            </a:p>
            <a:p>
              <a:pPr algn="ctr"/>
              <a:r>
                <a:rPr lang="ru-RU" sz="1000" kern="10">
                  <a:ln w="9525">
                    <a:solidFill>
                      <a:srgbClr val="CC0000"/>
                    </a:solidFill>
                    <a:round/>
                    <a:headEnd/>
                    <a:tailEnd/>
                  </a:ln>
                  <a:solidFill>
                    <a:srgbClr val="CC0000"/>
                  </a:solidFill>
                  <a:latin typeface="Arial Narrow" panose="020B0606020202030204" pitchFamily="34" charset="0"/>
                </a:rPr>
                <a:t> телей и их </a:t>
              </a:r>
            </a:p>
            <a:p>
              <a:pPr algn="ctr"/>
              <a:r>
                <a:rPr lang="ru-RU" sz="1000" kern="10">
                  <a:ln w="9525">
                    <a:solidFill>
                      <a:srgbClr val="CC0000"/>
                    </a:solidFill>
                    <a:round/>
                    <a:headEnd/>
                    <a:tailEnd/>
                  </a:ln>
                  <a:solidFill>
                    <a:srgbClr val="CC0000"/>
                  </a:solidFill>
                  <a:latin typeface="Arial Narrow" panose="020B0606020202030204" pitchFamily="34" charset="0"/>
                </a:rPr>
                <a:t> подписка </a:t>
              </a:r>
            </a:p>
          </p:txBody>
        </p:sp>
      </p:grpSp>
      <p:sp>
        <p:nvSpPr>
          <p:cNvPr id="18455" name="Text Box 86"/>
          <p:cNvSpPr txBox="1">
            <a:spLocks noChangeArrowheads="1"/>
          </p:cNvSpPr>
          <p:nvPr/>
        </p:nvSpPr>
        <p:spPr bwMode="auto">
          <a:xfrm>
            <a:off x="693738" y="4683125"/>
            <a:ext cx="1789112" cy="8763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2000" dirty="0">
                <a:solidFill>
                  <a:srgbClr val="CC0000"/>
                </a:solidFill>
              </a:rPr>
              <a:t>Пользователи ведомого сервера</a:t>
            </a:r>
            <a:endParaRPr lang="ru-RU" altLang="ru-RU" sz="2000" dirty="0">
              <a:solidFill>
                <a:srgbClr val="CC0000"/>
              </a:solidFill>
            </a:endParaRPr>
          </a:p>
        </p:txBody>
      </p:sp>
      <p:sp>
        <p:nvSpPr>
          <p:cNvPr id="18456" name="Text Box 88"/>
          <p:cNvSpPr txBox="1">
            <a:spLocks noChangeArrowheads="1"/>
          </p:cNvSpPr>
          <p:nvPr/>
        </p:nvSpPr>
        <p:spPr bwMode="auto">
          <a:xfrm>
            <a:off x="0" y="5981700"/>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a:t>
            </a:r>
            <a:r>
              <a:rPr lang="ru-RU" altLang="zh-CN" sz="2400" b="1" dirty="0" smtClean="0">
                <a:solidFill>
                  <a:srgbClr val="800080"/>
                </a:solidFill>
              </a:rPr>
              <a:t>3</a:t>
            </a:r>
            <a:r>
              <a:rPr lang="ru-RU" altLang="zh-CN" sz="2400" b="1" dirty="0" smtClean="0">
                <a:solidFill>
                  <a:srgbClr val="800080"/>
                </a:solidFill>
                <a:ea typeface="SimSun" panose="02010600030101010101" pitchFamily="2" charset="-122"/>
              </a:rPr>
              <a:t>.</a:t>
            </a:r>
            <a:r>
              <a:rPr lang="ru-RU" altLang="zh-CN" sz="2400" b="1" dirty="0" smtClean="0">
                <a:solidFill>
                  <a:srgbClr val="800080"/>
                </a:solidFill>
              </a:rPr>
              <a:t> </a:t>
            </a:r>
            <a:r>
              <a:rPr lang="ru-RU" altLang="ru-RU" sz="2400" b="1" dirty="0">
                <a:solidFill>
                  <a:srgbClr val="800080"/>
                </a:solidFill>
              </a:rPr>
              <a:t>Классификация USENET-серверов</a:t>
            </a:r>
          </a:p>
          <a:p>
            <a:pPr algn="ctr" eaLnBrk="1" hangingPunct="1">
              <a:lnSpc>
                <a:spcPct val="90000"/>
              </a:lnSpc>
              <a:spcBef>
                <a:spcPct val="0"/>
              </a:spcBef>
              <a:buFontTx/>
              <a:buNone/>
            </a:pPr>
            <a:r>
              <a:rPr lang="ru-RU" altLang="ru-RU" sz="2400" b="1" dirty="0">
                <a:solidFill>
                  <a:srgbClr val="800080"/>
                </a:solidFill>
              </a:rPr>
              <a:t>в соответствие с </a:t>
            </a:r>
            <a:r>
              <a:rPr lang="en-US" altLang="ru-RU" sz="2400" b="1" dirty="0">
                <a:solidFill>
                  <a:srgbClr val="800080"/>
                </a:solidFill>
              </a:rPr>
              <a:t>NNTP</a:t>
            </a:r>
            <a:r>
              <a:rPr lang="ru-RU" altLang="ru-RU" sz="2400" b="1" dirty="0">
                <a:solidFill>
                  <a:srgbClr val="800080"/>
                </a:solidFill>
              </a:rPr>
              <a:t>-протоколом</a:t>
            </a:r>
            <a:r>
              <a:rPr lang="ru-RU" altLang="ru-RU" sz="2400" dirty="0">
                <a:solidFill>
                  <a:srgbClr val="800080"/>
                </a:solidFill>
              </a:rPr>
              <a:t> </a:t>
            </a:r>
          </a:p>
        </p:txBody>
      </p:sp>
      <p:sp>
        <p:nvSpPr>
          <p:cNvPr id="60"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Text Box 3"/>
          <p:cNvSpPr txBox="1">
            <a:spLocks noChangeArrowheads="1"/>
          </p:cNvSpPr>
          <p:nvPr/>
        </p:nvSpPr>
        <p:spPr bwMode="auto">
          <a:xfrm>
            <a:off x="246888" y="1315720"/>
            <a:ext cx="8641080" cy="5067541"/>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000"/>
              </a:lnSpc>
              <a:spcBef>
                <a:spcPct val="0"/>
              </a:spcBef>
              <a:buFontTx/>
              <a:buNone/>
            </a:pPr>
            <a:r>
              <a:rPr lang="ru-RU" altLang="ru-RU" sz="2400" dirty="0">
                <a:solidFill>
                  <a:srgbClr val="800080"/>
                </a:solidFill>
              </a:rPr>
              <a:t>По командам </a:t>
            </a:r>
            <a:r>
              <a:rPr lang="ru-RU" altLang="ru-RU" sz="2400" i="1" dirty="0">
                <a:solidFill>
                  <a:srgbClr val="800080"/>
                </a:solidFill>
              </a:rPr>
              <a:t>ARTICLE</a:t>
            </a:r>
            <a:r>
              <a:rPr lang="ru-RU" altLang="ru-RU" sz="2400" dirty="0">
                <a:solidFill>
                  <a:srgbClr val="800080"/>
                </a:solidFill>
              </a:rPr>
              <a:t>, </a:t>
            </a:r>
            <a:r>
              <a:rPr lang="ru-RU" altLang="ru-RU" sz="2400" i="1" dirty="0">
                <a:solidFill>
                  <a:srgbClr val="800080"/>
                </a:solidFill>
              </a:rPr>
              <a:t>BODY</a:t>
            </a:r>
            <a:r>
              <a:rPr lang="ru-RU" altLang="ru-RU" sz="2400" dirty="0">
                <a:solidFill>
                  <a:srgbClr val="800080"/>
                </a:solidFill>
              </a:rPr>
              <a:t>, </a:t>
            </a:r>
            <a:r>
              <a:rPr lang="ru-RU" altLang="ru-RU" sz="2400" i="1" dirty="0">
                <a:solidFill>
                  <a:srgbClr val="800080"/>
                </a:solidFill>
              </a:rPr>
              <a:t>HEAD</a:t>
            </a:r>
            <a:r>
              <a:rPr lang="ru-RU" altLang="ru-RU" sz="2400" dirty="0">
                <a:solidFill>
                  <a:srgbClr val="800080"/>
                </a:solidFill>
              </a:rPr>
              <a:t>, </a:t>
            </a:r>
            <a:r>
              <a:rPr lang="ru-RU" altLang="ru-RU" sz="2400" i="1" dirty="0">
                <a:solidFill>
                  <a:srgbClr val="800080"/>
                </a:solidFill>
              </a:rPr>
              <a:t>STAT</a:t>
            </a:r>
            <a:r>
              <a:rPr lang="ru-RU" altLang="ru-RU" sz="2400" dirty="0">
                <a:solidFill>
                  <a:srgbClr val="800080"/>
                </a:solidFill>
              </a:rPr>
              <a:t> запрашиваются статьи или их части. Существует два способа запроса статьи: по ее идентификатору (указывается в заголовке) либо по номеру статьи в группе. Команда </a:t>
            </a:r>
            <a:r>
              <a:rPr lang="ru-RU" altLang="ru-RU" sz="2400" i="1" dirty="0">
                <a:solidFill>
                  <a:srgbClr val="800080"/>
                </a:solidFill>
              </a:rPr>
              <a:t>ARTICLE </a:t>
            </a:r>
            <a:r>
              <a:rPr lang="ru-RU" altLang="ru-RU" sz="2400" dirty="0">
                <a:solidFill>
                  <a:srgbClr val="800080"/>
                </a:solidFill>
              </a:rPr>
              <a:t>возвращает заголовок и через пустую строку текст статьи, </a:t>
            </a:r>
            <a:r>
              <a:rPr lang="ru-RU" altLang="ru-RU" sz="2400" i="1" dirty="0">
                <a:solidFill>
                  <a:srgbClr val="800080"/>
                </a:solidFill>
              </a:rPr>
              <a:t>BODY</a:t>
            </a:r>
            <a:r>
              <a:rPr lang="ru-RU" altLang="ru-RU" sz="2400" dirty="0">
                <a:solidFill>
                  <a:srgbClr val="800080"/>
                </a:solidFill>
              </a:rPr>
              <a:t> — только тело статьи, </a:t>
            </a:r>
            <a:r>
              <a:rPr lang="ru-RU" altLang="ru-RU" sz="2400" i="1" dirty="0">
                <a:solidFill>
                  <a:srgbClr val="800080"/>
                </a:solidFill>
              </a:rPr>
              <a:t>HEAD</a:t>
            </a:r>
            <a:r>
              <a:rPr lang="ru-RU" altLang="ru-RU" sz="2400" dirty="0">
                <a:solidFill>
                  <a:srgbClr val="800080"/>
                </a:solidFill>
              </a:rPr>
              <a:t> — только заголовок, а по команде </a:t>
            </a:r>
            <a:r>
              <a:rPr lang="ru-RU" altLang="ru-RU" sz="2400" i="1" dirty="0">
                <a:solidFill>
                  <a:srgbClr val="800080"/>
                </a:solidFill>
              </a:rPr>
              <a:t>STAT</a:t>
            </a:r>
            <a:r>
              <a:rPr lang="ru-RU" altLang="ru-RU" sz="2400" dirty="0">
                <a:solidFill>
                  <a:srgbClr val="800080"/>
                </a:solidFill>
              </a:rPr>
              <a:t> устанавливается текущая позиция в группе по идентификатору статьи. При этом никакой информации не возвращается.</a:t>
            </a:r>
          </a:p>
          <a:p>
            <a:pPr algn="ctr" eaLnBrk="1" hangingPunct="1">
              <a:lnSpc>
                <a:spcPts val="3000"/>
              </a:lnSpc>
              <a:spcBef>
                <a:spcPct val="0"/>
              </a:spcBef>
              <a:buFontTx/>
              <a:buNone/>
            </a:pPr>
            <a:r>
              <a:rPr lang="ru-RU" altLang="ru-RU" sz="2400" dirty="0">
                <a:solidFill>
                  <a:srgbClr val="800080"/>
                </a:solidFill>
              </a:rPr>
              <a:t>По команде </a:t>
            </a:r>
            <a:r>
              <a:rPr lang="ru-RU" altLang="ru-RU" sz="2400" i="1" dirty="0">
                <a:solidFill>
                  <a:srgbClr val="800080"/>
                </a:solidFill>
              </a:rPr>
              <a:t>GROUP</a:t>
            </a:r>
            <a:r>
              <a:rPr lang="ru-RU" altLang="ru-RU" sz="2400" dirty="0">
                <a:solidFill>
                  <a:srgbClr val="800080"/>
                </a:solidFill>
              </a:rPr>
              <a:t> выбирается группа новостей. При этом указатель статьи в группе устанавливается на первую запись в группе. По команде </a:t>
            </a:r>
            <a:r>
              <a:rPr lang="ru-RU" altLang="ru-RU" sz="2400" i="1" dirty="0">
                <a:solidFill>
                  <a:srgbClr val="800080"/>
                </a:solidFill>
              </a:rPr>
              <a:t>HELP</a:t>
            </a:r>
            <a:r>
              <a:rPr lang="ru-RU" altLang="ru-RU" sz="2400" dirty="0">
                <a:solidFill>
                  <a:srgbClr val="800080"/>
                </a:solidFill>
              </a:rPr>
              <a:t> можно получить список разрешенных для использования команд.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Text Box 3"/>
          <p:cNvSpPr txBox="1">
            <a:spLocks noChangeArrowheads="1"/>
          </p:cNvSpPr>
          <p:nvPr/>
        </p:nvSpPr>
        <p:spPr bwMode="auto">
          <a:xfrm>
            <a:off x="256032" y="1121855"/>
            <a:ext cx="8631936" cy="5067541"/>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000"/>
              </a:lnSpc>
              <a:spcBef>
                <a:spcPct val="0"/>
              </a:spcBef>
              <a:buFontTx/>
              <a:buNone/>
            </a:pPr>
            <a:r>
              <a:rPr lang="ru-RU" altLang="ru-RU" sz="2400" dirty="0">
                <a:solidFill>
                  <a:srgbClr val="800080"/>
                </a:solidFill>
              </a:rPr>
              <a:t>По команде </a:t>
            </a:r>
            <a:r>
              <a:rPr lang="ru-RU" altLang="ru-RU" sz="2400" i="1" dirty="0">
                <a:solidFill>
                  <a:srgbClr val="800080"/>
                </a:solidFill>
              </a:rPr>
              <a:t>IHAVE</a:t>
            </a:r>
            <a:r>
              <a:rPr lang="ru-RU" altLang="ru-RU" sz="2400" dirty="0">
                <a:solidFill>
                  <a:srgbClr val="800080"/>
                </a:solidFill>
              </a:rPr>
              <a:t> клиент, а это может быть и </a:t>
            </a:r>
            <a:r>
              <a:rPr lang="ru-RU" altLang="ru-RU" sz="2400" dirty="0" smtClean="0">
                <a:solidFill>
                  <a:srgbClr val="800080"/>
                </a:solidFill>
              </a:rPr>
              <a:t>удалённый </a:t>
            </a:r>
            <a:r>
              <a:rPr lang="ru-RU" altLang="ru-RU" sz="2400" dirty="0">
                <a:solidFill>
                  <a:srgbClr val="800080"/>
                </a:solidFill>
              </a:rPr>
              <a:t>клиент и сервер (последнее более вероятно), сообщает серверу, что он уже имеет статью, идентификатор которой указан в качестве параметра команды.</a:t>
            </a:r>
          </a:p>
          <a:p>
            <a:pPr algn="ctr" eaLnBrk="1" hangingPunct="1">
              <a:lnSpc>
                <a:spcPts val="3000"/>
              </a:lnSpc>
              <a:spcBef>
                <a:spcPct val="0"/>
              </a:spcBef>
              <a:buFontTx/>
              <a:buNone/>
            </a:pPr>
            <a:r>
              <a:rPr lang="ru-RU" altLang="ru-RU" sz="2400" dirty="0">
                <a:solidFill>
                  <a:srgbClr val="800080"/>
                </a:solidFill>
              </a:rPr>
              <a:t>По командам </a:t>
            </a:r>
            <a:r>
              <a:rPr lang="ru-RU" altLang="ru-RU" sz="2400" i="1" dirty="0">
                <a:solidFill>
                  <a:srgbClr val="800080"/>
                </a:solidFill>
              </a:rPr>
              <a:t>LAST</a:t>
            </a:r>
            <a:r>
              <a:rPr lang="ru-RU" altLang="ru-RU" sz="2400" dirty="0">
                <a:solidFill>
                  <a:srgbClr val="800080"/>
                </a:solidFill>
              </a:rPr>
              <a:t> и </a:t>
            </a:r>
            <a:r>
              <a:rPr lang="ru-RU" altLang="ru-RU" sz="2400" i="1" dirty="0">
                <a:solidFill>
                  <a:srgbClr val="800080"/>
                </a:solidFill>
              </a:rPr>
              <a:t>NEXT</a:t>
            </a:r>
            <a:r>
              <a:rPr lang="ru-RU" altLang="ru-RU" sz="2400" dirty="0">
                <a:solidFill>
                  <a:srgbClr val="800080"/>
                </a:solidFill>
              </a:rPr>
              <a:t> перемещают указатель текущей строки в группе, а по команде </a:t>
            </a:r>
            <a:r>
              <a:rPr lang="ru-RU" altLang="ru-RU" sz="2400" i="1" dirty="0">
                <a:solidFill>
                  <a:srgbClr val="800080"/>
                </a:solidFill>
              </a:rPr>
              <a:t>LIST</a:t>
            </a:r>
            <a:r>
              <a:rPr lang="ru-RU" altLang="ru-RU" sz="2400" dirty="0">
                <a:solidFill>
                  <a:srgbClr val="800080"/>
                </a:solidFill>
              </a:rPr>
              <a:t> получают список групп с указанием количества новых статей в них и начальным и конечным номерами статей. По командам </a:t>
            </a:r>
            <a:r>
              <a:rPr lang="ru-RU" altLang="ru-RU" sz="2400" i="1" dirty="0">
                <a:solidFill>
                  <a:srgbClr val="800080"/>
                </a:solidFill>
              </a:rPr>
              <a:t>NEWGROUPS</a:t>
            </a:r>
            <a:r>
              <a:rPr lang="ru-RU" altLang="ru-RU" sz="2400" dirty="0">
                <a:solidFill>
                  <a:srgbClr val="800080"/>
                </a:solidFill>
              </a:rPr>
              <a:t> и </a:t>
            </a:r>
            <a:r>
              <a:rPr lang="ru-RU" altLang="ru-RU" sz="2400" i="1" dirty="0">
                <a:solidFill>
                  <a:srgbClr val="800080"/>
                </a:solidFill>
              </a:rPr>
              <a:t>NEWNEWS</a:t>
            </a:r>
            <a:r>
              <a:rPr lang="ru-RU" altLang="ru-RU" sz="2400" dirty="0">
                <a:solidFill>
                  <a:srgbClr val="800080"/>
                </a:solidFill>
              </a:rPr>
              <a:t> можно получить списки новых групп и новых статей соответственно, а по команде </a:t>
            </a:r>
            <a:r>
              <a:rPr lang="ru-RU" altLang="ru-RU" sz="2400" i="1" dirty="0">
                <a:solidFill>
                  <a:srgbClr val="800080"/>
                </a:solidFill>
              </a:rPr>
              <a:t>POST</a:t>
            </a:r>
            <a:r>
              <a:rPr lang="ru-RU" altLang="ru-RU" sz="2400" dirty="0">
                <a:solidFill>
                  <a:srgbClr val="800080"/>
                </a:solidFill>
              </a:rPr>
              <a:t> отправить статью на сервер. Команда </a:t>
            </a:r>
            <a:r>
              <a:rPr lang="ru-RU" altLang="ru-RU" sz="2400" i="1" dirty="0">
                <a:solidFill>
                  <a:srgbClr val="800080"/>
                </a:solidFill>
              </a:rPr>
              <a:t>SLAVE</a:t>
            </a:r>
            <a:r>
              <a:rPr lang="ru-RU" altLang="ru-RU" sz="2400" dirty="0">
                <a:solidFill>
                  <a:srgbClr val="800080"/>
                </a:solidFill>
              </a:rPr>
              <a:t> сообщает о наличии в качестве клиента подчиненного </a:t>
            </a:r>
            <a:r>
              <a:rPr lang="ru-RU" altLang="ru-RU" sz="2400" dirty="0" smtClean="0">
                <a:solidFill>
                  <a:srgbClr val="800080"/>
                </a:solidFill>
              </a:rPr>
              <a:t>(«ведомого») </a:t>
            </a:r>
            <a:r>
              <a:rPr lang="ru-RU" altLang="ru-RU" sz="2400" dirty="0">
                <a:solidFill>
                  <a:srgbClr val="800080"/>
                </a:solidFill>
              </a:rPr>
              <a:t>сервера, команда </a:t>
            </a:r>
            <a:r>
              <a:rPr lang="ru-RU" altLang="ru-RU" sz="2400" i="1" dirty="0">
                <a:solidFill>
                  <a:srgbClr val="800080"/>
                </a:solidFill>
              </a:rPr>
              <a:t>QUIT</a:t>
            </a:r>
            <a:r>
              <a:rPr lang="ru-RU" altLang="ru-RU" sz="2400" dirty="0">
                <a:solidFill>
                  <a:srgbClr val="800080"/>
                </a:solidFill>
              </a:rPr>
              <a:t> позволяет завершить сеанс.</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Text Box 3"/>
          <p:cNvSpPr txBox="1">
            <a:spLocks noChangeArrowheads="1"/>
          </p:cNvSpPr>
          <p:nvPr/>
        </p:nvSpPr>
        <p:spPr bwMode="auto">
          <a:xfrm>
            <a:off x="0" y="788988"/>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a:solidFill>
                  <a:srgbClr val="CC0000"/>
                </a:solidFill>
                <a:latin typeface="Tahoma" panose="020B0604030504040204" pitchFamily="34" charset="0"/>
              </a:rPr>
              <a:t>1</a:t>
            </a:r>
            <a:r>
              <a:rPr lang="en-US" altLang="ru-RU" sz="2400" b="1">
                <a:solidFill>
                  <a:srgbClr val="CC0000"/>
                </a:solidFill>
                <a:latin typeface="Tahoma" panose="020B0604030504040204" pitchFamily="34" charset="0"/>
              </a:rPr>
              <a:t>6</a:t>
            </a:r>
            <a:r>
              <a:rPr lang="ru-RU" altLang="ru-RU" sz="2400" b="1">
                <a:solidFill>
                  <a:srgbClr val="CC0000"/>
                </a:solidFill>
                <a:latin typeface="Tahoma" panose="020B0604030504040204" pitchFamily="34" charset="0"/>
              </a:rPr>
              <a:t>.3. </a:t>
            </a:r>
            <a:r>
              <a:rPr lang="ru-RU" altLang="ru-RU" sz="2400" b="1">
                <a:solidFill>
                  <a:srgbClr val="CC0000"/>
                </a:solidFill>
              </a:rPr>
              <a:t>Общая характеристика W</a:t>
            </a:r>
            <a:r>
              <a:rPr lang="ru-RU" altLang="ru-RU" sz="2400" b="1" baseline="30000">
                <a:solidFill>
                  <a:srgbClr val="CC0000"/>
                </a:solidFill>
              </a:rPr>
              <a:t>3</a:t>
            </a:r>
            <a:r>
              <a:rPr lang="ru-RU" altLang="ru-RU" sz="2400" b="1">
                <a:solidFill>
                  <a:srgbClr val="CC0000"/>
                </a:solidFill>
              </a:rPr>
              <a:t>-сети </a:t>
            </a:r>
          </a:p>
        </p:txBody>
      </p:sp>
      <p:sp>
        <p:nvSpPr>
          <p:cNvPr id="21508" name="Text Box 4"/>
          <p:cNvSpPr txBox="1">
            <a:spLocks noChangeArrowheads="1"/>
          </p:cNvSpPr>
          <p:nvPr/>
        </p:nvSpPr>
        <p:spPr bwMode="auto">
          <a:xfrm>
            <a:off x="256032" y="1637284"/>
            <a:ext cx="8631936" cy="48545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600" dirty="0">
                <a:solidFill>
                  <a:srgbClr val="800080"/>
                </a:solidFill>
              </a:rPr>
              <a:t>В основе W</a:t>
            </a:r>
            <a:r>
              <a:rPr lang="ru-RU" altLang="ru-RU" sz="2600" baseline="30000" dirty="0">
                <a:solidFill>
                  <a:srgbClr val="800080"/>
                </a:solidFill>
              </a:rPr>
              <a:t>3</a:t>
            </a:r>
            <a:r>
              <a:rPr lang="ru-RU" altLang="ru-RU" sz="2600" dirty="0">
                <a:solidFill>
                  <a:srgbClr val="800080"/>
                </a:solidFill>
              </a:rPr>
              <a:t>-технологии лежит понятие гипертекстовой </a:t>
            </a:r>
            <a:r>
              <a:rPr lang="ru-RU" altLang="ru-RU" sz="2600" dirty="0" smtClean="0">
                <a:solidFill>
                  <a:srgbClr val="800080"/>
                </a:solidFill>
              </a:rPr>
              <a:t>ИТС. </a:t>
            </a:r>
            <a:r>
              <a:rPr lang="ru-RU" altLang="ru-RU" sz="2600" dirty="0">
                <a:solidFill>
                  <a:srgbClr val="800080"/>
                </a:solidFill>
              </a:rPr>
              <a:t>Её идея заключается в том, что пользователь имеет возможность просматривать документы (страницы текста) в любом требуемом порядке, а не последовательно, как это принято при чтении книг. Достигается это путём создания </a:t>
            </a:r>
            <a:r>
              <a:rPr lang="ru-RU" altLang="ru-RU" sz="2600" dirty="0" smtClean="0">
                <a:solidFill>
                  <a:srgbClr val="800080"/>
                </a:solidFill>
              </a:rPr>
              <a:t>специальной связи </a:t>
            </a:r>
            <a:r>
              <a:rPr lang="ru-RU" altLang="ru-RU" sz="2600" dirty="0">
                <a:solidFill>
                  <a:srgbClr val="800080"/>
                </a:solidFill>
              </a:rPr>
              <a:t>различных страниц текста при помощи гипертекстовых ссылок, то есть у обычного текста есть ссылки типа </a:t>
            </a:r>
            <a:r>
              <a:rPr lang="ru-RU" altLang="ru-RU" sz="2600" dirty="0" smtClean="0">
                <a:solidFill>
                  <a:srgbClr val="800080"/>
                </a:solidFill>
              </a:rPr>
              <a:t>«следующий-предыдущий», </a:t>
            </a:r>
            <a:r>
              <a:rPr lang="ru-RU" altLang="ru-RU" sz="2600" dirty="0">
                <a:solidFill>
                  <a:srgbClr val="800080"/>
                </a:solidFill>
              </a:rPr>
              <a:t>а у гипертекста можно построить еще сколь угодно много других ссылок (ярким примером гипертекста является система типа </a:t>
            </a:r>
            <a:r>
              <a:rPr lang="ru-RU" altLang="ru-RU" sz="2600" dirty="0" smtClean="0">
                <a:solidFill>
                  <a:srgbClr val="800080"/>
                </a:solidFill>
              </a:rPr>
              <a:t>«HELP»).</a:t>
            </a:r>
            <a:endParaRPr lang="ru-RU" altLang="ru-RU" sz="2600" dirty="0">
              <a:solidFill>
                <a:srgbClr val="800080"/>
              </a:solidFill>
            </a:endParaRP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Text Box 3"/>
          <p:cNvSpPr txBox="1">
            <a:spLocks noChangeArrowheads="1"/>
          </p:cNvSpPr>
          <p:nvPr/>
        </p:nvSpPr>
        <p:spPr bwMode="auto">
          <a:xfrm>
            <a:off x="238125" y="1454150"/>
            <a:ext cx="8655050" cy="52165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a:solidFill>
                  <a:srgbClr val="800080"/>
                </a:solidFill>
              </a:rPr>
              <a:t>Простой, на первый взгляд, способ построения ссылок оказывается довольно сложной задачей, так как можно построить статический алгоритм поиска требуемой части документа, а также динамический, который связан с документом в целом, или только с отдельными его частями, т.е. контекстные ссылки. Дальнейшее развитие этого подхода приводит к расширению понятия гипертекста за счет других видов информационного обмена, включающих графику, аудио- и видеоинформацию, до понятия гипермедиа.</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27"/>
          <p:cNvSpPr txBox="1">
            <a:spLocks noChangeArrowheads="1"/>
          </p:cNvSpPr>
          <p:nvPr/>
        </p:nvSpPr>
        <p:spPr bwMode="auto">
          <a:xfrm>
            <a:off x="0" y="1257300"/>
            <a:ext cx="9144000" cy="5262979"/>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ru-RU" sz="2400" dirty="0">
                <a:solidFill>
                  <a:srgbClr val="800080"/>
                </a:solidFill>
              </a:rPr>
              <a:t>I</a:t>
            </a:r>
            <a:r>
              <a:rPr lang="ru-RU" altLang="ru-RU" sz="2400" dirty="0" err="1">
                <a:solidFill>
                  <a:srgbClr val="800080"/>
                </a:solidFill>
              </a:rPr>
              <a:t>nternet</a:t>
            </a:r>
            <a:r>
              <a:rPr lang="ru-RU" altLang="ru-RU" sz="2400" dirty="0">
                <a:solidFill>
                  <a:srgbClr val="800080"/>
                </a:solidFill>
              </a:rPr>
              <a:t>-сеть является обширным полем для практических приложений многих информационных </a:t>
            </a:r>
            <a:r>
              <a:rPr lang="ru-RU" altLang="ru-RU" sz="2400" dirty="0" smtClean="0">
                <a:solidFill>
                  <a:srgbClr val="800080"/>
                </a:solidFill>
              </a:rPr>
              <a:t>технологий. </a:t>
            </a:r>
            <a:r>
              <a:rPr lang="ru-RU" altLang="ru-RU" sz="2400" dirty="0">
                <a:solidFill>
                  <a:srgbClr val="800080"/>
                </a:solidFill>
              </a:rPr>
              <a:t>При этом необходимо учитывать, что число последних неуклонно растет, и для каждой из них разрабатывается, исследуется и принимается соответствующий стандарт (RFC).</a:t>
            </a:r>
            <a:endParaRPr lang="en-US" altLang="ru-RU" sz="2400" dirty="0">
              <a:solidFill>
                <a:srgbClr val="800080"/>
              </a:solidFill>
            </a:endParaRPr>
          </a:p>
          <a:p>
            <a:pPr algn="ctr" eaLnBrk="1" hangingPunct="1">
              <a:spcBef>
                <a:spcPct val="0"/>
              </a:spcBef>
              <a:buFontTx/>
              <a:buNone/>
            </a:pPr>
            <a:r>
              <a:rPr lang="ru-RU" altLang="ru-RU" sz="2400" dirty="0">
                <a:solidFill>
                  <a:srgbClr val="800080"/>
                </a:solidFill>
              </a:rPr>
              <a:t>Одной из старейших таких технологий является система телеконференций </a:t>
            </a:r>
            <a:r>
              <a:rPr lang="en-GB" altLang="ru-RU" sz="2400" dirty="0">
                <a:solidFill>
                  <a:srgbClr val="800080"/>
                </a:solidFill>
              </a:rPr>
              <a:t>Internet </a:t>
            </a:r>
            <a:r>
              <a:rPr lang="ru-RU" altLang="ru-RU" sz="2400" dirty="0">
                <a:solidFill>
                  <a:srgbClr val="800080"/>
                </a:solidFill>
              </a:rPr>
              <a:t>— USENET, корни создания которой уходят в 1979 год, когда в Университете штата Северная Каролина (США) два местных аспиранта Том </a:t>
            </a:r>
            <a:r>
              <a:rPr lang="ru-RU" altLang="ru-RU" sz="2400" dirty="0" err="1">
                <a:solidFill>
                  <a:srgbClr val="800080"/>
                </a:solidFill>
              </a:rPr>
              <a:t>Траскот</a:t>
            </a:r>
            <a:r>
              <a:rPr lang="ru-RU" altLang="ru-RU" sz="2400" dirty="0">
                <a:solidFill>
                  <a:srgbClr val="800080"/>
                </a:solidFill>
              </a:rPr>
              <a:t> (</a:t>
            </a:r>
            <a:r>
              <a:rPr lang="en-GB" altLang="ru-RU" sz="2400" dirty="0">
                <a:solidFill>
                  <a:srgbClr val="800080"/>
                </a:solidFill>
              </a:rPr>
              <a:t>Tom Truscott</a:t>
            </a:r>
            <a:r>
              <a:rPr lang="ru-RU" altLang="ru-RU" sz="2400" dirty="0">
                <a:solidFill>
                  <a:srgbClr val="800080"/>
                </a:solidFill>
              </a:rPr>
              <a:t>) и Джим Эллис (</a:t>
            </a:r>
            <a:r>
              <a:rPr lang="en-GB" altLang="ru-RU" sz="2400" dirty="0">
                <a:solidFill>
                  <a:srgbClr val="800080"/>
                </a:solidFill>
              </a:rPr>
              <a:t>Jim Ellis</a:t>
            </a:r>
            <a:r>
              <a:rPr lang="ru-RU" altLang="ru-RU" sz="2400" dirty="0">
                <a:solidFill>
                  <a:srgbClr val="800080"/>
                </a:solidFill>
              </a:rPr>
              <a:t>) на основе протокола UUCP создали систему обмена новостями между двумя ПЭВМ. Далее эта система стала активно развиваться и к настоящему времени приобрела форму глобальной распределенной информационной системы.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ext Box 3"/>
          <p:cNvSpPr txBox="1">
            <a:spLocks noChangeArrowheads="1"/>
          </p:cNvSpPr>
          <p:nvPr/>
        </p:nvSpPr>
        <p:spPr bwMode="auto">
          <a:xfrm>
            <a:off x="0" y="1512888"/>
            <a:ext cx="9144000" cy="12827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600">
                <a:solidFill>
                  <a:srgbClr val="800080"/>
                </a:solidFill>
              </a:rPr>
              <a:t>Фундаментом W</a:t>
            </a:r>
            <a:r>
              <a:rPr lang="ru-RU" altLang="ru-RU" sz="2600" baseline="30000">
                <a:solidFill>
                  <a:srgbClr val="800080"/>
                </a:solidFill>
              </a:rPr>
              <a:t>3</a:t>
            </a:r>
            <a:r>
              <a:rPr lang="ru-RU" altLang="ru-RU" sz="2600">
                <a:solidFill>
                  <a:srgbClr val="800080"/>
                </a:solidFill>
              </a:rPr>
              <a:t>-технологии являются четыре краеугольных камня гипертекстовой информационной системы:</a:t>
            </a:r>
          </a:p>
        </p:txBody>
      </p:sp>
      <p:sp>
        <p:nvSpPr>
          <p:cNvPr id="23556" name="Text Box 4"/>
          <p:cNvSpPr txBox="1">
            <a:spLocks noChangeArrowheads="1"/>
          </p:cNvSpPr>
          <p:nvPr/>
        </p:nvSpPr>
        <p:spPr bwMode="auto">
          <a:xfrm>
            <a:off x="223838" y="2968625"/>
            <a:ext cx="8631237" cy="360045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63538" indent="-363538">
              <a:spcBef>
                <a:spcPct val="20000"/>
              </a:spcBef>
              <a:buChar char="•"/>
              <a:defRPr sz="3200">
                <a:solidFill>
                  <a:schemeClr val="tx1"/>
                </a:solidFill>
                <a:latin typeface="Arial" panose="020B0604020202020204" pitchFamily="34" charset="0"/>
                <a:cs typeface="Arial" panose="020B0604020202020204" pitchFamily="34" charset="0"/>
              </a:defRPr>
            </a:lvl1pPr>
            <a:lvl2pPr marL="542925"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50000"/>
              </a:spcBef>
              <a:buSzPct val="90000"/>
              <a:buFont typeface="Wingdings 2" panose="05020102010507070707" pitchFamily="18" charset="2"/>
              <a:buChar char="j"/>
            </a:pPr>
            <a:r>
              <a:rPr lang="ru-RU" altLang="ru-RU" sz="2400">
                <a:solidFill>
                  <a:srgbClr val="800080"/>
                </a:solidFill>
              </a:rPr>
              <a:t>язык гипертекстовой разметки документов HTML (</a:t>
            </a:r>
            <a:r>
              <a:rPr lang="en-US" altLang="ru-RU" sz="2400">
                <a:solidFill>
                  <a:srgbClr val="800080"/>
                </a:solidFill>
              </a:rPr>
              <a:t>HyperText Markup Language</a:t>
            </a:r>
            <a:r>
              <a:rPr lang="ru-RU" altLang="ru-RU" sz="2400">
                <a:solidFill>
                  <a:srgbClr val="800080"/>
                </a:solidFill>
              </a:rPr>
              <a:t>);</a:t>
            </a:r>
          </a:p>
          <a:p>
            <a:pPr eaLnBrk="1" hangingPunct="1">
              <a:spcBef>
                <a:spcPct val="50000"/>
              </a:spcBef>
              <a:buSzPct val="90000"/>
              <a:buFont typeface="Wingdings 2" panose="05020102010507070707" pitchFamily="18" charset="2"/>
              <a:buChar char="k"/>
            </a:pPr>
            <a:r>
              <a:rPr lang="ru-RU" altLang="ru-RU" sz="2400">
                <a:solidFill>
                  <a:srgbClr val="800080"/>
                </a:solidFill>
              </a:rPr>
              <a:t>универсальный способ адресации UR</a:t>
            </a:r>
            <a:r>
              <a:rPr lang="en-US" altLang="ru-RU" sz="2400">
                <a:solidFill>
                  <a:srgbClr val="800080"/>
                </a:solidFill>
              </a:rPr>
              <a:t>I</a:t>
            </a:r>
            <a:r>
              <a:rPr lang="ru-RU" altLang="ru-RU" sz="2400">
                <a:solidFill>
                  <a:srgbClr val="800080"/>
                </a:solidFill>
              </a:rPr>
              <a:t> (</a:t>
            </a:r>
            <a:r>
              <a:rPr lang="en-US" altLang="ru-RU" sz="2400">
                <a:solidFill>
                  <a:srgbClr val="800080"/>
                </a:solidFill>
              </a:rPr>
              <a:t>Universal Resource Identification</a:t>
            </a:r>
            <a:r>
              <a:rPr lang="ru-RU" altLang="ru-RU" sz="2400">
                <a:solidFill>
                  <a:srgbClr val="800080"/>
                </a:solidFill>
              </a:rPr>
              <a:t>);</a:t>
            </a:r>
          </a:p>
          <a:p>
            <a:pPr eaLnBrk="1" hangingPunct="1">
              <a:spcBef>
                <a:spcPct val="50000"/>
              </a:spcBef>
              <a:buSzPct val="90000"/>
              <a:buFont typeface="Wingdings 2" panose="05020102010507070707" pitchFamily="18" charset="2"/>
              <a:buChar char="l"/>
            </a:pPr>
            <a:r>
              <a:rPr lang="ru-RU" altLang="ru-RU" sz="2400">
                <a:solidFill>
                  <a:srgbClr val="800080"/>
                </a:solidFill>
              </a:rPr>
              <a:t>протокол доставки гипертекстовых сообщений HTTP (</a:t>
            </a:r>
            <a:r>
              <a:rPr lang="en-US" altLang="ru-RU" sz="2400">
                <a:solidFill>
                  <a:srgbClr val="800080"/>
                </a:solidFill>
              </a:rPr>
              <a:t>HyperText Transfer Protocol</a:t>
            </a:r>
            <a:r>
              <a:rPr lang="ru-RU" altLang="ru-RU" sz="2400">
                <a:solidFill>
                  <a:srgbClr val="800080"/>
                </a:solidFill>
              </a:rPr>
              <a:t>);</a:t>
            </a:r>
          </a:p>
          <a:p>
            <a:pPr eaLnBrk="1" hangingPunct="1">
              <a:spcBef>
                <a:spcPct val="50000"/>
              </a:spcBef>
              <a:buSzPct val="90000"/>
              <a:buFont typeface="Wingdings 2" panose="05020102010507070707" pitchFamily="18" charset="2"/>
              <a:buChar char="m"/>
            </a:pPr>
            <a:r>
              <a:rPr lang="ru-RU" altLang="ru-RU" sz="2400">
                <a:solidFill>
                  <a:srgbClr val="800080"/>
                </a:solidFill>
              </a:rPr>
              <a:t>универсальный межсетевой интерфейс CGI (</a:t>
            </a:r>
            <a:r>
              <a:rPr lang="en-US" altLang="ru-RU" sz="2400">
                <a:solidFill>
                  <a:srgbClr val="800080"/>
                </a:solidFill>
              </a:rPr>
              <a:t>Common Gateway Interface</a:t>
            </a:r>
            <a:r>
              <a:rPr lang="ru-RU" altLang="ru-RU" sz="2400">
                <a:solidFill>
                  <a:srgbClr val="800080"/>
                </a:solidFill>
              </a:rPr>
              <a:t>).</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Text Box 3"/>
          <p:cNvSpPr txBox="1">
            <a:spLocks noChangeArrowheads="1"/>
          </p:cNvSpPr>
          <p:nvPr/>
        </p:nvSpPr>
        <p:spPr bwMode="auto">
          <a:xfrm>
            <a:off x="0" y="1390650"/>
            <a:ext cx="9144000" cy="52165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800" dirty="0">
                <a:solidFill>
                  <a:srgbClr val="800080"/>
                </a:solidFill>
              </a:rPr>
              <a:t>W</a:t>
            </a:r>
            <a:r>
              <a:rPr lang="ru-RU" altLang="ru-RU" sz="2800" baseline="30000" dirty="0">
                <a:solidFill>
                  <a:srgbClr val="800080"/>
                </a:solidFill>
              </a:rPr>
              <a:t>3</a:t>
            </a:r>
            <a:r>
              <a:rPr lang="ru-RU" altLang="ru-RU" sz="2800" dirty="0">
                <a:solidFill>
                  <a:srgbClr val="800080"/>
                </a:solidFill>
              </a:rPr>
              <a:t>-система построена по хорошо известной схеме “клиент-сервер”. </a:t>
            </a:r>
            <a:r>
              <a:rPr lang="ru-RU" altLang="ru-RU" sz="2800" dirty="0" smtClean="0">
                <a:solidFill>
                  <a:srgbClr val="800080"/>
                </a:solidFill>
              </a:rPr>
              <a:t>Рис.16.4 </a:t>
            </a:r>
            <a:r>
              <a:rPr lang="ru-RU" altLang="ru-RU" sz="2800" dirty="0">
                <a:solidFill>
                  <a:srgbClr val="800080"/>
                </a:solidFill>
              </a:rPr>
              <a:t>иллюстрирует разделение функций в этой схеме.</a:t>
            </a:r>
            <a:endParaRPr lang="ru-RU" altLang="ru-RU" sz="2800" i="1" dirty="0">
              <a:solidFill>
                <a:srgbClr val="800080"/>
              </a:solidFill>
            </a:endParaRPr>
          </a:p>
          <a:p>
            <a:pPr algn="ctr" eaLnBrk="1" hangingPunct="1">
              <a:spcBef>
                <a:spcPct val="0"/>
              </a:spcBef>
              <a:buFontTx/>
              <a:buNone/>
            </a:pPr>
            <a:r>
              <a:rPr lang="ru-RU" altLang="ru-RU" sz="2800" i="1" dirty="0">
                <a:solidFill>
                  <a:srgbClr val="800080"/>
                </a:solidFill>
              </a:rPr>
              <a:t>Программа-клиент</a:t>
            </a:r>
            <a:r>
              <a:rPr lang="ru-RU" altLang="ru-RU" sz="2800" dirty="0">
                <a:solidFill>
                  <a:srgbClr val="800080"/>
                </a:solidFill>
              </a:rPr>
              <a:t> выполняет функции интерфейса пользователя и обеспечивает доступ практически ко всем информационным ресурсам </a:t>
            </a:r>
            <a:r>
              <a:rPr lang="en-US" altLang="ru-RU" sz="2800" dirty="0">
                <a:solidFill>
                  <a:srgbClr val="800080"/>
                </a:solidFill>
              </a:rPr>
              <a:t>Internet</a:t>
            </a:r>
            <a:r>
              <a:rPr lang="ru-RU" altLang="ru-RU" sz="2800" dirty="0">
                <a:solidFill>
                  <a:srgbClr val="800080"/>
                </a:solidFill>
              </a:rPr>
              <a:t>. Фактически она выступает как интерпретатор HTML-текста и в зависимости от команд (разметки) выполняет различные функции. В круг этих функций входит не только размещение текста на экране, но и обмен информацией с сервером по мере анализа полученного HTML-текста.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Line 5"/>
          <p:cNvSpPr>
            <a:spLocks noChangeShapeType="1"/>
          </p:cNvSpPr>
          <p:nvPr/>
        </p:nvSpPr>
        <p:spPr bwMode="auto">
          <a:xfrm rot="5400000" flipH="1">
            <a:off x="4337051" y="-123825"/>
            <a:ext cx="0" cy="3413125"/>
          </a:xfrm>
          <a:prstGeom prst="line">
            <a:avLst/>
          </a:prstGeom>
          <a:noFill/>
          <a:ln w="38100">
            <a:solidFill>
              <a:srgbClr val="336699"/>
            </a:solidFill>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25604" name="Text Box 6"/>
          <p:cNvSpPr txBox="1">
            <a:spLocks noChangeArrowheads="1"/>
          </p:cNvSpPr>
          <p:nvPr/>
        </p:nvSpPr>
        <p:spPr bwMode="auto">
          <a:xfrm>
            <a:off x="3408363" y="1231900"/>
            <a:ext cx="1857375" cy="2921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en-US" altLang="zh-CN" sz="1800" b="1" i="1">
                <a:solidFill>
                  <a:srgbClr val="CC0000"/>
                </a:solidFill>
                <a:ea typeface="SimSun" panose="02010600030101010101" pitchFamily="2" charset="-122"/>
              </a:rPr>
              <a:t>HTTP-</a:t>
            </a:r>
            <a:r>
              <a:rPr lang="ru-RU" altLang="zh-CN" sz="1800" b="1" i="1">
                <a:solidFill>
                  <a:srgbClr val="CC0000"/>
                </a:solidFill>
              </a:rPr>
              <a:t>протокол</a:t>
            </a:r>
            <a:endParaRPr lang="ru-RU" altLang="ru-RU" sz="1800" b="1">
              <a:solidFill>
                <a:srgbClr val="CC0000"/>
              </a:solidFill>
            </a:endParaRPr>
          </a:p>
        </p:txBody>
      </p:sp>
      <p:sp>
        <p:nvSpPr>
          <p:cNvPr id="25605" name="Text Box 7"/>
          <p:cNvSpPr txBox="1">
            <a:spLocks noChangeArrowheads="1"/>
          </p:cNvSpPr>
          <p:nvPr/>
        </p:nvSpPr>
        <p:spPr bwMode="auto">
          <a:xfrm>
            <a:off x="4732338" y="5354638"/>
            <a:ext cx="2325687" cy="24288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1800" b="1" i="1">
                <a:solidFill>
                  <a:srgbClr val="800080"/>
                </a:solidFill>
              </a:rPr>
              <a:t>К другим с</a:t>
            </a:r>
            <a:r>
              <a:rPr lang="en-US" altLang="zh-CN" sz="1800" b="1" i="1">
                <a:solidFill>
                  <a:srgbClr val="800080"/>
                </a:solidFill>
                <a:ea typeface="SimSun" panose="02010600030101010101" pitchFamily="2" charset="-122"/>
              </a:rPr>
              <a:t>é</a:t>
            </a:r>
            <a:r>
              <a:rPr lang="ru-RU" altLang="zh-CN" sz="1800" b="1" i="1">
                <a:solidFill>
                  <a:srgbClr val="800080"/>
                </a:solidFill>
              </a:rPr>
              <a:t>рверам</a:t>
            </a:r>
            <a:endParaRPr lang="ru-RU" altLang="ru-RU" sz="1800" b="1" i="1">
              <a:solidFill>
                <a:srgbClr val="800080"/>
              </a:solidFill>
            </a:endParaRPr>
          </a:p>
        </p:txBody>
      </p:sp>
      <p:sp>
        <p:nvSpPr>
          <p:cNvPr id="25606" name="Line 8"/>
          <p:cNvSpPr>
            <a:spLocks noChangeShapeType="1"/>
          </p:cNvSpPr>
          <p:nvPr/>
        </p:nvSpPr>
        <p:spPr bwMode="auto">
          <a:xfrm rot="5400000">
            <a:off x="6103938" y="2625725"/>
            <a:ext cx="0" cy="479425"/>
          </a:xfrm>
          <a:prstGeom prst="line">
            <a:avLst/>
          </a:prstGeom>
          <a:noFill/>
          <a:ln w="38100">
            <a:solidFill>
              <a:srgbClr val="336699"/>
            </a:solidFill>
            <a:round/>
            <a:headEn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25607" name="Freeform 9"/>
          <p:cNvSpPr>
            <a:spLocks/>
          </p:cNvSpPr>
          <p:nvPr/>
        </p:nvSpPr>
        <p:spPr bwMode="auto">
          <a:xfrm flipH="1">
            <a:off x="5864225" y="2165350"/>
            <a:ext cx="479425" cy="1984375"/>
          </a:xfrm>
          <a:custGeom>
            <a:avLst/>
            <a:gdLst>
              <a:gd name="T0" fmla="*/ 402536481 w 571"/>
              <a:gd name="T1" fmla="*/ 2147483646 h 1370"/>
              <a:gd name="T2" fmla="*/ 2819456 w 571"/>
              <a:gd name="T3" fmla="*/ 2147483646 h 1370"/>
              <a:gd name="T4" fmla="*/ 0 w 571"/>
              <a:gd name="T5" fmla="*/ 0 h 1370"/>
              <a:gd name="T6" fmla="*/ 0 60000 65536"/>
              <a:gd name="T7" fmla="*/ 0 60000 65536"/>
              <a:gd name="T8" fmla="*/ 0 60000 65536"/>
            </a:gdLst>
            <a:ahLst/>
            <a:cxnLst>
              <a:cxn ang="T6">
                <a:pos x="T0" y="T1"/>
              </a:cxn>
              <a:cxn ang="T7">
                <a:pos x="T2" y="T3"/>
              </a:cxn>
              <a:cxn ang="T8">
                <a:pos x="T4" y="T5"/>
              </a:cxn>
            </a:cxnLst>
            <a:rect l="0" t="0" r="r" b="b"/>
            <a:pathLst>
              <a:path w="571" h="1370">
                <a:moveTo>
                  <a:pt x="571" y="1370"/>
                </a:moveTo>
                <a:lnTo>
                  <a:pt x="4" y="1369"/>
                </a:lnTo>
                <a:lnTo>
                  <a:pt x="0" y="0"/>
                </a:lnTo>
              </a:path>
            </a:pathLst>
          </a:custGeom>
          <a:noFill/>
          <a:ln w="38100" cmpd="sng">
            <a:solidFill>
              <a:srgbClr val="336699"/>
            </a:solidFill>
            <a:round/>
            <a:headEnd type="triangle" w="lg" len="med"/>
            <a:tailEnd type="triangle" w="lg" len="med"/>
          </a:ln>
          <a:extLst>
            <a:ext uri="{909E8E84-426E-40DD-AFC4-6F175D3DCCD1}">
              <a14:hiddenFill xmlns:a14="http://schemas.microsoft.com/office/drawing/2010/main">
                <a:solidFill>
                  <a:srgbClr val="FFFFFF"/>
                </a:solidFill>
              </a14:hiddenFill>
            </a:ext>
          </a:extLst>
        </p:spPr>
        <p:txBody>
          <a:bodyPr/>
          <a:lstStyle/>
          <a:p>
            <a:endParaRPr lang="ru-RU"/>
          </a:p>
        </p:txBody>
      </p:sp>
      <p:grpSp>
        <p:nvGrpSpPr>
          <p:cNvPr id="25608" name="Group 156"/>
          <p:cNvGrpSpPr>
            <a:grpSpLocks/>
          </p:cNvGrpSpPr>
          <p:nvPr/>
        </p:nvGrpSpPr>
        <p:grpSpPr bwMode="auto">
          <a:xfrm>
            <a:off x="1552575" y="882650"/>
            <a:ext cx="1079500" cy="1457325"/>
            <a:chOff x="978" y="556"/>
            <a:chExt cx="680" cy="918"/>
          </a:xfrm>
        </p:grpSpPr>
        <p:grpSp>
          <p:nvGrpSpPr>
            <p:cNvPr id="25679" name="Group 27"/>
            <p:cNvGrpSpPr>
              <a:grpSpLocks/>
            </p:cNvGrpSpPr>
            <p:nvPr/>
          </p:nvGrpSpPr>
          <p:grpSpPr bwMode="auto">
            <a:xfrm flipH="1">
              <a:off x="978" y="556"/>
              <a:ext cx="680" cy="912"/>
              <a:chOff x="1094" y="7575"/>
              <a:chExt cx="1027" cy="1416"/>
            </a:xfrm>
          </p:grpSpPr>
          <p:sp>
            <p:nvSpPr>
              <p:cNvPr id="25685"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99FFCC"/>
              </a:solidFill>
              <a:ln w="28575" cmpd="sng">
                <a:solidFill>
                  <a:srgbClr val="808000"/>
                </a:solidFill>
                <a:prstDash val="solid"/>
                <a:round/>
                <a:headEnd/>
                <a:tailEnd/>
              </a:ln>
            </p:spPr>
            <p:txBody>
              <a:bodyPr/>
              <a:lstStyle/>
              <a:p>
                <a:endParaRPr lang="ru-RU"/>
              </a:p>
            </p:txBody>
          </p:sp>
          <p:sp>
            <p:nvSpPr>
              <p:cNvPr id="25686"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99FFCC"/>
              </a:solidFill>
              <a:ln w="28575" cmpd="sng">
                <a:solidFill>
                  <a:srgbClr val="808000"/>
                </a:solidFill>
                <a:prstDash val="solid"/>
                <a:round/>
                <a:headEnd/>
                <a:tailEnd/>
              </a:ln>
            </p:spPr>
            <p:txBody>
              <a:bodyPr/>
              <a:lstStyle/>
              <a:p>
                <a:endParaRPr lang="ru-RU"/>
              </a:p>
            </p:txBody>
          </p:sp>
          <p:sp>
            <p:nvSpPr>
              <p:cNvPr id="25687"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99FFCC"/>
              </a:solidFill>
              <a:ln w="28575" cmpd="sng">
                <a:solidFill>
                  <a:srgbClr val="808000"/>
                </a:solidFill>
                <a:prstDash val="solid"/>
                <a:round/>
                <a:headEnd/>
                <a:tailEnd/>
              </a:ln>
            </p:spPr>
            <p:txBody>
              <a:bodyPr/>
              <a:lstStyle/>
              <a:p>
                <a:endParaRPr lang="ru-RU"/>
              </a:p>
            </p:txBody>
          </p:sp>
          <p:sp>
            <p:nvSpPr>
              <p:cNvPr id="25688"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5689"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90"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91"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92"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5693"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5680" name="Group 37"/>
            <p:cNvGrpSpPr>
              <a:grpSpLocks/>
            </p:cNvGrpSpPr>
            <p:nvPr/>
          </p:nvGrpSpPr>
          <p:grpSpPr bwMode="auto">
            <a:xfrm flipH="1">
              <a:off x="1092" y="1217"/>
              <a:ext cx="264" cy="257"/>
              <a:chOff x="1949" y="8886"/>
              <a:chExt cx="513" cy="513"/>
            </a:xfrm>
          </p:grpSpPr>
          <p:grpSp>
            <p:nvGrpSpPr>
              <p:cNvPr id="25681" name="Group 38"/>
              <p:cNvGrpSpPr>
                <a:grpSpLocks/>
              </p:cNvGrpSpPr>
              <p:nvPr/>
            </p:nvGrpSpPr>
            <p:grpSpPr bwMode="auto">
              <a:xfrm>
                <a:off x="1949" y="8886"/>
                <a:ext cx="513" cy="513"/>
                <a:chOff x="1949" y="8886"/>
                <a:chExt cx="513" cy="513"/>
              </a:xfrm>
            </p:grpSpPr>
            <p:sp>
              <p:nvSpPr>
                <p:cNvPr id="25683"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5684"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5682"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grpSp>
        <p:nvGrpSpPr>
          <p:cNvPr id="25609" name="Group 43"/>
          <p:cNvGrpSpPr>
            <a:grpSpLocks/>
          </p:cNvGrpSpPr>
          <p:nvPr/>
        </p:nvGrpSpPr>
        <p:grpSpPr bwMode="auto">
          <a:xfrm flipH="1">
            <a:off x="6762750" y="1698625"/>
            <a:ext cx="534988" cy="765175"/>
            <a:chOff x="1982" y="4470"/>
            <a:chExt cx="509" cy="747"/>
          </a:xfrm>
        </p:grpSpPr>
        <p:sp>
          <p:nvSpPr>
            <p:cNvPr id="25675" name="Freeform 44"/>
            <p:cNvSpPr>
              <a:spLocks/>
            </p:cNvSpPr>
            <p:nvPr/>
          </p:nvSpPr>
          <p:spPr bwMode="auto">
            <a:xfrm>
              <a:off x="1982" y="4470"/>
              <a:ext cx="509" cy="747"/>
            </a:xfrm>
            <a:custGeom>
              <a:avLst/>
              <a:gdLst>
                <a:gd name="T0" fmla="*/ 56 w 1017"/>
                <a:gd name="T1" fmla="*/ 277 h 747"/>
                <a:gd name="T2" fmla="*/ 31 w 1017"/>
                <a:gd name="T3" fmla="*/ 321 h 747"/>
                <a:gd name="T4" fmla="*/ 21 w 1017"/>
                <a:gd name="T5" fmla="*/ 348 h 747"/>
                <a:gd name="T6" fmla="*/ 13 w 1017"/>
                <a:gd name="T7" fmla="*/ 377 h 747"/>
                <a:gd name="T8" fmla="*/ 7 w 1017"/>
                <a:gd name="T9" fmla="*/ 408 h 747"/>
                <a:gd name="T10" fmla="*/ 2 w 1017"/>
                <a:gd name="T11" fmla="*/ 441 h 747"/>
                <a:gd name="T12" fmla="*/ 0 w 1017"/>
                <a:gd name="T13" fmla="*/ 476 h 747"/>
                <a:gd name="T14" fmla="*/ 0 w 1017"/>
                <a:gd name="T15" fmla="*/ 576 h 747"/>
                <a:gd name="T16" fmla="*/ 2 w 1017"/>
                <a:gd name="T17" fmla="*/ 595 h 747"/>
                <a:gd name="T18" fmla="*/ 4 w 1017"/>
                <a:gd name="T19" fmla="*/ 613 h 747"/>
                <a:gd name="T20" fmla="*/ 9 w 1017"/>
                <a:gd name="T21" fmla="*/ 630 h 747"/>
                <a:gd name="T22" fmla="*/ 19 w 1017"/>
                <a:gd name="T23" fmla="*/ 649 h 747"/>
                <a:gd name="T24" fmla="*/ 28 w 1017"/>
                <a:gd name="T25" fmla="*/ 651 h 747"/>
                <a:gd name="T26" fmla="*/ 33 w 1017"/>
                <a:gd name="T27" fmla="*/ 659 h 747"/>
                <a:gd name="T28" fmla="*/ 38 w 1017"/>
                <a:gd name="T29" fmla="*/ 676 h 747"/>
                <a:gd name="T30" fmla="*/ 56 w 1017"/>
                <a:gd name="T31" fmla="*/ 697 h 747"/>
                <a:gd name="T32" fmla="*/ 87 w 1017"/>
                <a:gd name="T33" fmla="*/ 722 h 747"/>
                <a:gd name="T34" fmla="*/ 120 w 1017"/>
                <a:gd name="T35" fmla="*/ 739 h 747"/>
                <a:gd name="T36" fmla="*/ 153 w 1017"/>
                <a:gd name="T37" fmla="*/ 747 h 747"/>
                <a:gd name="T38" fmla="*/ 169 w 1017"/>
                <a:gd name="T39" fmla="*/ 747 h 747"/>
                <a:gd name="T40" fmla="*/ 191 w 1017"/>
                <a:gd name="T41" fmla="*/ 741 h 747"/>
                <a:gd name="T42" fmla="*/ 211 w 1017"/>
                <a:gd name="T43" fmla="*/ 723 h 747"/>
                <a:gd name="T44" fmla="*/ 219 w 1017"/>
                <a:gd name="T45" fmla="*/ 732 h 747"/>
                <a:gd name="T46" fmla="*/ 227 w 1017"/>
                <a:gd name="T47" fmla="*/ 730 h 747"/>
                <a:gd name="T48" fmla="*/ 244 w 1017"/>
                <a:gd name="T49" fmla="*/ 703 h 747"/>
                <a:gd name="T50" fmla="*/ 255 w 1017"/>
                <a:gd name="T51" fmla="*/ 667 h 747"/>
                <a:gd name="T52" fmla="*/ 255 w 1017"/>
                <a:gd name="T53" fmla="*/ 506 h 747"/>
                <a:gd name="T54" fmla="*/ 254 w 1017"/>
                <a:gd name="T55" fmla="*/ 469 h 747"/>
                <a:gd name="T56" fmla="*/ 250 w 1017"/>
                <a:gd name="T57" fmla="*/ 433 h 747"/>
                <a:gd name="T58" fmla="*/ 245 w 1017"/>
                <a:gd name="T59" fmla="*/ 399 h 747"/>
                <a:gd name="T60" fmla="*/ 236 w 1017"/>
                <a:gd name="T61" fmla="*/ 369 h 747"/>
                <a:gd name="T62" fmla="*/ 226 w 1017"/>
                <a:gd name="T63" fmla="*/ 340 h 747"/>
                <a:gd name="T64" fmla="*/ 214 w 1017"/>
                <a:gd name="T65" fmla="*/ 315 h 747"/>
                <a:gd name="T66" fmla="*/ 200 w 1017"/>
                <a:gd name="T67" fmla="*/ 295 h 747"/>
                <a:gd name="T68" fmla="*/ 185 w 1017"/>
                <a:gd name="T69" fmla="*/ 278 h 747"/>
                <a:gd name="T70" fmla="*/ 184 w 1017"/>
                <a:gd name="T71" fmla="*/ 278 h 747"/>
                <a:gd name="T72" fmla="*/ 194 w 1017"/>
                <a:gd name="T73" fmla="*/ 253 h 747"/>
                <a:gd name="T74" fmla="*/ 201 w 1017"/>
                <a:gd name="T75" fmla="*/ 225 h 747"/>
                <a:gd name="T76" fmla="*/ 205 w 1017"/>
                <a:gd name="T77" fmla="*/ 194 h 747"/>
                <a:gd name="T78" fmla="*/ 207 w 1017"/>
                <a:gd name="T79" fmla="*/ 163 h 747"/>
                <a:gd name="T80" fmla="*/ 205 w 1017"/>
                <a:gd name="T81" fmla="*/ 132 h 747"/>
                <a:gd name="T82" fmla="*/ 201 w 1017"/>
                <a:gd name="T83" fmla="*/ 101 h 747"/>
                <a:gd name="T84" fmla="*/ 194 w 1017"/>
                <a:gd name="T85" fmla="*/ 73 h 747"/>
                <a:gd name="T86" fmla="*/ 184 w 1017"/>
                <a:gd name="T87" fmla="*/ 48 h 747"/>
                <a:gd name="T88" fmla="*/ 172 w 1017"/>
                <a:gd name="T89" fmla="*/ 27 h 747"/>
                <a:gd name="T90" fmla="*/ 159 w 1017"/>
                <a:gd name="T91" fmla="*/ 12 h 747"/>
                <a:gd name="T92" fmla="*/ 145 w 1017"/>
                <a:gd name="T93" fmla="*/ 3 h 747"/>
                <a:gd name="T94" fmla="*/ 131 w 1017"/>
                <a:gd name="T95" fmla="*/ 0 h 747"/>
                <a:gd name="T96" fmla="*/ 116 w 1017"/>
                <a:gd name="T97" fmla="*/ 4 h 747"/>
                <a:gd name="T98" fmla="*/ 102 w 1017"/>
                <a:gd name="T99" fmla="*/ 13 h 747"/>
                <a:gd name="T100" fmla="*/ 89 w 1017"/>
                <a:gd name="T101" fmla="*/ 27 h 747"/>
                <a:gd name="T102" fmla="*/ 77 w 1017"/>
                <a:gd name="T103" fmla="*/ 49 h 747"/>
                <a:gd name="T104" fmla="*/ 68 w 1017"/>
                <a:gd name="T105" fmla="*/ 71 h 747"/>
                <a:gd name="T106" fmla="*/ 62 w 1017"/>
                <a:gd name="T107" fmla="*/ 97 h 747"/>
                <a:gd name="T108" fmla="*/ 57 w 1017"/>
                <a:gd name="T109" fmla="*/ 124 h 747"/>
                <a:gd name="T110" fmla="*/ 55 w 1017"/>
                <a:gd name="T111" fmla="*/ 152 h 747"/>
                <a:gd name="T112" fmla="*/ 56 w 1017"/>
                <a:gd name="T113" fmla="*/ 180 h 747"/>
                <a:gd name="T114" fmla="*/ 58 w 1017"/>
                <a:gd name="T115" fmla="*/ 209 h 747"/>
                <a:gd name="T116" fmla="*/ 63 w 1017"/>
                <a:gd name="T117" fmla="*/ 236 h 747"/>
                <a:gd name="T118" fmla="*/ 70 w 1017"/>
                <a:gd name="T119" fmla="*/ 260 h 74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path>
              </a:pathLst>
            </a:custGeom>
            <a:solidFill>
              <a:srgbClr val="99FFCC"/>
            </a:solidFill>
            <a:ln w="28575" cmpd="sng">
              <a:solidFill>
                <a:schemeClr val="accent2"/>
              </a:solidFill>
              <a:prstDash val="solid"/>
              <a:round/>
              <a:headEnd/>
              <a:tailEnd/>
            </a:ln>
          </p:spPr>
          <p:txBody>
            <a:bodyPr/>
            <a:lstStyle/>
            <a:p>
              <a:endParaRPr lang="ru-RU"/>
            </a:p>
          </p:txBody>
        </p:sp>
        <p:sp>
          <p:nvSpPr>
            <p:cNvPr id="25676" name="Freeform 45"/>
            <p:cNvSpPr>
              <a:spLocks/>
            </p:cNvSpPr>
            <p:nvPr/>
          </p:nvSpPr>
          <p:spPr bwMode="auto">
            <a:xfrm>
              <a:off x="2039" y="4812"/>
              <a:ext cx="54" cy="308"/>
            </a:xfrm>
            <a:custGeom>
              <a:avLst/>
              <a:gdLst>
                <a:gd name="T0" fmla="*/ 4 w 107"/>
                <a:gd name="T1" fmla="*/ 308 h 308"/>
                <a:gd name="T2" fmla="*/ 1 w 107"/>
                <a:gd name="T3" fmla="*/ 268 h 308"/>
                <a:gd name="T4" fmla="*/ 0 w 107"/>
                <a:gd name="T5" fmla="*/ 229 h 308"/>
                <a:gd name="T6" fmla="*/ 1 w 107"/>
                <a:gd name="T7" fmla="*/ 188 h 308"/>
                <a:gd name="T8" fmla="*/ 3 w 107"/>
                <a:gd name="T9" fmla="*/ 150 h 308"/>
                <a:gd name="T10" fmla="*/ 7 w 107"/>
                <a:gd name="T11" fmla="*/ 111 h 308"/>
                <a:gd name="T12" fmla="*/ 12 w 107"/>
                <a:gd name="T13" fmla="*/ 73 h 308"/>
                <a:gd name="T14" fmla="*/ 19 w 107"/>
                <a:gd name="T15" fmla="*/ 36 h 308"/>
                <a:gd name="T16" fmla="*/ 27 w 107"/>
                <a:gd name="T17" fmla="*/ 0 h 30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solidFill>
              <a:srgbClr val="99FFCC"/>
            </a:solidFill>
            <a:ln w="28575" cmpd="sng">
              <a:solidFill>
                <a:schemeClr val="accent2"/>
              </a:solidFill>
              <a:prstDash val="solid"/>
              <a:round/>
              <a:headEnd/>
              <a:tailEnd/>
            </a:ln>
          </p:spPr>
          <p:txBody>
            <a:bodyPr/>
            <a:lstStyle/>
            <a:p>
              <a:endParaRPr lang="ru-RU"/>
            </a:p>
          </p:txBody>
        </p:sp>
        <p:sp>
          <p:nvSpPr>
            <p:cNvPr id="25677" name="Freeform 46"/>
            <p:cNvSpPr>
              <a:spLocks/>
            </p:cNvSpPr>
            <p:nvPr/>
          </p:nvSpPr>
          <p:spPr bwMode="auto">
            <a:xfrm>
              <a:off x="2381" y="4869"/>
              <a:ext cx="27" cy="326"/>
            </a:xfrm>
            <a:custGeom>
              <a:avLst/>
              <a:gdLst>
                <a:gd name="T0" fmla="*/ 11 w 54"/>
                <a:gd name="T1" fmla="*/ 326 h 326"/>
                <a:gd name="T2" fmla="*/ 13 w 54"/>
                <a:gd name="T3" fmla="*/ 286 h 326"/>
                <a:gd name="T4" fmla="*/ 14 w 54"/>
                <a:gd name="T5" fmla="*/ 244 h 326"/>
                <a:gd name="T6" fmla="*/ 14 w 54"/>
                <a:gd name="T7" fmla="*/ 203 h 326"/>
                <a:gd name="T8" fmla="*/ 13 w 54"/>
                <a:gd name="T9" fmla="*/ 163 h 326"/>
                <a:gd name="T10" fmla="*/ 11 w 54"/>
                <a:gd name="T11" fmla="*/ 121 h 326"/>
                <a:gd name="T12" fmla="*/ 8 w 54"/>
                <a:gd name="T13" fmla="*/ 81 h 326"/>
                <a:gd name="T14" fmla="*/ 5 w 54"/>
                <a:gd name="T15" fmla="*/ 40 h 326"/>
                <a:gd name="T16" fmla="*/ 0 w 54"/>
                <a:gd name="T17" fmla="*/ 0 h 3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solidFill>
              <a:srgbClr val="99FFCC"/>
            </a:solidFill>
            <a:ln w="28575" cmpd="sng">
              <a:solidFill>
                <a:schemeClr val="accent2"/>
              </a:solidFill>
              <a:prstDash val="solid"/>
              <a:round/>
              <a:headEnd/>
              <a:tailEnd/>
            </a:ln>
          </p:spPr>
          <p:txBody>
            <a:bodyPr/>
            <a:lstStyle/>
            <a:p>
              <a:endParaRPr lang="ru-RU"/>
            </a:p>
          </p:txBody>
        </p:sp>
        <p:sp>
          <p:nvSpPr>
            <p:cNvPr id="25678" name="Freeform 47"/>
            <p:cNvSpPr>
              <a:spLocks/>
            </p:cNvSpPr>
            <p:nvPr/>
          </p:nvSpPr>
          <p:spPr bwMode="auto">
            <a:xfrm>
              <a:off x="2105" y="4701"/>
              <a:ext cx="264" cy="87"/>
            </a:xfrm>
            <a:custGeom>
              <a:avLst/>
              <a:gdLst>
                <a:gd name="T0" fmla="*/ 0 w 457"/>
                <a:gd name="T1" fmla="*/ 0 h 65"/>
                <a:gd name="T2" fmla="*/ 6 w 457"/>
                <a:gd name="T3" fmla="*/ 21 h 65"/>
                <a:gd name="T4" fmla="*/ 14 w 457"/>
                <a:gd name="T5" fmla="*/ 44 h 65"/>
                <a:gd name="T6" fmla="*/ 22 w 457"/>
                <a:gd name="T7" fmla="*/ 63 h 65"/>
                <a:gd name="T8" fmla="*/ 30 w 457"/>
                <a:gd name="T9" fmla="*/ 79 h 65"/>
                <a:gd name="T10" fmla="*/ 39 w 457"/>
                <a:gd name="T11" fmla="*/ 91 h 65"/>
                <a:gd name="T12" fmla="*/ 48 w 457"/>
                <a:gd name="T13" fmla="*/ 100 h 65"/>
                <a:gd name="T14" fmla="*/ 57 w 457"/>
                <a:gd name="T15" fmla="*/ 110 h 65"/>
                <a:gd name="T16" fmla="*/ 66 w 457"/>
                <a:gd name="T17" fmla="*/ 115 h 65"/>
                <a:gd name="T18" fmla="*/ 76 w 457"/>
                <a:gd name="T19" fmla="*/ 116 h 65"/>
                <a:gd name="T20" fmla="*/ 85 w 457"/>
                <a:gd name="T21" fmla="*/ 116 h 65"/>
                <a:gd name="T22" fmla="*/ 96 w 457"/>
                <a:gd name="T23" fmla="*/ 115 h 65"/>
                <a:gd name="T24" fmla="*/ 106 w 457"/>
                <a:gd name="T25" fmla="*/ 110 h 65"/>
                <a:gd name="T26" fmla="*/ 114 w 457"/>
                <a:gd name="T27" fmla="*/ 100 h 65"/>
                <a:gd name="T28" fmla="*/ 124 w 457"/>
                <a:gd name="T29" fmla="*/ 88 h 65"/>
                <a:gd name="T30" fmla="*/ 133 w 457"/>
                <a:gd name="T31" fmla="*/ 78 h 65"/>
                <a:gd name="T32" fmla="*/ 142 w 457"/>
                <a:gd name="T33" fmla="*/ 59 h 65"/>
                <a:gd name="T34" fmla="*/ 153 w 457"/>
                <a:gd name="T35" fmla="*/ 32 h 6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solidFill>
              <a:srgbClr val="99FFCC"/>
            </a:solidFill>
            <a:ln w="28575" cmpd="sng">
              <a:solidFill>
                <a:schemeClr val="accent2"/>
              </a:solidFill>
              <a:prstDash val="solid"/>
              <a:round/>
              <a:headEnd/>
              <a:tailEnd/>
            </a:ln>
          </p:spPr>
          <p:txBody>
            <a:bodyPr/>
            <a:lstStyle/>
            <a:p>
              <a:endParaRPr lang="ru-RU"/>
            </a:p>
          </p:txBody>
        </p:sp>
      </p:grpSp>
      <p:grpSp>
        <p:nvGrpSpPr>
          <p:cNvPr id="25610" name="Group 158"/>
          <p:cNvGrpSpPr>
            <a:grpSpLocks/>
          </p:cNvGrpSpPr>
          <p:nvPr/>
        </p:nvGrpSpPr>
        <p:grpSpPr bwMode="auto">
          <a:xfrm>
            <a:off x="5983288" y="1231900"/>
            <a:ext cx="830262" cy="971550"/>
            <a:chOff x="3769" y="776"/>
            <a:chExt cx="523" cy="612"/>
          </a:xfrm>
        </p:grpSpPr>
        <p:grpSp>
          <p:nvGrpSpPr>
            <p:cNvPr id="25667" name="Group 157"/>
            <p:cNvGrpSpPr>
              <a:grpSpLocks/>
            </p:cNvGrpSpPr>
            <p:nvPr/>
          </p:nvGrpSpPr>
          <p:grpSpPr bwMode="auto">
            <a:xfrm>
              <a:off x="3923" y="1176"/>
              <a:ext cx="369" cy="212"/>
              <a:chOff x="3923" y="1176"/>
              <a:chExt cx="369" cy="212"/>
            </a:xfrm>
          </p:grpSpPr>
          <p:sp>
            <p:nvSpPr>
              <p:cNvPr id="25672"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5673"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5674"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25668" name="Group 53"/>
            <p:cNvGrpSpPr>
              <a:grpSpLocks/>
            </p:cNvGrpSpPr>
            <p:nvPr/>
          </p:nvGrpSpPr>
          <p:grpSpPr bwMode="auto">
            <a:xfrm flipH="1">
              <a:off x="3769" y="776"/>
              <a:ext cx="368" cy="474"/>
              <a:chOff x="4497" y="5857"/>
              <a:chExt cx="555" cy="734"/>
            </a:xfrm>
          </p:grpSpPr>
          <p:sp>
            <p:nvSpPr>
              <p:cNvPr id="25669" name="Freeform 54"/>
              <p:cNvSpPr>
                <a:spLocks/>
              </p:cNvSpPr>
              <p:nvPr/>
            </p:nvSpPr>
            <p:spPr bwMode="auto">
              <a:xfrm>
                <a:off x="4497" y="5857"/>
                <a:ext cx="555" cy="734"/>
              </a:xfrm>
              <a:custGeom>
                <a:avLst/>
                <a:gdLst>
                  <a:gd name="T0" fmla="*/ 0 w 1109"/>
                  <a:gd name="T1" fmla="*/ 419 h 734"/>
                  <a:gd name="T2" fmla="*/ 31 w 1109"/>
                  <a:gd name="T3" fmla="*/ 466 h 734"/>
                  <a:gd name="T4" fmla="*/ 64 w 1109"/>
                  <a:gd name="T5" fmla="*/ 509 h 734"/>
                  <a:gd name="T6" fmla="*/ 64 w 1109"/>
                  <a:gd name="T7" fmla="*/ 509 h 734"/>
                  <a:gd name="T8" fmla="*/ 60 w 1109"/>
                  <a:gd name="T9" fmla="*/ 534 h 734"/>
                  <a:gd name="T10" fmla="*/ 57 w 1109"/>
                  <a:gd name="T11" fmla="*/ 560 h 734"/>
                  <a:gd name="T12" fmla="*/ 56 w 1109"/>
                  <a:gd name="T13" fmla="*/ 586 h 734"/>
                  <a:gd name="T14" fmla="*/ 56 w 1109"/>
                  <a:gd name="T15" fmla="*/ 612 h 734"/>
                  <a:gd name="T16" fmla="*/ 63 w 1109"/>
                  <a:gd name="T17" fmla="*/ 630 h 734"/>
                  <a:gd name="T18" fmla="*/ 70 w 1109"/>
                  <a:gd name="T19" fmla="*/ 649 h 734"/>
                  <a:gd name="T20" fmla="*/ 78 w 1109"/>
                  <a:gd name="T21" fmla="*/ 664 h 734"/>
                  <a:gd name="T22" fmla="*/ 86 w 1109"/>
                  <a:gd name="T23" fmla="*/ 679 h 734"/>
                  <a:gd name="T24" fmla="*/ 96 w 1109"/>
                  <a:gd name="T25" fmla="*/ 692 h 734"/>
                  <a:gd name="T26" fmla="*/ 106 w 1109"/>
                  <a:gd name="T27" fmla="*/ 704 h 734"/>
                  <a:gd name="T28" fmla="*/ 117 w 1109"/>
                  <a:gd name="T29" fmla="*/ 713 h 734"/>
                  <a:gd name="T30" fmla="*/ 128 w 1109"/>
                  <a:gd name="T31" fmla="*/ 720 h 734"/>
                  <a:gd name="T32" fmla="*/ 140 w 1109"/>
                  <a:gd name="T33" fmla="*/ 726 h 734"/>
                  <a:gd name="T34" fmla="*/ 152 w 1109"/>
                  <a:gd name="T35" fmla="*/ 731 h 734"/>
                  <a:gd name="T36" fmla="*/ 164 w 1109"/>
                  <a:gd name="T37" fmla="*/ 733 h 734"/>
                  <a:gd name="T38" fmla="*/ 176 w 1109"/>
                  <a:gd name="T39" fmla="*/ 734 h 734"/>
                  <a:gd name="T40" fmla="*/ 188 w 1109"/>
                  <a:gd name="T41" fmla="*/ 732 h 734"/>
                  <a:gd name="T42" fmla="*/ 201 w 1109"/>
                  <a:gd name="T43" fmla="*/ 727 h 734"/>
                  <a:gd name="T44" fmla="*/ 213 w 1109"/>
                  <a:gd name="T45" fmla="*/ 721 h 734"/>
                  <a:gd name="T46" fmla="*/ 225 w 1109"/>
                  <a:gd name="T47" fmla="*/ 713 h 734"/>
                  <a:gd name="T48" fmla="*/ 239 w 1109"/>
                  <a:gd name="T49" fmla="*/ 701 h 734"/>
                  <a:gd name="T50" fmla="*/ 252 w 1109"/>
                  <a:gd name="T51" fmla="*/ 685 h 734"/>
                  <a:gd name="T52" fmla="*/ 264 w 1109"/>
                  <a:gd name="T53" fmla="*/ 667 h 734"/>
                  <a:gd name="T54" fmla="*/ 274 w 1109"/>
                  <a:gd name="T55" fmla="*/ 646 h 734"/>
                  <a:gd name="T56" fmla="*/ 276 w 1109"/>
                  <a:gd name="T57" fmla="*/ 631 h 734"/>
                  <a:gd name="T58" fmla="*/ 277 w 1109"/>
                  <a:gd name="T59" fmla="*/ 617 h 734"/>
                  <a:gd name="T60" fmla="*/ 278 w 1109"/>
                  <a:gd name="T61" fmla="*/ 602 h 734"/>
                  <a:gd name="T62" fmla="*/ 278 w 1109"/>
                  <a:gd name="T63" fmla="*/ 588 h 734"/>
                  <a:gd name="T64" fmla="*/ 277 w 1109"/>
                  <a:gd name="T65" fmla="*/ 574 h 734"/>
                  <a:gd name="T66" fmla="*/ 276 w 1109"/>
                  <a:gd name="T67" fmla="*/ 560 h 734"/>
                  <a:gd name="T68" fmla="*/ 274 w 1109"/>
                  <a:gd name="T69" fmla="*/ 546 h 734"/>
                  <a:gd name="T70" fmla="*/ 271 w 1109"/>
                  <a:gd name="T71" fmla="*/ 532 h 734"/>
                  <a:gd name="T72" fmla="*/ 269 w 1109"/>
                  <a:gd name="T73" fmla="*/ 519 h 734"/>
                  <a:gd name="T74" fmla="*/ 265 w 1109"/>
                  <a:gd name="T75" fmla="*/ 506 h 734"/>
                  <a:gd name="T76" fmla="*/ 261 w 1109"/>
                  <a:gd name="T77" fmla="*/ 494 h 734"/>
                  <a:gd name="T78" fmla="*/ 256 w 1109"/>
                  <a:gd name="T79" fmla="*/ 482 h 734"/>
                  <a:gd name="T80" fmla="*/ 251 w 1109"/>
                  <a:gd name="T81" fmla="*/ 470 h 734"/>
                  <a:gd name="T82" fmla="*/ 245 w 1109"/>
                  <a:gd name="T83" fmla="*/ 460 h 734"/>
                  <a:gd name="T84" fmla="*/ 239 w 1109"/>
                  <a:gd name="T85" fmla="*/ 450 h 734"/>
                  <a:gd name="T86" fmla="*/ 232 w 1109"/>
                  <a:gd name="T87" fmla="*/ 440 h 734"/>
                  <a:gd name="T88" fmla="*/ 232 w 1109"/>
                  <a:gd name="T89" fmla="*/ 440 h 734"/>
                  <a:gd name="T90" fmla="*/ 232 w 1109"/>
                  <a:gd name="T91" fmla="*/ 211 h 734"/>
                  <a:gd name="T92" fmla="*/ 210 w 1109"/>
                  <a:gd name="T93" fmla="*/ 177 h 734"/>
                  <a:gd name="T94" fmla="*/ 187 w 1109"/>
                  <a:gd name="T95" fmla="*/ 144 h 734"/>
                  <a:gd name="T96" fmla="*/ 162 w 1109"/>
                  <a:gd name="T97" fmla="*/ 114 h 734"/>
                  <a:gd name="T98" fmla="*/ 137 w 1109"/>
                  <a:gd name="T99" fmla="*/ 86 h 734"/>
                  <a:gd name="T100" fmla="*/ 111 w 1109"/>
                  <a:gd name="T101" fmla="*/ 61 h 734"/>
                  <a:gd name="T102" fmla="*/ 84 w 1109"/>
                  <a:gd name="T103" fmla="*/ 38 h 734"/>
                  <a:gd name="T104" fmla="*/ 55 w 1109"/>
                  <a:gd name="T105" fmla="*/ 18 h 734"/>
                  <a:gd name="T106" fmla="*/ 27 w 1109"/>
                  <a:gd name="T107" fmla="*/ 0 h 734"/>
                  <a:gd name="T108" fmla="*/ 27 w 1109"/>
                  <a:gd name="T109" fmla="*/ 0 h 734"/>
                  <a:gd name="T110" fmla="*/ 0 w 1109"/>
                  <a:gd name="T111" fmla="*/ 27 h 734"/>
                  <a:gd name="T112" fmla="*/ 0 w 1109"/>
                  <a:gd name="T113" fmla="*/ 419 h 734"/>
                  <a:gd name="T114" fmla="*/ 0 w 1109"/>
                  <a:gd name="T115" fmla="*/ 419 h 73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109" h="734">
                    <a:moveTo>
                      <a:pt x="0" y="419"/>
                    </a:moveTo>
                    <a:lnTo>
                      <a:pt x="124" y="466"/>
                    </a:lnTo>
                    <a:lnTo>
                      <a:pt x="255" y="509"/>
                    </a:lnTo>
                    <a:lnTo>
                      <a:pt x="238" y="534"/>
                    </a:lnTo>
                    <a:lnTo>
                      <a:pt x="228" y="560"/>
                    </a:lnTo>
                    <a:lnTo>
                      <a:pt x="222" y="586"/>
                    </a:lnTo>
                    <a:lnTo>
                      <a:pt x="224" y="612"/>
                    </a:lnTo>
                    <a:lnTo>
                      <a:pt x="250" y="630"/>
                    </a:lnTo>
                    <a:lnTo>
                      <a:pt x="277" y="649"/>
                    </a:lnTo>
                    <a:lnTo>
                      <a:pt x="310" y="664"/>
                    </a:lnTo>
                    <a:lnTo>
                      <a:pt x="344" y="679"/>
                    </a:lnTo>
                    <a:lnTo>
                      <a:pt x="383" y="692"/>
                    </a:lnTo>
                    <a:lnTo>
                      <a:pt x="424" y="704"/>
                    </a:lnTo>
                    <a:lnTo>
                      <a:pt x="466" y="713"/>
                    </a:lnTo>
                    <a:lnTo>
                      <a:pt x="511" y="720"/>
                    </a:lnTo>
                    <a:lnTo>
                      <a:pt x="557" y="726"/>
                    </a:lnTo>
                    <a:lnTo>
                      <a:pt x="606" y="731"/>
                    </a:lnTo>
                    <a:lnTo>
                      <a:pt x="654" y="733"/>
                    </a:lnTo>
                    <a:lnTo>
                      <a:pt x="703" y="734"/>
                    </a:lnTo>
                    <a:lnTo>
                      <a:pt x="751" y="732"/>
                    </a:lnTo>
                    <a:lnTo>
                      <a:pt x="801" y="727"/>
                    </a:lnTo>
                    <a:lnTo>
                      <a:pt x="850" y="721"/>
                    </a:lnTo>
                    <a:lnTo>
                      <a:pt x="898" y="713"/>
                    </a:lnTo>
                    <a:lnTo>
                      <a:pt x="954" y="701"/>
                    </a:lnTo>
                    <a:lnTo>
                      <a:pt x="1007" y="685"/>
                    </a:lnTo>
                    <a:lnTo>
                      <a:pt x="1053" y="667"/>
                    </a:lnTo>
                    <a:lnTo>
                      <a:pt x="1094" y="646"/>
                    </a:lnTo>
                    <a:lnTo>
                      <a:pt x="1102" y="631"/>
                    </a:lnTo>
                    <a:lnTo>
                      <a:pt x="1107" y="617"/>
                    </a:lnTo>
                    <a:lnTo>
                      <a:pt x="1109" y="602"/>
                    </a:lnTo>
                    <a:lnTo>
                      <a:pt x="1109" y="588"/>
                    </a:lnTo>
                    <a:lnTo>
                      <a:pt x="1107" y="574"/>
                    </a:lnTo>
                    <a:lnTo>
                      <a:pt x="1102" y="560"/>
                    </a:lnTo>
                    <a:lnTo>
                      <a:pt x="1094" y="546"/>
                    </a:lnTo>
                    <a:lnTo>
                      <a:pt x="1084" y="532"/>
                    </a:lnTo>
                    <a:lnTo>
                      <a:pt x="1073" y="519"/>
                    </a:lnTo>
                    <a:lnTo>
                      <a:pt x="1059" y="506"/>
                    </a:lnTo>
                    <a:lnTo>
                      <a:pt x="1042" y="494"/>
                    </a:lnTo>
                    <a:lnTo>
                      <a:pt x="1024" y="482"/>
                    </a:lnTo>
                    <a:lnTo>
                      <a:pt x="1003" y="470"/>
                    </a:lnTo>
                    <a:lnTo>
                      <a:pt x="980" y="460"/>
                    </a:lnTo>
                    <a:lnTo>
                      <a:pt x="954" y="450"/>
                    </a:lnTo>
                    <a:lnTo>
                      <a:pt x="927" y="440"/>
                    </a:lnTo>
                    <a:lnTo>
                      <a:pt x="927" y="211"/>
                    </a:lnTo>
                    <a:lnTo>
                      <a:pt x="838" y="177"/>
                    </a:lnTo>
                    <a:lnTo>
                      <a:pt x="745" y="144"/>
                    </a:lnTo>
                    <a:lnTo>
                      <a:pt x="647" y="114"/>
                    </a:lnTo>
                    <a:lnTo>
                      <a:pt x="546" y="86"/>
                    </a:lnTo>
                    <a:lnTo>
                      <a:pt x="441" y="61"/>
                    </a:lnTo>
                    <a:lnTo>
                      <a:pt x="333" y="38"/>
                    </a:lnTo>
                    <a:lnTo>
                      <a:pt x="220" y="18"/>
                    </a:lnTo>
                    <a:lnTo>
                      <a:pt x="106" y="0"/>
                    </a:lnTo>
                    <a:lnTo>
                      <a:pt x="0" y="27"/>
                    </a:lnTo>
                    <a:lnTo>
                      <a:pt x="0" y="419"/>
                    </a:lnTo>
                  </a:path>
                </a:pathLst>
              </a:custGeom>
              <a:solidFill>
                <a:srgbClr val="CCFF66"/>
              </a:solidFill>
              <a:ln w="28575" cmpd="sng">
                <a:solidFill>
                  <a:srgbClr val="996633"/>
                </a:solidFill>
                <a:prstDash val="solid"/>
                <a:round/>
                <a:headEnd/>
                <a:tailEnd/>
              </a:ln>
            </p:spPr>
            <p:txBody>
              <a:bodyPr/>
              <a:lstStyle/>
              <a:p>
                <a:endParaRPr lang="ru-RU"/>
              </a:p>
            </p:txBody>
          </p:sp>
          <p:sp>
            <p:nvSpPr>
              <p:cNvPr id="728119" name="Freeform 55"/>
              <p:cNvSpPr>
                <a:spLocks/>
              </p:cNvSpPr>
              <p:nvPr/>
            </p:nvSpPr>
            <p:spPr bwMode="auto">
              <a:xfrm>
                <a:off x="4545" y="5938"/>
                <a:ext cx="324" cy="494"/>
              </a:xfrm>
              <a:custGeom>
                <a:avLst/>
                <a:gdLst>
                  <a:gd name="T0" fmla="*/ 0 w 648"/>
                  <a:gd name="T1" fmla="*/ 326 h 494"/>
                  <a:gd name="T2" fmla="*/ 648 w 648"/>
                  <a:gd name="T3" fmla="*/ 494 h 494"/>
                  <a:gd name="T4" fmla="*/ 648 w 648"/>
                  <a:gd name="T5" fmla="*/ 166 h 494"/>
                  <a:gd name="T6" fmla="*/ 0 w 648"/>
                  <a:gd name="T7" fmla="*/ 0 h 494"/>
                  <a:gd name="T8" fmla="*/ 0 w 648"/>
                  <a:gd name="T9" fmla="*/ 326 h 494"/>
                </a:gdLst>
                <a:ahLst/>
                <a:cxnLst>
                  <a:cxn ang="0">
                    <a:pos x="T0" y="T1"/>
                  </a:cxn>
                  <a:cxn ang="0">
                    <a:pos x="T2" y="T3"/>
                  </a:cxn>
                  <a:cxn ang="0">
                    <a:pos x="T4" y="T5"/>
                  </a:cxn>
                  <a:cxn ang="0">
                    <a:pos x="T6" y="T7"/>
                  </a:cxn>
                  <a:cxn ang="0">
                    <a:pos x="T8" y="T9"/>
                  </a:cxn>
                </a:cxnLst>
                <a:rect l="0" t="0" r="r" b="b"/>
                <a:pathLst>
                  <a:path w="648" h="494">
                    <a:moveTo>
                      <a:pt x="0" y="326"/>
                    </a:moveTo>
                    <a:lnTo>
                      <a:pt x="648" y="494"/>
                    </a:lnTo>
                    <a:lnTo>
                      <a:pt x="648" y="166"/>
                    </a:lnTo>
                    <a:lnTo>
                      <a:pt x="0" y="0"/>
                    </a:lnTo>
                    <a:lnTo>
                      <a:pt x="0" y="326"/>
                    </a:lnTo>
                    <a:close/>
                  </a:path>
                </a:pathLst>
              </a:custGeom>
              <a:gradFill rotWithShape="1">
                <a:gsLst>
                  <a:gs pos="0">
                    <a:schemeClr val="accent1">
                      <a:gamma/>
                      <a:tint val="0"/>
                      <a:invGamma/>
                    </a:schemeClr>
                  </a:gs>
                  <a:gs pos="100000">
                    <a:schemeClr val="accent1"/>
                  </a:gs>
                </a:gsLst>
                <a:path path="rect">
                  <a:fillToRect l="50000" t="50000" r="50000" b="50000"/>
                </a:path>
              </a:gradFill>
              <a:ln w="12700" cmpd="sng">
                <a:solidFill>
                  <a:srgbClr val="996633"/>
                </a:solidFill>
                <a:prstDash val="solid"/>
                <a:round/>
                <a:headEnd/>
                <a:tailEnd/>
              </a:ln>
            </p:spPr>
            <p:txBody>
              <a:bodyPr/>
              <a:lstStyle/>
              <a:p>
                <a:pPr algn="ctr" eaLnBrk="1" hangingPunct="1">
                  <a:defRPr/>
                </a:pPr>
                <a:endParaRPr lang="ru-RU"/>
              </a:p>
            </p:txBody>
          </p:sp>
          <p:sp>
            <p:nvSpPr>
              <p:cNvPr id="25671" name="Freeform 56"/>
              <p:cNvSpPr>
                <a:spLocks/>
              </p:cNvSpPr>
              <p:nvPr/>
            </p:nvSpPr>
            <p:spPr bwMode="auto">
              <a:xfrm>
                <a:off x="4497" y="5884"/>
                <a:ext cx="412" cy="603"/>
              </a:xfrm>
              <a:custGeom>
                <a:avLst/>
                <a:gdLst>
                  <a:gd name="T0" fmla="*/ 0 w 823"/>
                  <a:gd name="T1" fmla="*/ 392 h 603"/>
                  <a:gd name="T2" fmla="*/ 23 w 823"/>
                  <a:gd name="T3" fmla="*/ 426 h 603"/>
                  <a:gd name="T4" fmla="*/ 47 w 823"/>
                  <a:gd name="T5" fmla="*/ 458 h 603"/>
                  <a:gd name="T6" fmla="*/ 71 w 823"/>
                  <a:gd name="T7" fmla="*/ 488 h 603"/>
                  <a:gd name="T8" fmla="*/ 97 w 823"/>
                  <a:gd name="T9" fmla="*/ 516 h 603"/>
                  <a:gd name="T10" fmla="*/ 123 w 823"/>
                  <a:gd name="T11" fmla="*/ 540 h 603"/>
                  <a:gd name="T12" fmla="*/ 150 w 823"/>
                  <a:gd name="T13" fmla="*/ 564 h 603"/>
                  <a:gd name="T14" fmla="*/ 178 w 823"/>
                  <a:gd name="T15" fmla="*/ 585 h 603"/>
                  <a:gd name="T16" fmla="*/ 206 w 823"/>
                  <a:gd name="T17" fmla="*/ 603 h 603"/>
                  <a:gd name="T18" fmla="*/ 206 w 823"/>
                  <a:gd name="T19" fmla="*/ 603 h 603"/>
                  <a:gd name="T20" fmla="*/ 206 w 823"/>
                  <a:gd name="T21" fmla="*/ 211 h 603"/>
                  <a:gd name="T22" fmla="*/ 184 w 823"/>
                  <a:gd name="T23" fmla="*/ 177 h 603"/>
                  <a:gd name="T24" fmla="*/ 160 w 823"/>
                  <a:gd name="T25" fmla="*/ 145 h 603"/>
                  <a:gd name="T26" fmla="*/ 135 w 823"/>
                  <a:gd name="T27" fmla="*/ 115 h 603"/>
                  <a:gd name="T28" fmla="*/ 110 w 823"/>
                  <a:gd name="T29" fmla="*/ 87 h 603"/>
                  <a:gd name="T30" fmla="*/ 84 w 823"/>
                  <a:gd name="T31" fmla="*/ 62 h 603"/>
                  <a:gd name="T32" fmla="*/ 57 w 823"/>
                  <a:gd name="T33" fmla="*/ 38 h 603"/>
                  <a:gd name="T34" fmla="*/ 29 w 823"/>
                  <a:gd name="T35" fmla="*/ 18 h 603"/>
                  <a:gd name="T36" fmla="*/ 0 w 823"/>
                  <a:gd name="T37" fmla="*/ 0 h 603"/>
                  <a:gd name="T38" fmla="*/ 0 w 823"/>
                  <a:gd name="T39" fmla="*/ 0 h 603"/>
                  <a:gd name="T40" fmla="*/ 0 w 823"/>
                  <a:gd name="T41" fmla="*/ 392 h 603"/>
                  <a:gd name="T42" fmla="*/ 0 w 823"/>
                  <a:gd name="T43" fmla="*/ 392 h 60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823" h="603">
                    <a:moveTo>
                      <a:pt x="0" y="392"/>
                    </a:moveTo>
                    <a:lnTo>
                      <a:pt x="91" y="426"/>
                    </a:lnTo>
                    <a:lnTo>
                      <a:pt x="186" y="458"/>
                    </a:lnTo>
                    <a:lnTo>
                      <a:pt x="284" y="488"/>
                    </a:lnTo>
                    <a:lnTo>
                      <a:pt x="385" y="516"/>
                    </a:lnTo>
                    <a:lnTo>
                      <a:pt x="490" y="540"/>
                    </a:lnTo>
                    <a:lnTo>
                      <a:pt x="598" y="564"/>
                    </a:lnTo>
                    <a:lnTo>
                      <a:pt x="710" y="585"/>
                    </a:lnTo>
                    <a:lnTo>
                      <a:pt x="823" y="603"/>
                    </a:lnTo>
                    <a:lnTo>
                      <a:pt x="823" y="211"/>
                    </a:lnTo>
                    <a:lnTo>
                      <a:pt x="734" y="177"/>
                    </a:lnTo>
                    <a:lnTo>
                      <a:pt x="639" y="145"/>
                    </a:lnTo>
                    <a:lnTo>
                      <a:pt x="540" y="115"/>
                    </a:lnTo>
                    <a:lnTo>
                      <a:pt x="439" y="87"/>
                    </a:lnTo>
                    <a:lnTo>
                      <a:pt x="333" y="62"/>
                    </a:lnTo>
                    <a:lnTo>
                      <a:pt x="226" y="38"/>
                    </a:lnTo>
                    <a:lnTo>
                      <a:pt x="114" y="18"/>
                    </a:lnTo>
                    <a:lnTo>
                      <a:pt x="0" y="0"/>
                    </a:lnTo>
                    <a:lnTo>
                      <a:pt x="0" y="392"/>
                    </a:lnTo>
                  </a:path>
                </a:pathLst>
              </a:custGeom>
              <a:noFill/>
              <a:ln w="28575"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25611" name="Line 57"/>
          <p:cNvSpPr>
            <a:spLocks noChangeShapeType="1"/>
          </p:cNvSpPr>
          <p:nvPr/>
        </p:nvSpPr>
        <p:spPr bwMode="auto">
          <a:xfrm rot="5400000" flipH="1">
            <a:off x="7451726" y="714375"/>
            <a:ext cx="0" cy="1736725"/>
          </a:xfrm>
          <a:prstGeom prst="line">
            <a:avLst/>
          </a:prstGeom>
          <a:noFill/>
          <a:ln w="38100">
            <a:solidFill>
              <a:srgbClr val="336699"/>
            </a:solidFill>
            <a:prstDash val="dash"/>
            <a:round/>
            <a:headEnd type="triangle" w="lg" len="me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25612" name="Freeform 90"/>
          <p:cNvSpPr>
            <a:spLocks/>
          </p:cNvSpPr>
          <p:nvPr/>
        </p:nvSpPr>
        <p:spPr bwMode="auto">
          <a:xfrm>
            <a:off x="4440238" y="4148138"/>
            <a:ext cx="547687" cy="954087"/>
          </a:xfrm>
          <a:custGeom>
            <a:avLst/>
            <a:gdLst>
              <a:gd name="T0" fmla="*/ 105109661 w 1137"/>
              <a:gd name="T1" fmla="*/ 0 h 933"/>
              <a:gd name="T2" fmla="*/ 0 w 1137"/>
              <a:gd name="T3" fmla="*/ 1046121 h 933"/>
              <a:gd name="T4" fmla="*/ 232177 w 1137"/>
              <a:gd name="T5" fmla="*/ 975650593 h 933"/>
              <a:gd name="T6" fmla="*/ 263817986 w 1137"/>
              <a:gd name="T7" fmla="*/ 975650593 h 93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137" h="933">
                <a:moveTo>
                  <a:pt x="453" y="0"/>
                </a:moveTo>
                <a:lnTo>
                  <a:pt x="0" y="1"/>
                </a:lnTo>
                <a:lnTo>
                  <a:pt x="1" y="933"/>
                </a:lnTo>
                <a:lnTo>
                  <a:pt x="1137" y="933"/>
                </a:lnTo>
              </a:path>
            </a:pathLst>
          </a:custGeom>
          <a:noFill/>
          <a:ln w="38100" cmpd="sng">
            <a:solidFill>
              <a:srgbClr val="336699"/>
            </a:solidFill>
            <a:round/>
            <a:headEnd type="triangle" w="lg" len="med"/>
            <a:tailEnd type="triangle" w="lg" len="me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13" name="Line 91"/>
          <p:cNvSpPr>
            <a:spLocks noChangeShapeType="1"/>
          </p:cNvSpPr>
          <p:nvPr/>
        </p:nvSpPr>
        <p:spPr bwMode="auto">
          <a:xfrm rot="16200000" flipH="1">
            <a:off x="2510632" y="2334419"/>
            <a:ext cx="0" cy="477837"/>
          </a:xfrm>
          <a:prstGeom prst="line">
            <a:avLst/>
          </a:prstGeom>
          <a:noFill/>
          <a:ln w="38100">
            <a:solidFill>
              <a:srgbClr val="336699"/>
            </a:solidFill>
            <a:round/>
            <a:headEn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25614" name="Freeform 92"/>
          <p:cNvSpPr>
            <a:spLocks/>
          </p:cNvSpPr>
          <p:nvPr/>
        </p:nvSpPr>
        <p:spPr bwMode="auto">
          <a:xfrm>
            <a:off x="2271713" y="2339975"/>
            <a:ext cx="477837" cy="1225550"/>
          </a:xfrm>
          <a:custGeom>
            <a:avLst/>
            <a:gdLst>
              <a:gd name="T0" fmla="*/ 399874253 w 571"/>
              <a:gd name="T1" fmla="*/ 1096330513 h 1370"/>
              <a:gd name="T2" fmla="*/ 2800911 w 571"/>
              <a:gd name="T3" fmla="*/ 1095529880 h 1370"/>
              <a:gd name="T4" fmla="*/ 0 w 571"/>
              <a:gd name="T5" fmla="*/ 0 h 1370"/>
              <a:gd name="T6" fmla="*/ 0 60000 65536"/>
              <a:gd name="T7" fmla="*/ 0 60000 65536"/>
              <a:gd name="T8" fmla="*/ 0 60000 65536"/>
            </a:gdLst>
            <a:ahLst/>
            <a:cxnLst>
              <a:cxn ang="T6">
                <a:pos x="T0" y="T1"/>
              </a:cxn>
              <a:cxn ang="T7">
                <a:pos x="T2" y="T3"/>
              </a:cxn>
              <a:cxn ang="T8">
                <a:pos x="T4" y="T5"/>
              </a:cxn>
            </a:cxnLst>
            <a:rect l="0" t="0" r="r" b="b"/>
            <a:pathLst>
              <a:path w="571" h="1370">
                <a:moveTo>
                  <a:pt x="571" y="1370"/>
                </a:moveTo>
                <a:lnTo>
                  <a:pt x="4" y="1369"/>
                </a:lnTo>
                <a:lnTo>
                  <a:pt x="0" y="0"/>
                </a:lnTo>
              </a:path>
            </a:pathLst>
          </a:custGeom>
          <a:noFill/>
          <a:ln w="38100" cmpd="sng">
            <a:solidFill>
              <a:srgbClr val="336699"/>
            </a:solidFill>
            <a:round/>
            <a:headEnd type="triangle" w="lg" len="med"/>
            <a:tailEnd type="triangle" w="lg" len="me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15" name="Freeform 93"/>
          <p:cNvSpPr>
            <a:spLocks/>
          </p:cNvSpPr>
          <p:nvPr/>
        </p:nvSpPr>
        <p:spPr bwMode="auto">
          <a:xfrm>
            <a:off x="2032000" y="2339975"/>
            <a:ext cx="703263" cy="3205163"/>
          </a:xfrm>
          <a:custGeom>
            <a:avLst/>
            <a:gdLst>
              <a:gd name="T0" fmla="*/ 738177384 w 670"/>
              <a:gd name="T1" fmla="*/ 2147483646 h 3133"/>
              <a:gd name="T2" fmla="*/ 4407465 w 670"/>
              <a:gd name="T3" fmla="*/ 2147483646 h 3133"/>
              <a:gd name="T4" fmla="*/ 0 w 670"/>
              <a:gd name="T5" fmla="*/ 0 h 3133"/>
              <a:gd name="T6" fmla="*/ 0 60000 65536"/>
              <a:gd name="T7" fmla="*/ 0 60000 65536"/>
              <a:gd name="T8" fmla="*/ 0 60000 65536"/>
            </a:gdLst>
            <a:ahLst/>
            <a:cxnLst>
              <a:cxn ang="T6">
                <a:pos x="T0" y="T1"/>
              </a:cxn>
              <a:cxn ang="T7">
                <a:pos x="T2" y="T3"/>
              </a:cxn>
              <a:cxn ang="T8">
                <a:pos x="T4" y="T5"/>
              </a:cxn>
            </a:cxnLst>
            <a:rect l="0" t="0" r="r" b="b"/>
            <a:pathLst>
              <a:path w="670" h="3133">
                <a:moveTo>
                  <a:pt x="670" y="3132"/>
                </a:moveTo>
                <a:lnTo>
                  <a:pt x="4" y="3133"/>
                </a:lnTo>
                <a:lnTo>
                  <a:pt x="0" y="0"/>
                </a:lnTo>
              </a:path>
            </a:pathLst>
          </a:custGeom>
          <a:noFill/>
          <a:ln w="38100" cmpd="sng">
            <a:solidFill>
              <a:srgbClr val="336699"/>
            </a:solidFill>
            <a:round/>
            <a:headEnd type="triangle" w="lg" len="med"/>
            <a:tailEnd type="triangle" w="lg" len="me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16" name="Line 94"/>
          <p:cNvSpPr>
            <a:spLocks noChangeShapeType="1"/>
          </p:cNvSpPr>
          <p:nvPr/>
        </p:nvSpPr>
        <p:spPr bwMode="auto">
          <a:xfrm rot="16200000" flipH="1">
            <a:off x="2390775" y="4138613"/>
            <a:ext cx="0" cy="717550"/>
          </a:xfrm>
          <a:prstGeom prst="line">
            <a:avLst/>
          </a:prstGeom>
          <a:noFill/>
          <a:ln w="38100">
            <a:solidFill>
              <a:srgbClr val="336699"/>
            </a:solidFill>
            <a:round/>
            <a:headEnd/>
            <a:tailEnd type="triangle" w="lg" len="med"/>
          </a:ln>
          <a:extLst>
            <a:ext uri="{909E8E84-426E-40DD-AFC4-6F175D3DCCD1}">
              <a14:hiddenFill xmlns:a14="http://schemas.microsoft.com/office/drawing/2010/main">
                <a:noFill/>
              </a14:hiddenFill>
            </a:ext>
          </a:extLst>
        </p:spPr>
        <p:txBody>
          <a:bodyPr/>
          <a:lstStyle/>
          <a:p>
            <a:endParaRPr lang="ru-RU"/>
          </a:p>
        </p:txBody>
      </p:sp>
      <p:sp>
        <p:nvSpPr>
          <p:cNvPr id="25617" name="Freeform 95"/>
          <p:cNvSpPr>
            <a:spLocks/>
          </p:cNvSpPr>
          <p:nvPr/>
        </p:nvSpPr>
        <p:spPr bwMode="auto">
          <a:xfrm>
            <a:off x="3979863" y="4497388"/>
            <a:ext cx="738187" cy="958850"/>
          </a:xfrm>
          <a:custGeom>
            <a:avLst/>
            <a:gdLst>
              <a:gd name="T0" fmla="*/ 0 w 848"/>
              <a:gd name="T1" fmla="*/ 0 h 1047"/>
              <a:gd name="T2" fmla="*/ 238699905 w 848"/>
              <a:gd name="T3" fmla="*/ 0 h 1047"/>
              <a:gd name="T4" fmla="*/ 238699905 w 848"/>
              <a:gd name="T5" fmla="*/ 878121607 h 1047"/>
              <a:gd name="T6" fmla="*/ 642594395 w 848"/>
              <a:gd name="T7" fmla="*/ 878121607 h 10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48" h="1047">
                <a:moveTo>
                  <a:pt x="0" y="0"/>
                </a:moveTo>
                <a:lnTo>
                  <a:pt x="315" y="0"/>
                </a:lnTo>
                <a:lnTo>
                  <a:pt x="315" y="1047"/>
                </a:lnTo>
                <a:lnTo>
                  <a:pt x="848" y="1047"/>
                </a:lnTo>
              </a:path>
            </a:pathLst>
          </a:custGeom>
          <a:noFill/>
          <a:ln w="38100" cmpd="sng">
            <a:solidFill>
              <a:srgbClr val="336699"/>
            </a:solidFill>
            <a:round/>
            <a:headEnd type="triangle" w="lg" len="med"/>
            <a:tailEnd type="triangle" w="lg" len="me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618" name="Text Box 96"/>
          <p:cNvSpPr txBox="1">
            <a:spLocks noChangeArrowheads="1"/>
          </p:cNvSpPr>
          <p:nvPr/>
        </p:nvSpPr>
        <p:spPr bwMode="auto">
          <a:xfrm>
            <a:off x="5145088" y="4964113"/>
            <a:ext cx="2960687" cy="25558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1800" b="1" i="1">
                <a:solidFill>
                  <a:srgbClr val="800080"/>
                </a:solidFill>
              </a:rPr>
              <a:t>К внешним программам</a:t>
            </a:r>
            <a:endParaRPr lang="ru-RU" altLang="ru-RU" sz="1800" b="1" i="1">
              <a:solidFill>
                <a:srgbClr val="800080"/>
              </a:solidFill>
            </a:endParaRPr>
          </a:p>
        </p:txBody>
      </p:sp>
      <p:sp>
        <p:nvSpPr>
          <p:cNvPr id="25619" name="Text Box 97"/>
          <p:cNvSpPr txBox="1">
            <a:spLocks noChangeArrowheads="1"/>
          </p:cNvSpPr>
          <p:nvPr/>
        </p:nvSpPr>
        <p:spPr bwMode="auto">
          <a:xfrm>
            <a:off x="6772275" y="911225"/>
            <a:ext cx="1566863" cy="525463"/>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ru-RU" altLang="zh-CN" sz="1800" b="1" i="1">
                <a:solidFill>
                  <a:srgbClr val="CC0000"/>
                </a:solidFill>
              </a:rPr>
              <a:t>К другим протоколам</a:t>
            </a:r>
            <a:endParaRPr lang="ru-RU" altLang="ru-RU" sz="1800" b="1">
              <a:solidFill>
                <a:srgbClr val="CC0000"/>
              </a:solidFill>
            </a:endParaRPr>
          </a:p>
        </p:txBody>
      </p:sp>
      <p:sp>
        <p:nvSpPr>
          <p:cNvPr id="25620" name="Text Box 98"/>
          <p:cNvSpPr txBox="1">
            <a:spLocks noChangeArrowheads="1"/>
          </p:cNvSpPr>
          <p:nvPr/>
        </p:nvSpPr>
        <p:spPr bwMode="auto">
          <a:xfrm>
            <a:off x="8378825" y="1465263"/>
            <a:ext cx="479425" cy="2921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en-US" altLang="zh-CN" sz="1600" b="1" i="1" dirty="0" smtClean="0">
                <a:solidFill>
                  <a:srgbClr val="800080"/>
                </a:solidFill>
                <a:ea typeface="SimSun" panose="02010600030101010101" pitchFamily="2" charset="-122"/>
              </a:rPr>
              <a:t>URI</a:t>
            </a:r>
            <a:endParaRPr lang="ru-RU" altLang="ru-RU" sz="1600" b="1" i="1" dirty="0">
              <a:solidFill>
                <a:srgbClr val="800080"/>
              </a:solidFill>
            </a:endParaRPr>
          </a:p>
        </p:txBody>
      </p:sp>
      <p:sp>
        <p:nvSpPr>
          <p:cNvPr id="728163" name="Text Box 99"/>
          <p:cNvSpPr txBox="1">
            <a:spLocks noChangeArrowheads="1"/>
          </p:cNvSpPr>
          <p:nvPr/>
        </p:nvSpPr>
        <p:spPr bwMode="auto">
          <a:xfrm>
            <a:off x="998538" y="4754563"/>
            <a:ext cx="1663700" cy="469900"/>
          </a:xfrm>
          <a:prstGeom prst="rect">
            <a:avLst/>
          </a:prstGeom>
          <a:gradFill rotWithShape="1">
            <a:gsLst>
              <a:gs pos="0">
                <a:srgbClr val="C1FFC1"/>
              </a:gs>
              <a:gs pos="100000">
                <a:srgbClr val="C1FFC1">
                  <a:gamma/>
                  <a:tint val="59216"/>
                  <a:invGamma/>
                </a:srgb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FF9933"/>
                  </a:outerShdw>
                </a:effectLst>
              </a14:hiddenEffects>
            </a:ext>
          </a:extLst>
        </p:spPr>
        <p:txBody>
          <a:bodyPr lIns="0" tIns="0" rIns="0" bIns="0" anchor="ctr" anchorCtr="1">
            <a:spAutoFit/>
          </a:bodyPr>
          <a:lstStyle/>
          <a:p>
            <a:pPr algn="ctr" eaLnBrk="1" hangingPunct="1">
              <a:lnSpc>
                <a:spcPct val="96000"/>
              </a:lnSpc>
              <a:defRPr/>
            </a:pPr>
            <a:r>
              <a:rPr lang="ru-RU" altLang="zh-CN" sz="1600" b="1" i="1">
                <a:solidFill>
                  <a:srgbClr val="800080"/>
                </a:solidFill>
                <a:effectLst>
                  <a:outerShdw blurRad="38100" dist="38100" dir="2700000" algn="tl">
                    <a:srgbClr val="000000"/>
                  </a:outerShdw>
                </a:effectLst>
              </a:rPr>
              <a:t>Спецификация</a:t>
            </a:r>
          </a:p>
          <a:p>
            <a:pPr algn="ctr" eaLnBrk="1" hangingPunct="1">
              <a:lnSpc>
                <a:spcPct val="96000"/>
              </a:lnSpc>
              <a:defRPr/>
            </a:pPr>
            <a:r>
              <a:rPr lang="en-US" altLang="zh-CN" sz="1600" b="1" i="1">
                <a:solidFill>
                  <a:srgbClr val="800080"/>
                </a:solidFill>
                <a:effectLst>
                  <a:outerShdw blurRad="38100" dist="38100" dir="2700000" algn="tl">
                    <a:srgbClr val="000000"/>
                  </a:outerShdw>
                </a:effectLst>
                <a:ea typeface="SimSun" panose="02010600030101010101" pitchFamily="2" charset="-122"/>
              </a:rPr>
              <a:t>CGI</a:t>
            </a:r>
            <a:endParaRPr lang="ru-RU" altLang="ru-RU" sz="1600" b="1" i="1">
              <a:solidFill>
                <a:srgbClr val="800080"/>
              </a:solidFill>
              <a:effectLst>
                <a:outerShdw blurRad="38100" dist="38100" dir="2700000" algn="tl">
                  <a:srgbClr val="000000"/>
                </a:outerShdw>
              </a:effectLst>
            </a:endParaRPr>
          </a:p>
        </p:txBody>
      </p:sp>
      <p:sp>
        <p:nvSpPr>
          <p:cNvPr id="25622" name="Text Box 100"/>
          <p:cNvSpPr txBox="1">
            <a:spLocks noChangeArrowheads="1"/>
          </p:cNvSpPr>
          <p:nvPr/>
        </p:nvSpPr>
        <p:spPr bwMode="auto">
          <a:xfrm>
            <a:off x="2308225" y="2682875"/>
            <a:ext cx="477838" cy="2921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6000"/>
              </a:lnSpc>
              <a:spcBef>
                <a:spcPct val="0"/>
              </a:spcBef>
              <a:buFontTx/>
              <a:buNone/>
            </a:pPr>
            <a:r>
              <a:rPr lang="en-US" altLang="zh-CN" sz="1600" b="1" i="1" dirty="0" smtClean="0">
                <a:solidFill>
                  <a:srgbClr val="800080"/>
                </a:solidFill>
                <a:ea typeface="SimSun" panose="02010600030101010101" pitchFamily="2" charset="-122"/>
              </a:rPr>
              <a:t>URI</a:t>
            </a:r>
            <a:endParaRPr lang="ru-RU" altLang="ru-RU" sz="1600" b="1" i="1" dirty="0">
              <a:solidFill>
                <a:srgbClr val="800080"/>
              </a:solidFill>
            </a:endParaRPr>
          </a:p>
        </p:txBody>
      </p:sp>
      <p:sp>
        <p:nvSpPr>
          <p:cNvPr id="25623" name="Text Box 101"/>
          <p:cNvSpPr txBox="1">
            <a:spLocks noChangeArrowheads="1"/>
          </p:cNvSpPr>
          <p:nvPr/>
        </p:nvSpPr>
        <p:spPr bwMode="auto">
          <a:xfrm>
            <a:off x="6507163" y="2573338"/>
            <a:ext cx="1677987" cy="2921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zh-CN" sz="1800" b="1" i="1">
                <a:solidFill>
                  <a:srgbClr val="808000"/>
                </a:solidFill>
                <a:latin typeface="Arial Narrow" panose="020B0606020202030204" pitchFamily="34" charset="0"/>
                <a:cs typeface="Tahoma" panose="020B0604030504040204" pitchFamily="34" charset="0"/>
              </a:rPr>
              <a:t>Пользователь</a:t>
            </a:r>
            <a:endParaRPr lang="ru-RU" altLang="ru-RU" sz="1800" b="1">
              <a:solidFill>
                <a:srgbClr val="808000"/>
              </a:solidFill>
              <a:cs typeface="Tahoma" panose="020B0604030504040204" pitchFamily="34" charset="0"/>
            </a:endParaRPr>
          </a:p>
        </p:txBody>
      </p:sp>
      <p:grpSp>
        <p:nvGrpSpPr>
          <p:cNvPr id="25624" name="Group 148"/>
          <p:cNvGrpSpPr>
            <a:grpSpLocks/>
          </p:cNvGrpSpPr>
          <p:nvPr/>
        </p:nvGrpSpPr>
        <p:grpSpPr bwMode="auto">
          <a:xfrm>
            <a:off x="4656138" y="1782763"/>
            <a:ext cx="1196975" cy="1736725"/>
            <a:chOff x="2933" y="1123"/>
            <a:chExt cx="754" cy="1094"/>
          </a:xfrm>
        </p:grpSpPr>
        <p:sp>
          <p:nvSpPr>
            <p:cNvPr id="25662" name="Rectangle 104"/>
            <p:cNvSpPr>
              <a:spLocks noChangeArrowheads="1"/>
            </p:cNvSpPr>
            <p:nvPr/>
          </p:nvSpPr>
          <p:spPr bwMode="auto">
            <a:xfrm>
              <a:off x="2934" y="1236"/>
              <a:ext cx="750" cy="821"/>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3" name="Oval 105"/>
            <p:cNvSpPr>
              <a:spLocks noChangeArrowheads="1"/>
            </p:cNvSpPr>
            <p:nvPr/>
          </p:nvSpPr>
          <p:spPr bwMode="auto">
            <a:xfrm>
              <a:off x="2934" y="1123"/>
              <a:ext cx="748" cy="220"/>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4" name="Oval 106"/>
            <p:cNvSpPr>
              <a:spLocks noChangeArrowheads="1"/>
            </p:cNvSpPr>
            <p:nvPr/>
          </p:nvSpPr>
          <p:spPr bwMode="auto">
            <a:xfrm>
              <a:off x="2933" y="1902"/>
              <a:ext cx="751" cy="31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5" name="Oval 107"/>
            <p:cNvSpPr>
              <a:spLocks noChangeArrowheads="1"/>
            </p:cNvSpPr>
            <p:nvPr/>
          </p:nvSpPr>
          <p:spPr bwMode="auto">
            <a:xfrm>
              <a:off x="2945" y="1823"/>
              <a:ext cx="726" cy="339"/>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6" name="WordArt 108"/>
            <p:cNvSpPr>
              <a:spLocks noChangeArrowheads="1" noChangeShapeType="1" noTextEdit="1"/>
            </p:cNvSpPr>
            <p:nvPr/>
          </p:nvSpPr>
          <p:spPr bwMode="auto">
            <a:xfrm>
              <a:off x="2936" y="1294"/>
              <a:ext cx="751" cy="774"/>
            </a:xfrm>
            <a:prstGeom prst="rect">
              <a:avLst/>
            </a:prstGeom>
          </p:spPr>
          <p:txBody>
            <a:bodyPr wrap="none" fromWordArt="1">
              <a:prstTxWarp prst="textCanDown">
                <a:avLst>
                  <a:gd name="adj" fmla="val 16278"/>
                </a:avLst>
              </a:prstTxWarp>
            </a:bodyPr>
            <a:lstStyle/>
            <a:p>
              <a:pPr algn="ctr"/>
              <a:r>
                <a:rPr lang="ru-RU" sz="1000" kern="10" dirty="0">
                  <a:ln w="9525">
                    <a:solidFill>
                      <a:srgbClr val="CC0000"/>
                    </a:solidFill>
                    <a:round/>
                    <a:headEnd/>
                    <a:tailEnd/>
                  </a:ln>
                  <a:solidFill>
                    <a:srgbClr val="CC0000"/>
                  </a:solidFill>
                  <a:latin typeface="Arial Narrow" panose="020B0606020202030204" pitchFamily="34" charset="0"/>
                </a:rPr>
                <a:t>Внешние</a:t>
              </a:r>
            </a:p>
            <a:p>
              <a:pPr algn="ctr"/>
              <a:r>
                <a:rPr lang="ru-RU" sz="1000" kern="10" dirty="0">
                  <a:ln w="9525">
                    <a:solidFill>
                      <a:srgbClr val="CC0000"/>
                    </a:solidFill>
                    <a:round/>
                    <a:headEnd/>
                    <a:tailEnd/>
                  </a:ln>
                  <a:solidFill>
                    <a:srgbClr val="CC0000"/>
                  </a:solidFill>
                  <a:latin typeface="Arial Narrow" panose="020B0606020202030204" pitchFamily="34" charset="0"/>
                </a:rPr>
                <a:t>программы</a:t>
              </a:r>
            </a:p>
            <a:p>
              <a:pPr algn="ctr"/>
              <a:r>
                <a:rPr lang="ru-RU" sz="1000" kern="10" dirty="0">
                  <a:ln w="9525">
                    <a:solidFill>
                      <a:srgbClr val="CC0000"/>
                    </a:solidFill>
                    <a:round/>
                    <a:headEnd/>
                    <a:tailEnd/>
                  </a:ln>
                  <a:solidFill>
                    <a:srgbClr val="CC0000"/>
                  </a:solidFill>
                  <a:latin typeface="Arial Narrow" panose="020B0606020202030204" pitchFamily="34" charset="0"/>
                </a:rPr>
                <a:t>просмотра</a:t>
              </a:r>
            </a:p>
            <a:p>
              <a:pPr algn="ctr"/>
              <a:r>
                <a:rPr lang="ru-RU" sz="1000" kern="10" dirty="0">
                  <a:ln w="9525">
                    <a:solidFill>
                      <a:srgbClr val="CC0000"/>
                    </a:solidFill>
                    <a:round/>
                    <a:headEnd/>
                    <a:tailEnd/>
                  </a:ln>
                  <a:solidFill>
                    <a:srgbClr val="CC0000"/>
                  </a:solidFill>
                  <a:latin typeface="Arial Narrow" panose="020B0606020202030204" pitchFamily="34" charset="0"/>
                </a:rPr>
                <a:t>данных в</a:t>
              </a:r>
            </a:p>
            <a:p>
              <a:pPr algn="ctr"/>
              <a:r>
                <a:rPr lang="ru-RU" sz="1000" kern="10" dirty="0" err="1">
                  <a:ln w="9525">
                    <a:solidFill>
                      <a:srgbClr val="CC0000"/>
                    </a:solidFill>
                    <a:round/>
                    <a:headEnd/>
                    <a:tailEnd/>
                  </a:ln>
                  <a:solidFill>
                    <a:srgbClr val="CC0000"/>
                  </a:solidFill>
                  <a:latin typeface="Arial Narrow" panose="020B0606020202030204" pitchFamily="34" charset="0"/>
                </a:rPr>
                <a:t>сответствие</a:t>
              </a:r>
              <a:endParaRPr lang="ru-RU" sz="1000" kern="10" dirty="0">
                <a:ln w="9525">
                  <a:solidFill>
                    <a:srgbClr val="CC0000"/>
                  </a:solidFill>
                  <a:round/>
                  <a:headEnd/>
                  <a:tailEnd/>
                </a:ln>
                <a:solidFill>
                  <a:srgbClr val="CC0000"/>
                </a:solidFill>
                <a:latin typeface="Arial Narrow" panose="020B0606020202030204" pitchFamily="34" charset="0"/>
              </a:endParaRPr>
            </a:p>
            <a:p>
              <a:pPr algn="ctr"/>
              <a:r>
                <a:rPr lang="ru-RU" sz="1000" kern="10" dirty="0">
                  <a:ln w="9525">
                    <a:solidFill>
                      <a:srgbClr val="CC0000"/>
                    </a:solidFill>
                    <a:round/>
                    <a:headEnd/>
                    <a:tailEnd/>
                  </a:ln>
                  <a:solidFill>
                    <a:srgbClr val="CC0000"/>
                  </a:solidFill>
                  <a:latin typeface="Arial Narrow" panose="020B0606020202030204" pitchFamily="34" charset="0"/>
                </a:rPr>
                <a:t> со стандартом </a:t>
              </a:r>
            </a:p>
            <a:p>
              <a:pPr algn="ctr"/>
              <a:r>
                <a:rPr lang="ru-RU" sz="1000" kern="10" dirty="0">
                  <a:ln w="9525">
                    <a:solidFill>
                      <a:srgbClr val="CC0000"/>
                    </a:solidFill>
                    <a:round/>
                    <a:headEnd/>
                    <a:tailEnd/>
                  </a:ln>
                  <a:solidFill>
                    <a:srgbClr val="CC0000"/>
                  </a:solidFill>
                  <a:latin typeface="Arial Narrow" panose="020B0606020202030204" pitchFamily="34" charset="0"/>
                </a:rPr>
                <a:t>MIME</a:t>
              </a:r>
            </a:p>
          </p:txBody>
        </p:sp>
      </p:grpSp>
      <p:grpSp>
        <p:nvGrpSpPr>
          <p:cNvPr id="25625" name="Group 118"/>
          <p:cNvGrpSpPr>
            <a:grpSpLocks/>
          </p:cNvGrpSpPr>
          <p:nvPr/>
        </p:nvGrpSpPr>
        <p:grpSpPr bwMode="auto">
          <a:xfrm>
            <a:off x="4672013" y="3613150"/>
            <a:ext cx="1196975" cy="1089025"/>
            <a:chOff x="2943" y="2276"/>
            <a:chExt cx="754" cy="686"/>
          </a:xfrm>
        </p:grpSpPr>
        <p:grpSp>
          <p:nvGrpSpPr>
            <p:cNvPr id="25656" name="Group 116"/>
            <p:cNvGrpSpPr>
              <a:grpSpLocks/>
            </p:cNvGrpSpPr>
            <p:nvPr/>
          </p:nvGrpSpPr>
          <p:grpSpPr bwMode="auto">
            <a:xfrm>
              <a:off x="2943" y="2385"/>
              <a:ext cx="754" cy="577"/>
              <a:chOff x="2943" y="2385"/>
              <a:chExt cx="754" cy="514"/>
            </a:xfrm>
          </p:grpSpPr>
          <p:sp>
            <p:nvSpPr>
              <p:cNvPr id="25658" name="Rectangle 111"/>
              <p:cNvSpPr>
                <a:spLocks noChangeArrowheads="1"/>
              </p:cNvSpPr>
              <p:nvPr/>
            </p:nvSpPr>
            <p:spPr bwMode="auto">
              <a:xfrm>
                <a:off x="2944" y="2385"/>
                <a:ext cx="750" cy="430"/>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59" name="Oval 113"/>
              <p:cNvSpPr>
                <a:spLocks noChangeArrowheads="1"/>
              </p:cNvSpPr>
              <p:nvPr/>
            </p:nvSpPr>
            <p:spPr bwMode="auto">
              <a:xfrm>
                <a:off x="2943" y="2734"/>
                <a:ext cx="751" cy="16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0" name="Oval 114"/>
              <p:cNvSpPr>
                <a:spLocks noChangeArrowheads="1"/>
              </p:cNvSpPr>
              <p:nvPr/>
            </p:nvSpPr>
            <p:spPr bwMode="auto">
              <a:xfrm>
                <a:off x="2955" y="2693"/>
                <a:ext cx="726" cy="165"/>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61" name="WordArt 115"/>
              <p:cNvSpPr>
                <a:spLocks noChangeArrowheads="1" noChangeShapeType="1" noTextEdit="1"/>
              </p:cNvSpPr>
              <p:nvPr/>
            </p:nvSpPr>
            <p:spPr bwMode="auto">
              <a:xfrm>
                <a:off x="2946" y="2444"/>
                <a:ext cx="751" cy="344"/>
              </a:xfrm>
              <a:prstGeom prst="rect">
                <a:avLst/>
              </a:prstGeom>
            </p:spPr>
            <p:txBody>
              <a:bodyPr wrap="none" fromWordArt="1">
                <a:prstTxWarp prst="textCanDown">
                  <a:avLst>
                    <a:gd name="adj" fmla="val 20468"/>
                  </a:avLst>
                </a:prstTxWarp>
              </a:bodyPr>
              <a:lstStyle/>
              <a:p>
                <a:pPr algn="ctr"/>
                <a:r>
                  <a:rPr lang="ru-RU" sz="1000" kern="10">
                    <a:ln w="9525">
                      <a:solidFill>
                        <a:srgbClr val="CC0000"/>
                      </a:solidFill>
                      <a:round/>
                      <a:headEnd/>
                      <a:tailEnd/>
                    </a:ln>
                    <a:solidFill>
                      <a:srgbClr val="CC0000"/>
                    </a:solidFill>
                    <a:latin typeface="Arial Narrow" panose="020B0606020202030204" pitchFamily="34" charset="0"/>
                  </a:rPr>
                  <a:t> Программа </a:t>
                </a:r>
              </a:p>
              <a:p>
                <a:pPr algn="ctr"/>
                <a:r>
                  <a:rPr lang="ru-RU" sz="1000" kern="10">
                    <a:ln w="9525">
                      <a:solidFill>
                        <a:srgbClr val="CC0000"/>
                      </a:solidFill>
                      <a:round/>
                      <a:headEnd/>
                      <a:tailEnd/>
                    </a:ln>
                    <a:solidFill>
                      <a:srgbClr val="CC0000"/>
                    </a:solidFill>
                    <a:latin typeface="Arial Narrow" panose="020B0606020202030204" pitchFamily="34" charset="0"/>
                  </a:rPr>
                  <a:t>запуска</a:t>
                </a:r>
              </a:p>
              <a:p>
                <a:pPr algn="ctr"/>
                <a:r>
                  <a:rPr lang="ru-RU" sz="1000" kern="10">
                    <a:ln w="9525">
                      <a:solidFill>
                        <a:srgbClr val="CC0000"/>
                      </a:solidFill>
                      <a:round/>
                      <a:headEnd/>
                      <a:tailEnd/>
                    </a:ln>
                    <a:solidFill>
                      <a:srgbClr val="CC0000"/>
                    </a:solidFill>
                    <a:latin typeface="Arial Narrow" panose="020B0606020202030204" pitchFamily="34" charset="0"/>
                  </a:rPr>
                  <a:t>"</a:t>
                </a:r>
                <a:r>
                  <a:rPr lang="en-US" sz="1000" kern="10">
                    <a:ln w="9525">
                      <a:solidFill>
                        <a:srgbClr val="CC0000"/>
                      </a:solidFill>
                      <a:round/>
                      <a:headEnd/>
                      <a:tailEnd/>
                    </a:ln>
                    <a:solidFill>
                      <a:srgbClr val="CC0000"/>
                    </a:solidFill>
                    <a:latin typeface="Arial Narrow" panose="020B0606020202030204" pitchFamily="34" charset="0"/>
                  </a:rPr>
                  <a:t>launcher"</a:t>
                </a:r>
                <a:endParaRPr lang="ru-RU" sz="1000" kern="10">
                  <a:ln w="9525">
                    <a:solidFill>
                      <a:srgbClr val="CC0000"/>
                    </a:solidFill>
                    <a:round/>
                    <a:headEnd/>
                    <a:tailEnd/>
                  </a:ln>
                  <a:solidFill>
                    <a:srgbClr val="CC0000"/>
                  </a:solidFill>
                  <a:latin typeface="Arial Narrow" panose="020B0606020202030204" pitchFamily="34" charset="0"/>
                </a:endParaRPr>
              </a:p>
            </p:txBody>
          </p:sp>
        </p:grpSp>
        <p:sp>
          <p:nvSpPr>
            <p:cNvPr id="25657" name="Oval 117"/>
            <p:cNvSpPr>
              <a:spLocks noChangeArrowheads="1"/>
            </p:cNvSpPr>
            <p:nvPr/>
          </p:nvSpPr>
          <p:spPr bwMode="auto">
            <a:xfrm>
              <a:off x="2944" y="2276"/>
              <a:ext cx="748" cy="198"/>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grpSp>
        <p:nvGrpSpPr>
          <p:cNvPr id="25626" name="Group 120"/>
          <p:cNvGrpSpPr>
            <a:grpSpLocks/>
          </p:cNvGrpSpPr>
          <p:nvPr/>
        </p:nvGrpSpPr>
        <p:grpSpPr bwMode="auto">
          <a:xfrm>
            <a:off x="2746375" y="1773238"/>
            <a:ext cx="1196975" cy="950912"/>
            <a:chOff x="2943" y="2276"/>
            <a:chExt cx="754" cy="686"/>
          </a:xfrm>
        </p:grpSpPr>
        <p:grpSp>
          <p:nvGrpSpPr>
            <p:cNvPr id="25650" name="Group 121"/>
            <p:cNvGrpSpPr>
              <a:grpSpLocks/>
            </p:cNvGrpSpPr>
            <p:nvPr/>
          </p:nvGrpSpPr>
          <p:grpSpPr bwMode="auto">
            <a:xfrm>
              <a:off x="2943" y="2385"/>
              <a:ext cx="754" cy="577"/>
              <a:chOff x="2943" y="2385"/>
              <a:chExt cx="754" cy="514"/>
            </a:xfrm>
          </p:grpSpPr>
          <p:sp>
            <p:nvSpPr>
              <p:cNvPr id="25652" name="Rectangle 122"/>
              <p:cNvSpPr>
                <a:spLocks noChangeArrowheads="1"/>
              </p:cNvSpPr>
              <p:nvPr/>
            </p:nvSpPr>
            <p:spPr bwMode="auto">
              <a:xfrm>
                <a:off x="2944" y="2385"/>
                <a:ext cx="750" cy="430"/>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53" name="Oval 123"/>
              <p:cNvSpPr>
                <a:spLocks noChangeArrowheads="1"/>
              </p:cNvSpPr>
              <p:nvPr/>
            </p:nvSpPr>
            <p:spPr bwMode="auto">
              <a:xfrm>
                <a:off x="2943" y="2734"/>
                <a:ext cx="751" cy="16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54" name="Oval 124"/>
              <p:cNvSpPr>
                <a:spLocks noChangeArrowheads="1"/>
              </p:cNvSpPr>
              <p:nvPr/>
            </p:nvSpPr>
            <p:spPr bwMode="auto">
              <a:xfrm>
                <a:off x="2955" y="2693"/>
                <a:ext cx="726" cy="165"/>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55" name="WordArt 125"/>
              <p:cNvSpPr>
                <a:spLocks noChangeArrowheads="1" noChangeShapeType="1" noTextEdit="1"/>
              </p:cNvSpPr>
              <p:nvPr/>
            </p:nvSpPr>
            <p:spPr bwMode="auto">
              <a:xfrm>
                <a:off x="2946" y="2444"/>
                <a:ext cx="751" cy="344"/>
              </a:xfrm>
              <a:prstGeom prst="rect">
                <a:avLst/>
              </a:prstGeom>
            </p:spPr>
            <p:txBody>
              <a:bodyPr wrap="none" fromWordArt="1">
                <a:prstTxWarp prst="textCanDown">
                  <a:avLst>
                    <a:gd name="adj" fmla="val 20468"/>
                  </a:avLst>
                </a:prstTxWarp>
              </a:bodyPr>
              <a:lstStyle/>
              <a:p>
                <a:pPr algn="ctr"/>
                <a:r>
                  <a:rPr lang="en-US" sz="1000" kern="10">
                    <a:ln w="9525">
                      <a:solidFill>
                        <a:srgbClr val="CC0000"/>
                      </a:solidFill>
                      <a:round/>
                      <a:headEnd/>
                      <a:tailEnd/>
                    </a:ln>
                    <a:solidFill>
                      <a:srgbClr val="CC0000"/>
                    </a:solidFill>
                    <a:latin typeface="Arial Narrow" panose="020B0606020202030204" pitchFamily="34" charset="0"/>
                  </a:rPr>
                  <a:t>HTML-</a:t>
                </a:r>
              </a:p>
              <a:p>
                <a:pPr algn="ctr"/>
                <a:r>
                  <a:rPr lang="en-US" sz="1000" kern="10">
                    <a:ln w="9525">
                      <a:solidFill>
                        <a:srgbClr val="CC0000"/>
                      </a:solidFill>
                      <a:round/>
                      <a:headEnd/>
                      <a:tailEnd/>
                    </a:ln>
                    <a:solidFill>
                      <a:srgbClr val="CC0000"/>
                    </a:solidFill>
                    <a:latin typeface="Arial Narrow" panose="020B0606020202030204" pitchFamily="34" charset="0"/>
                  </a:rPr>
                  <a:t> </a:t>
                </a:r>
                <a:r>
                  <a:rPr lang="ru-RU" sz="1000" kern="10">
                    <a:ln w="9525">
                      <a:solidFill>
                        <a:srgbClr val="CC0000"/>
                      </a:solidFill>
                      <a:round/>
                      <a:headEnd/>
                      <a:tailEnd/>
                    </a:ln>
                    <a:solidFill>
                      <a:srgbClr val="CC0000"/>
                    </a:solidFill>
                    <a:latin typeface="Arial Narrow" panose="020B0606020202030204" pitchFamily="34" charset="0"/>
                  </a:rPr>
                  <a:t>документы </a:t>
                </a:r>
              </a:p>
            </p:txBody>
          </p:sp>
        </p:grpSp>
        <p:sp>
          <p:nvSpPr>
            <p:cNvPr id="25651" name="Oval 126"/>
            <p:cNvSpPr>
              <a:spLocks noChangeArrowheads="1"/>
            </p:cNvSpPr>
            <p:nvPr/>
          </p:nvSpPr>
          <p:spPr bwMode="auto">
            <a:xfrm>
              <a:off x="2944" y="2276"/>
              <a:ext cx="748" cy="198"/>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grpSp>
        <p:nvGrpSpPr>
          <p:cNvPr id="25627" name="Group 134"/>
          <p:cNvGrpSpPr>
            <a:grpSpLocks/>
          </p:cNvGrpSpPr>
          <p:nvPr/>
        </p:nvGrpSpPr>
        <p:grpSpPr bwMode="auto">
          <a:xfrm>
            <a:off x="2760663" y="2803525"/>
            <a:ext cx="1196975" cy="950913"/>
            <a:chOff x="2943" y="2276"/>
            <a:chExt cx="754" cy="686"/>
          </a:xfrm>
        </p:grpSpPr>
        <p:grpSp>
          <p:nvGrpSpPr>
            <p:cNvPr id="25644" name="Group 135"/>
            <p:cNvGrpSpPr>
              <a:grpSpLocks/>
            </p:cNvGrpSpPr>
            <p:nvPr/>
          </p:nvGrpSpPr>
          <p:grpSpPr bwMode="auto">
            <a:xfrm>
              <a:off x="2943" y="2385"/>
              <a:ext cx="754" cy="577"/>
              <a:chOff x="2943" y="2385"/>
              <a:chExt cx="754" cy="514"/>
            </a:xfrm>
          </p:grpSpPr>
          <p:sp>
            <p:nvSpPr>
              <p:cNvPr id="25646" name="Rectangle 136"/>
              <p:cNvSpPr>
                <a:spLocks noChangeArrowheads="1"/>
              </p:cNvSpPr>
              <p:nvPr/>
            </p:nvSpPr>
            <p:spPr bwMode="auto">
              <a:xfrm>
                <a:off x="2944" y="2385"/>
                <a:ext cx="750" cy="430"/>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7" name="Oval 137"/>
              <p:cNvSpPr>
                <a:spLocks noChangeArrowheads="1"/>
              </p:cNvSpPr>
              <p:nvPr/>
            </p:nvSpPr>
            <p:spPr bwMode="auto">
              <a:xfrm>
                <a:off x="2943" y="2734"/>
                <a:ext cx="751" cy="16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8" name="Oval 138"/>
              <p:cNvSpPr>
                <a:spLocks noChangeArrowheads="1"/>
              </p:cNvSpPr>
              <p:nvPr/>
            </p:nvSpPr>
            <p:spPr bwMode="auto">
              <a:xfrm>
                <a:off x="2955" y="2693"/>
                <a:ext cx="726" cy="165"/>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9" name="WordArt 139"/>
              <p:cNvSpPr>
                <a:spLocks noChangeArrowheads="1" noChangeShapeType="1" noTextEdit="1"/>
              </p:cNvSpPr>
              <p:nvPr/>
            </p:nvSpPr>
            <p:spPr bwMode="auto">
              <a:xfrm>
                <a:off x="2946" y="2444"/>
                <a:ext cx="751" cy="344"/>
              </a:xfrm>
              <a:prstGeom prst="rect">
                <a:avLst/>
              </a:prstGeom>
            </p:spPr>
            <p:txBody>
              <a:bodyPr wrap="none" fromWordArt="1">
                <a:prstTxWarp prst="textCanDown">
                  <a:avLst>
                    <a:gd name="adj" fmla="val 20468"/>
                  </a:avLst>
                </a:prstTxWarp>
              </a:bodyPr>
              <a:lstStyle/>
              <a:p>
                <a:pPr algn="ctr"/>
                <a:r>
                  <a:rPr lang="en-US" sz="1000" kern="10">
                    <a:ln w="9525">
                      <a:solidFill>
                        <a:srgbClr val="CC0000"/>
                      </a:solidFill>
                      <a:round/>
                      <a:headEnd/>
                      <a:tailEnd/>
                    </a:ln>
                    <a:solidFill>
                      <a:srgbClr val="CC0000"/>
                    </a:solidFill>
                    <a:latin typeface="Arial Narrow" panose="020B0606020202030204" pitchFamily="34" charset="0"/>
                  </a:rPr>
                  <a:t>HTML-</a:t>
                </a:r>
              </a:p>
              <a:p>
                <a:pPr algn="ctr"/>
                <a:r>
                  <a:rPr lang="en-US" sz="1000" kern="10">
                    <a:ln w="9525">
                      <a:solidFill>
                        <a:srgbClr val="CC0000"/>
                      </a:solidFill>
                      <a:round/>
                      <a:headEnd/>
                      <a:tailEnd/>
                    </a:ln>
                    <a:solidFill>
                      <a:srgbClr val="CC0000"/>
                    </a:solidFill>
                    <a:latin typeface="Arial Narrow" panose="020B0606020202030204" pitchFamily="34" charset="0"/>
                  </a:rPr>
                  <a:t> </a:t>
                </a:r>
                <a:r>
                  <a:rPr lang="ru-RU" sz="1000" kern="10">
                    <a:ln w="9525">
                      <a:solidFill>
                        <a:srgbClr val="CC0000"/>
                      </a:solidFill>
                      <a:round/>
                      <a:headEnd/>
                      <a:tailEnd/>
                    </a:ln>
                    <a:solidFill>
                      <a:srgbClr val="CC0000"/>
                    </a:solidFill>
                    <a:latin typeface="Arial Narrow" panose="020B0606020202030204" pitchFamily="34" charset="0"/>
                  </a:rPr>
                  <a:t>формы  </a:t>
                </a:r>
              </a:p>
            </p:txBody>
          </p:sp>
        </p:grpSp>
        <p:sp>
          <p:nvSpPr>
            <p:cNvPr id="25645" name="Oval 140"/>
            <p:cNvSpPr>
              <a:spLocks noChangeArrowheads="1"/>
            </p:cNvSpPr>
            <p:nvPr/>
          </p:nvSpPr>
          <p:spPr bwMode="auto">
            <a:xfrm>
              <a:off x="2944" y="2276"/>
              <a:ext cx="748" cy="198"/>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grpSp>
        <p:nvGrpSpPr>
          <p:cNvPr id="25628" name="Group 141"/>
          <p:cNvGrpSpPr>
            <a:grpSpLocks/>
          </p:cNvGrpSpPr>
          <p:nvPr/>
        </p:nvGrpSpPr>
        <p:grpSpPr bwMode="auto">
          <a:xfrm>
            <a:off x="2765425" y="3840163"/>
            <a:ext cx="1196975" cy="950912"/>
            <a:chOff x="2943" y="2276"/>
            <a:chExt cx="754" cy="686"/>
          </a:xfrm>
        </p:grpSpPr>
        <p:grpSp>
          <p:nvGrpSpPr>
            <p:cNvPr id="25638" name="Group 142"/>
            <p:cNvGrpSpPr>
              <a:grpSpLocks/>
            </p:cNvGrpSpPr>
            <p:nvPr/>
          </p:nvGrpSpPr>
          <p:grpSpPr bwMode="auto">
            <a:xfrm>
              <a:off x="2943" y="2385"/>
              <a:ext cx="754" cy="577"/>
              <a:chOff x="2943" y="2385"/>
              <a:chExt cx="754" cy="514"/>
            </a:xfrm>
          </p:grpSpPr>
          <p:sp>
            <p:nvSpPr>
              <p:cNvPr id="25640" name="Rectangle 143"/>
              <p:cNvSpPr>
                <a:spLocks noChangeArrowheads="1"/>
              </p:cNvSpPr>
              <p:nvPr/>
            </p:nvSpPr>
            <p:spPr bwMode="auto">
              <a:xfrm>
                <a:off x="2944" y="2385"/>
                <a:ext cx="750" cy="430"/>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1" name="Oval 144"/>
              <p:cNvSpPr>
                <a:spLocks noChangeArrowheads="1"/>
              </p:cNvSpPr>
              <p:nvPr/>
            </p:nvSpPr>
            <p:spPr bwMode="auto">
              <a:xfrm>
                <a:off x="2943" y="2734"/>
                <a:ext cx="751" cy="16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2" name="Oval 145"/>
              <p:cNvSpPr>
                <a:spLocks noChangeArrowheads="1"/>
              </p:cNvSpPr>
              <p:nvPr/>
            </p:nvSpPr>
            <p:spPr bwMode="auto">
              <a:xfrm>
                <a:off x="2955" y="2693"/>
                <a:ext cx="726" cy="165"/>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43" name="WordArt 146"/>
              <p:cNvSpPr>
                <a:spLocks noChangeArrowheads="1" noChangeShapeType="1" noTextEdit="1"/>
              </p:cNvSpPr>
              <p:nvPr/>
            </p:nvSpPr>
            <p:spPr bwMode="auto">
              <a:xfrm>
                <a:off x="2946" y="2444"/>
                <a:ext cx="751" cy="344"/>
              </a:xfrm>
              <a:prstGeom prst="rect">
                <a:avLst/>
              </a:prstGeom>
            </p:spPr>
            <p:txBody>
              <a:bodyPr wrap="none" fromWordArt="1">
                <a:prstTxWarp prst="textCanDown">
                  <a:avLst>
                    <a:gd name="adj" fmla="val 20468"/>
                  </a:avLst>
                </a:prstTxWarp>
              </a:bodyPr>
              <a:lstStyle/>
              <a:p>
                <a:pPr algn="ctr"/>
                <a:r>
                  <a:rPr lang="ru-RU" sz="1000" kern="10">
                    <a:ln w="9525">
                      <a:solidFill>
                        <a:srgbClr val="CC0000"/>
                      </a:solidFill>
                      <a:round/>
                      <a:headEnd/>
                      <a:tailEnd/>
                    </a:ln>
                    <a:solidFill>
                      <a:srgbClr val="CC0000"/>
                    </a:solidFill>
                    <a:latin typeface="Arial Narrow" panose="020B0606020202030204" pitchFamily="34" charset="0"/>
                  </a:rPr>
                  <a:t> Программы- </a:t>
                </a:r>
              </a:p>
              <a:p>
                <a:pPr algn="ctr"/>
                <a:r>
                  <a:rPr lang="ru-RU" sz="1000" kern="10">
                    <a:ln w="9525">
                      <a:solidFill>
                        <a:srgbClr val="CC0000"/>
                      </a:solidFill>
                      <a:round/>
                      <a:headEnd/>
                      <a:tailEnd/>
                    </a:ln>
                    <a:solidFill>
                      <a:srgbClr val="CC0000"/>
                    </a:solidFill>
                    <a:latin typeface="Arial Narrow" panose="020B0606020202030204" pitchFamily="34" charset="0"/>
                  </a:rPr>
                  <a:t>шлюзы</a:t>
                </a:r>
              </a:p>
            </p:txBody>
          </p:sp>
        </p:grpSp>
        <p:sp>
          <p:nvSpPr>
            <p:cNvPr id="25639" name="Oval 147"/>
            <p:cNvSpPr>
              <a:spLocks noChangeArrowheads="1"/>
            </p:cNvSpPr>
            <p:nvPr/>
          </p:nvSpPr>
          <p:spPr bwMode="auto">
            <a:xfrm>
              <a:off x="2944" y="2276"/>
              <a:ext cx="748" cy="198"/>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grpSp>
        <p:nvGrpSpPr>
          <p:cNvPr id="25629" name="Group 149"/>
          <p:cNvGrpSpPr>
            <a:grpSpLocks/>
          </p:cNvGrpSpPr>
          <p:nvPr/>
        </p:nvGrpSpPr>
        <p:grpSpPr bwMode="auto">
          <a:xfrm>
            <a:off x="2744788" y="4865688"/>
            <a:ext cx="1196975" cy="950912"/>
            <a:chOff x="2943" y="2276"/>
            <a:chExt cx="754" cy="686"/>
          </a:xfrm>
        </p:grpSpPr>
        <p:grpSp>
          <p:nvGrpSpPr>
            <p:cNvPr id="25632" name="Group 150"/>
            <p:cNvGrpSpPr>
              <a:grpSpLocks/>
            </p:cNvGrpSpPr>
            <p:nvPr/>
          </p:nvGrpSpPr>
          <p:grpSpPr bwMode="auto">
            <a:xfrm>
              <a:off x="2943" y="2385"/>
              <a:ext cx="754" cy="577"/>
              <a:chOff x="2943" y="2385"/>
              <a:chExt cx="754" cy="514"/>
            </a:xfrm>
          </p:grpSpPr>
          <p:sp>
            <p:nvSpPr>
              <p:cNvPr id="25634" name="Rectangle 151"/>
              <p:cNvSpPr>
                <a:spLocks noChangeArrowheads="1"/>
              </p:cNvSpPr>
              <p:nvPr/>
            </p:nvSpPr>
            <p:spPr bwMode="auto">
              <a:xfrm>
                <a:off x="2944" y="2385"/>
                <a:ext cx="750" cy="430"/>
              </a:xfrm>
              <a:prstGeom prst="rect">
                <a:avLst/>
              </a:prstGeom>
              <a:solidFill>
                <a:srgbClr val="FFCCFF"/>
              </a:solidFill>
              <a:ln w="38100">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35" name="Oval 152"/>
              <p:cNvSpPr>
                <a:spLocks noChangeArrowheads="1"/>
              </p:cNvSpPr>
              <p:nvPr/>
            </p:nvSpPr>
            <p:spPr bwMode="auto">
              <a:xfrm>
                <a:off x="2943" y="2734"/>
                <a:ext cx="751" cy="165"/>
              </a:xfrm>
              <a:prstGeom prst="ellipse">
                <a:avLst/>
              </a:prstGeom>
              <a:solidFill>
                <a:schemeClr val="accent2"/>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36" name="Oval 153"/>
              <p:cNvSpPr>
                <a:spLocks noChangeArrowheads="1"/>
              </p:cNvSpPr>
              <p:nvPr/>
            </p:nvSpPr>
            <p:spPr bwMode="auto">
              <a:xfrm>
                <a:off x="2955" y="2693"/>
                <a:ext cx="726" cy="165"/>
              </a:xfrm>
              <a:prstGeom prst="ellipse">
                <a:avLst/>
              </a:prstGeom>
              <a:solidFill>
                <a:srgbClr val="FFCCFF"/>
              </a:solidFill>
              <a:ln>
                <a:noFill/>
              </a:ln>
              <a:extLst>
                <a:ext uri="{91240B29-F687-4F45-9708-019B960494DF}">
                  <a14:hiddenLine xmlns:a14="http://schemas.microsoft.com/office/drawing/2010/main" w="19050">
                    <a:solidFill>
                      <a:srgbClr val="000000"/>
                    </a:solidFill>
                    <a:round/>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25637" name="WordArt 154"/>
              <p:cNvSpPr>
                <a:spLocks noChangeArrowheads="1" noChangeShapeType="1" noTextEdit="1"/>
              </p:cNvSpPr>
              <p:nvPr/>
            </p:nvSpPr>
            <p:spPr bwMode="auto">
              <a:xfrm>
                <a:off x="2946" y="2444"/>
                <a:ext cx="751" cy="344"/>
              </a:xfrm>
              <a:prstGeom prst="rect">
                <a:avLst/>
              </a:prstGeom>
            </p:spPr>
            <p:txBody>
              <a:bodyPr wrap="none" fromWordArt="1">
                <a:prstTxWarp prst="textCanDown">
                  <a:avLst>
                    <a:gd name="adj" fmla="val 20468"/>
                  </a:avLst>
                </a:prstTxWarp>
              </a:bodyPr>
              <a:lstStyle/>
              <a:p>
                <a:pPr algn="ctr"/>
                <a:r>
                  <a:rPr lang="ru-RU" sz="1000" kern="10">
                    <a:ln w="9525">
                      <a:solidFill>
                        <a:srgbClr val="CC0000"/>
                      </a:solidFill>
                      <a:round/>
                      <a:headEnd/>
                      <a:tailEnd/>
                    </a:ln>
                    <a:solidFill>
                      <a:srgbClr val="CC0000"/>
                    </a:solidFill>
                    <a:latin typeface="Arial Narrow" panose="020B0606020202030204" pitchFamily="34" charset="0"/>
                  </a:rPr>
                  <a:t>Внешние</a:t>
                </a:r>
              </a:p>
              <a:p>
                <a:pPr algn="ctr"/>
                <a:r>
                  <a:rPr lang="ru-RU" sz="1000" kern="10">
                    <a:ln w="9525">
                      <a:solidFill>
                        <a:srgbClr val="CC0000"/>
                      </a:solidFill>
                      <a:round/>
                      <a:headEnd/>
                      <a:tailEnd/>
                    </a:ln>
                    <a:solidFill>
                      <a:srgbClr val="CC0000"/>
                    </a:solidFill>
                    <a:latin typeface="Arial Narrow" panose="020B0606020202030204" pitchFamily="34" charset="0"/>
                  </a:rPr>
                  <a:t> программы </a:t>
                </a:r>
              </a:p>
            </p:txBody>
          </p:sp>
        </p:grpSp>
        <p:sp>
          <p:nvSpPr>
            <p:cNvPr id="25633" name="Oval 155"/>
            <p:cNvSpPr>
              <a:spLocks noChangeArrowheads="1"/>
            </p:cNvSpPr>
            <p:nvPr/>
          </p:nvSpPr>
          <p:spPr bwMode="auto">
            <a:xfrm>
              <a:off x="2944" y="2276"/>
              <a:ext cx="748" cy="198"/>
            </a:xfrm>
            <a:prstGeom prst="ellipse">
              <a:avLst/>
            </a:prstGeom>
            <a:solidFill>
              <a:srgbClr val="FFCCFF"/>
            </a:solidFill>
            <a:ln w="38100">
              <a:solidFill>
                <a:schemeClr val="accent2"/>
              </a:solidFill>
              <a:round/>
              <a:headEnd/>
              <a:tailEnd/>
            </a:ln>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sp>
        <p:nvSpPr>
          <p:cNvPr id="25630" name="Text Box 160"/>
          <p:cNvSpPr txBox="1">
            <a:spLocks noChangeArrowheads="1"/>
          </p:cNvSpPr>
          <p:nvPr/>
        </p:nvSpPr>
        <p:spPr bwMode="auto">
          <a:xfrm>
            <a:off x="0" y="5953124"/>
            <a:ext cx="9144000" cy="72336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a:t>
            </a:r>
            <a:r>
              <a:rPr lang="ru-RU" altLang="zh-CN" sz="2400" b="1" dirty="0" smtClean="0">
                <a:solidFill>
                  <a:srgbClr val="800080"/>
                </a:solidFill>
              </a:rPr>
              <a:t>4</a:t>
            </a:r>
            <a:r>
              <a:rPr lang="ru-RU" altLang="zh-CN" sz="2400" b="1" dirty="0" smtClean="0">
                <a:solidFill>
                  <a:srgbClr val="800080"/>
                </a:solidFill>
                <a:ea typeface="SimSun" panose="02010600030101010101" pitchFamily="2" charset="-122"/>
              </a:rPr>
              <a:t>.</a:t>
            </a:r>
            <a:r>
              <a:rPr lang="ru-RU" altLang="zh-CN" sz="2400" b="1" dirty="0" smtClean="0">
                <a:solidFill>
                  <a:srgbClr val="800080"/>
                </a:solidFill>
              </a:rPr>
              <a:t> </a:t>
            </a:r>
            <a:r>
              <a:rPr lang="ru-RU" altLang="ru-RU" sz="2400" b="1" dirty="0">
                <a:solidFill>
                  <a:srgbClr val="800080"/>
                </a:solidFill>
              </a:rPr>
              <a:t>Архитектура взаимодействия программного обеспечения в W</a:t>
            </a:r>
            <a:r>
              <a:rPr lang="ru-RU" altLang="ru-RU" sz="2400" b="1" baseline="30000" dirty="0">
                <a:solidFill>
                  <a:srgbClr val="800080"/>
                </a:solidFill>
              </a:rPr>
              <a:t>3</a:t>
            </a:r>
            <a:r>
              <a:rPr lang="ru-RU" altLang="ru-RU" sz="2400" b="1" dirty="0">
                <a:solidFill>
                  <a:srgbClr val="800080"/>
                </a:solidFill>
              </a:rPr>
              <a:t>-системе</a:t>
            </a:r>
            <a:r>
              <a:rPr lang="ru-RU" altLang="ru-RU" sz="2400" dirty="0">
                <a:solidFill>
                  <a:srgbClr val="800080"/>
                </a:solidFill>
              </a:rPr>
              <a:t> </a:t>
            </a:r>
          </a:p>
        </p:txBody>
      </p:sp>
      <p:sp>
        <p:nvSpPr>
          <p:cNvPr id="25631" name="Text Box 162"/>
          <p:cNvSpPr txBox="1">
            <a:spLocks noChangeArrowheads="1"/>
          </p:cNvSpPr>
          <p:nvPr/>
        </p:nvSpPr>
        <p:spPr bwMode="auto">
          <a:xfrm>
            <a:off x="238125" y="2109788"/>
            <a:ext cx="1489075" cy="27463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US" altLang="zh-CN" sz="1800" b="1" i="1">
                <a:solidFill>
                  <a:srgbClr val="808000"/>
                </a:solidFill>
                <a:latin typeface="Tahoma" panose="020B0604030504040204" pitchFamily="34" charset="0"/>
                <a:ea typeface="SimSun" panose="02010600030101010101" pitchFamily="2" charset="-122"/>
                <a:cs typeface="Tahoma" panose="020B0604030504040204" pitchFamily="34" charset="0"/>
              </a:rPr>
              <a:t>W</a:t>
            </a:r>
            <a:r>
              <a:rPr lang="en-US" altLang="zh-CN" sz="1800" b="1" i="1" baseline="30000">
                <a:solidFill>
                  <a:srgbClr val="808000"/>
                </a:solidFill>
                <a:latin typeface="Tahoma" panose="020B0604030504040204" pitchFamily="34" charset="0"/>
                <a:ea typeface="SimSun" panose="02010600030101010101" pitchFamily="2" charset="-122"/>
                <a:cs typeface="Tahoma" panose="020B0604030504040204" pitchFamily="34" charset="0"/>
              </a:rPr>
              <a:t>3</a:t>
            </a:r>
            <a:r>
              <a:rPr lang="en-US" altLang="zh-CN" sz="1800" b="1" i="1">
                <a:solidFill>
                  <a:srgbClr val="808000"/>
                </a:solidFill>
                <a:latin typeface="Tahoma" panose="020B0604030504040204" pitchFamily="34" charset="0"/>
                <a:ea typeface="SimSun" panose="02010600030101010101" pitchFamily="2" charset="-122"/>
                <a:cs typeface="Tahoma" panose="020B0604030504040204" pitchFamily="34" charset="0"/>
              </a:rPr>
              <a:t>-</a:t>
            </a:r>
            <a:r>
              <a:rPr lang="ru-RU" altLang="zh-CN" sz="1800" b="1" i="1">
                <a:solidFill>
                  <a:srgbClr val="808000"/>
                </a:solidFill>
                <a:latin typeface="Tahoma" panose="020B0604030504040204" pitchFamily="34" charset="0"/>
                <a:ea typeface="SimSun" panose="02010600030101010101" pitchFamily="2" charset="-122"/>
                <a:cs typeface="Tahoma" panose="020B0604030504040204" pitchFamily="34" charset="0"/>
              </a:rPr>
              <a:t>сервер</a:t>
            </a:r>
            <a:endParaRPr lang="ru-RU" altLang="ru-RU" sz="1800" b="1">
              <a:solidFill>
                <a:srgbClr val="808000"/>
              </a:solidFill>
              <a:latin typeface="Tahoma" panose="020B0604030504040204" pitchFamily="34" charset="0"/>
              <a:ea typeface="SimSun" panose="02010600030101010101" pitchFamily="2" charset="-122"/>
              <a:cs typeface="Tahoma" panose="020B0604030504040204" pitchFamily="34" charset="0"/>
            </a:endParaRPr>
          </a:p>
        </p:txBody>
      </p:sp>
      <p:sp>
        <p:nvSpPr>
          <p:cNvPr id="9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ext Box 3"/>
          <p:cNvSpPr txBox="1">
            <a:spLocks noChangeArrowheads="1"/>
          </p:cNvSpPr>
          <p:nvPr/>
        </p:nvSpPr>
        <p:spPr bwMode="auto">
          <a:xfrm>
            <a:off x="250825" y="1272286"/>
            <a:ext cx="8642350" cy="5262979"/>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ts val="0"/>
              </a:spcBef>
              <a:buFontTx/>
              <a:buNone/>
            </a:pPr>
            <a:r>
              <a:rPr lang="ru-RU" altLang="ru-RU" sz="2800" dirty="0">
                <a:solidFill>
                  <a:srgbClr val="800080"/>
                </a:solidFill>
              </a:rPr>
              <a:t>По результатам анализа </a:t>
            </a:r>
            <a:r>
              <a:rPr lang="ru-RU" altLang="ru-RU" sz="2800" dirty="0" smtClean="0">
                <a:solidFill>
                  <a:srgbClr val="800080"/>
                </a:solidFill>
              </a:rPr>
              <a:t>UR</a:t>
            </a:r>
            <a:r>
              <a:rPr lang="en-US" altLang="ru-RU" sz="2800" dirty="0" smtClean="0">
                <a:solidFill>
                  <a:srgbClr val="800080"/>
                </a:solidFill>
              </a:rPr>
              <a:t>I</a:t>
            </a:r>
            <a:r>
              <a:rPr lang="ru-RU" altLang="ru-RU" sz="2800" dirty="0" smtClean="0">
                <a:solidFill>
                  <a:srgbClr val="800080"/>
                </a:solidFill>
              </a:rPr>
              <a:t>-идентификаторов </a:t>
            </a:r>
            <a:r>
              <a:rPr lang="ru-RU" altLang="ru-RU" sz="2800" dirty="0">
                <a:solidFill>
                  <a:srgbClr val="800080"/>
                </a:solidFill>
              </a:rPr>
              <a:t>(</a:t>
            </a:r>
            <a:r>
              <a:rPr lang="ru-RU" altLang="ru-RU" sz="2800" dirty="0" smtClean="0">
                <a:solidFill>
                  <a:srgbClr val="800080"/>
                </a:solidFill>
              </a:rPr>
              <a:t>поступающих </a:t>
            </a:r>
            <a:r>
              <a:rPr lang="ru-RU" altLang="ru-RU" sz="2800" dirty="0">
                <a:solidFill>
                  <a:srgbClr val="800080"/>
                </a:solidFill>
              </a:rPr>
              <a:t>от процессов, функционирующих по другим протоколам) или по командам сервера программа-клиент запускает дополнительные внешние программы для работы с документами в форматах, отличных от HTML. Для запуска таких программ независимо от типа документа была разработана программа </a:t>
            </a:r>
            <a:r>
              <a:rPr lang="ru-RU" altLang="ru-RU" sz="2800" dirty="0" smtClean="0">
                <a:solidFill>
                  <a:srgbClr val="800080"/>
                </a:solidFill>
              </a:rPr>
              <a:t>«</a:t>
            </a:r>
            <a:r>
              <a:rPr lang="en-US" altLang="ru-RU" sz="2800" dirty="0" smtClean="0">
                <a:solidFill>
                  <a:srgbClr val="800080"/>
                </a:solidFill>
              </a:rPr>
              <a:t>launcher</a:t>
            </a:r>
            <a:r>
              <a:rPr lang="ru-RU" altLang="ru-RU" sz="2800" dirty="0" smtClean="0">
                <a:solidFill>
                  <a:srgbClr val="800080"/>
                </a:solidFill>
              </a:rPr>
              <a:t>», </a:t>
            </a:r>
            <a:r>
              <a:rPr lang="ru-RU" altLang="ru-RU" sz="2800" dirty="0">
                <a:solidFill>
                  <a:srgbClr val="800080"/>
                </a:solidFill>
              </a:rPr>
              <a:t>но </a:t>
            </a:r>
            <a:r>
              <a:rPr lang="ru-RU" altLang="ru-RU" sz="2800" dirty="0" smtClean="0">
                <a:solidFill>
                  <a:srgbClr val="800080"/>
                </a:solidFill>
              </a:rPr>
              <a:t>в последнее </a:t>
            </a:r>
            <a:r>
              <a:rPr lang="ru-RU" altLang="ru-RU" sz="2800" dirty="0">
                <a:solidFill>
                  <a:srgbClr val="800080"/>
                </a:solidFill>
              </a:rPr>
              <a:t>время гораздо большее распространение получил механизм согласования запускаемых программ в </a:t>
            </a:r>
            <a:r>
              <a:rPr lang="ru-RU" altLang="ru-RU" sz="2800" dirty="0" smtClean="0">
                <a:solidFill>
                  <a:srgbClr val="800080"/>
                </a:solidFill>
              </a:rPr>
              <a:t>соответствии</a:t>
            </a:r>
          </a:p>
          <a:p>
            <a:pPr algn="ctr" eaLnBrk="1" hangingPunct="1">
              <a:spcBef>
                <a:spcPts val="0"/>
              </a:spcBef>
              <a:buFontTx/>
              <a:buNone/>
            </a:pPr>
            <a:r>
              <a:rPr lang="ru-RU" altLang="ru-RU" sz="2800" dirty="0" smtClean="0">
                <a:solidFill>
                  <a:srgbClr val="800080"/>
                </a:solidFill>
              </a:rPr>
              <a:t>со </a:t>
            </a:r>
            <a:r>
              <a:rPr lang="ru-RU" altLang="ru-RU" sz="2800" dirty="0">
                <a:solidFill>
                  <a:srgbClr val="800080"/>
                </a:solidFill>
              </a:rPr>
              <a:t>стандартом MIME.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Text Box 3"/>
          <p:cNvSpPr txBox="1">
            <a:spLocks noChangeArrowheads="1"/>
          </p:cNvSpPr>
          <p:nvPr/>
        </p:nvSpPr>
        <p:spPr bwMode="auto">
          <a:xfrm>
            <a:off x="263525" y="1039813"/>
            <a:ext cx="8616950" cy="5643562"/>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800">
                <a:solidFill>
                  <a:srgbClr val="800080"/>
                </a:solidFill>
              </a:rPr>
              <a:t>Другую часть программного W</a:t>
            </a:r>
            <a:r>
              <a:rPr lang="ru-RU" altLang="ru-RU" sz="2800" baseline="30000">
                <a:solidFill>
                  <a:srgbClr val="800080"/>
                </a:solidFill>
              </a:rPr>
              <a:t>3</a:t>
            </a:r>
            <a:r>
              <a:rPr lang="ru-RU" altLang="ru-RU" sz="2800">
                <a:solidFill>
                  <a:srgbClr val="800080"/>
                </a:solidFill>
              </a:rPr>
              <a:t>-комплекса составляет сервер HTTP-протокола, базы данных документов в HTML-формате, управляемые сервером, и программное обеспечение, разработанное в соответствии со стандартом CGI.</a:t>
            </a:r>
            <a:endParaRPr lang="ru-RU" altLang="ru-RU" sz="2800" i="1">
              <a:solidFill>
                <a:srgbClr val="800080"/>
              </a:solidFill>
            </a:endParaRPr>
          </a:p>
          <a:p>
            <a:pPr algn="ctr" eaLnBrk="1" hangingPunct="1">
              <a:spcBef>
                <a:spcPct val="0"/>
              </a:spcBef>
              <a:buFontTx/>
              <a:buNone/>
            </a:pPr>
            <a:r>
              <a:rPr lang="ru-RU" altLang="ru-RU" sz="2800" i="1">
                <a:solidFill>
                  <a:srgbClr val="800080"/>
                </a:solidFill>
              </a:rPr>
              <a:t>База данных HTML-документов</a:t>
            </a:r>
            <a:r>
              <a:rPr lang="ru-RU" altLang="ru-RU" sz="2800">
                <a:solidFill>
                  <a:srgbClr val="800080"/>
                </a:solidFill>
              </a:rPr>
              <a:t> — это часть файловой системы, которая содержит текстовые файлы в HTML-формате и связанные с ними графику и другие ресурсы. Документы, содержащие элементы экранных форм, реально обеспечивают доступ к внешнему программному обеспечению.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Text Box 3"/>
          <p:cNvSpPr txBox="1">
            <a:spLocks noChangeArrowheads="1"/>
          </p:cNvSpPr>
          <p:nvPr/>
        </p:nvSpPr>
        <p:spPr bwMode="auto">
          <a:xfrm>
            <a:off x="0" y="1139762"/>
            <a:ext cx="9144000" cy="54260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500" i="1" dirty="0">
                <a:solidFill>
                  <a:srgbClr val="800080"/>
                </a:solidFill>
              </a:rPr>
              <a:t>Прикладное программное обеспечение</a:t>
            </a:r>
            <a:r>
              <a:rPr lang="ru-RU" altLang="ru-RU" sz="2500" dirty="0">
                <a:solidFill>
                  <a:srgbClr val="800080"/>
                </a:solidFill>
              </a:rPr>
              <a:t>, работающее с сервером, можно разделить на шлюзы и прочие программы. </a:t>
            </a:r>
            <a:r>
              <a:rPr lang="ru-RU" altLang="ru-RU" sz="2500" i="1" dirty="0">
                <a:solidFill>
                  <a:srgbClr val="800080"/>
                </a:solidFill>
              </a:rPr>
              <a:t>Шлюзы (программные интерфейсы)</a:t>
            </a:r>
            <a:r>
              <a:rPr lang="ru-RU" altLang="ru-RU" sz="2500" dirty="0">
                <a:solidFill>
                  <a:srgbClr val="800080"/>
                </a:solidFill>
              </a:rPr>
              <a:t> — это программы, обеспечивающие взаимодействие сервера с серверами, работающими по другим протоколам. </a:t>
            </a:r>
            <a:r>
              <a:rPr lang="ru-RU" altLang="ru-RU" sz="2500" i="1" dirty="0">
                <a:solidFill>
                  <a:srgbClr val="800080"/>
                </a:solidFill>
              </a:rPr>
              <a:t>Прочие программы</a:t>
            </a:r>
            <a:r>
              <a:rPr lang="ru-RU" altLang="ru-RU" sz="2500" dirty="0">
                <a:solidFill>
                  <a:srgbClr val="800080"/>
                </a:solidFill>
              </a:rPr>
              <a:t> — это программы, принимающие данные от сервера и выполняющие какие-либо действия: получение текущей даты, реализацию графических ссылок, доступ к локальным базам данных или просто расчеты.</a:t>
            </a:r>
          </a:p>
          <a:p>
            <a:pPr algn="ctr" eaLnBrk="1" hangingPunct="1">
              <a:spcBef>
                <a:spcPct val="0"/>
              </a:spcBef>
              <a:buFontTx/>
              <a:buNone/>
            </a:pPr>
            <a:r>
              <a:rPr lang="ru-RU" altLang="ru-RU" sz="2500" dirty="0">
                <a:solidFill>
                  <a:srgbClr val="800080"/>
                </a:solidFill>
              </a:rPr>
              <a:t>Компоненты W</a:t>
            </a:r>
            <a:r>
              <a:rPr lang="ru-RU" altLang="ru-RU" sz="2500" baseline="30000" dirty="0">
                <a:solidFill>
                  <a:srgbClr val="800080"/>
                </a:solidFill>
              </a:rPr>
              <a:t>3</a:t>
            </a:r>
            <a:r>
              <a:rPr lang="ru-RU" altLang="ru-RU" sz="2500" dirty="0">
                <a:solidFill>
                  <a:srgbClr val="800080"/>
                </a:solidFill>
              </a:rPr>
              <a:t>-технологии разработаны практически для всех типов компьютерных платформ и свободно доступны в сети. Любой, кто имеет доступ в </a:t>
            </a:r>
            <a:r>
              <a:rPr lang="en-US" altLang="ru-RU" sz="2500" dirty="0">
                <a:solidFill>
                  <a:srgbClr val="800080"/>
                </a:solidFill>
              </a:rPr>
              <a:t>Internet</a:t>
            </a:r>
            <a:r>
              <a:rPr lang="ru-RU" altLang="ru-RU" sz="2500" dirty="0">
                <a:solidFill>
                  <a:srgbClr val="800080"/>
                </a:solidFill>
              </a:rPr>
              <a:t>, может создать свой W</a:t>
            </a:r>
            <a:r>
              <a:rPr lang="ru-RU" altLang="ru-RU" sz="2500" baseline="30000" dirty="0">
                <a:solidFill>
                  <a:srgbClr val="800080"/>
                </a:solidFill>
              </a:rPr>
              <a:t>3</a:t>
            </a:r>
            <a:r>
              <a:rPr lang="ru-RU" altLang="ru-RU" sz="2500" dirty="0">
                <a:solidFill>
                  <a:srgbClr val="800080"/>
                </a:solidFill>
              </a:rPr>
              <a:t>-сервер, или, по крайней мере, посмотреть информацию, хранящуюся в других серверах.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Text Box 3"/>
          <p:cNvSpPr txBox="1">
            <a:spLocks noChangeArrowheads="1"/>
          </p:cNvSpPr>
          <p:nvPr/>
        </p:nvSpPr>
        <p:spPr bwMode="auto">
          <a:xfrm>
            <a:off x="0" y="788988"/>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a:solidFill>
                  <a:srgbClr val="CC0000"/>
                </a:solidFill>
                <a:latin typeface="Tahoma" panose="020B0604030504040204" pitchFamily="34" charset="0"/>
              </a:rPr>
              <a:t>1</a:t>
            </a:r>
            <a:r>
              <a:rPr lang="en-US" altLang="ru-RU" sz="2400" b="1">
                <a:solidFill>
                  <a:srgbClr val="CC0000"/>
                </a:solidFill>
                <a:latin typeface="Tahoma" panose="020B0604030504040204" pitchFamily="34" charset="0"/>
              </a:rPr>
              <a:t>6</a:t>
            </a:r>
            <a:r>
              <a:rPr lang="ru-RU" altLang="ru-RU" sz="2400" b="1">
                <a:solidFill>
                  <a:srgbClr val="CC0000"/>
                </a:solidFill>
                <a:latin typeface="Tahoma" panose="020B0604030504040204" pitchFamily="34" charset="0"/>
              </a:rPr>
              <a:t>.4. </a:t>
            </a:r>
            <a:r>
              <a:rPr lang="ru-RU" altLang="ru-RU" sz="2400" b="1">
                <a:solidFill>
                  <a:srgbClr val="CC0000"/>
                </a:solidFill>
              </a:rPr>
              <a:t>Язык гипертекстовой разметки HTML</a:t>
            </a:r>
            <a:endParaRPr lang="ru-RU" altLang="ru-RU" sz="2400">
              <a:solidFill>
                <a:srgbClr val="CC0000"/>
              </a:solidFill>
            </a:endParaRPr>
          </a:p>
        </p:txBody>
      </p:sp>
      <p:sp>
        <p:nvSpPr>
          <p:cNvPr id="29700" name="Text Box 4"/>
          <p:cNvSpPr txBox="1">
            <a:spLocks noChangeArrowheads="1"/>
          </p:cNvSpPr>
          <p:nvPr/>
        </p:nvSpPr>
        <p:spPr bwMode="auto">
          <a:xfrm>
            <a:off x="0" y="1454150"/>
            <a:ext cx="9144000" cy="52038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400">
                <a:solidFill>
                  <a:srgbClr val="800080"/>
                </a:solidFill>
              </a:rPr>
              <a:t>Гипертекстовая база данных в концепции W</a:t>
            </a:r>
            <a:r>
              <a:rPr lang="ru-RU" altLang="ru-RU" sz="2400" baseline="30000">
                <a:solidFill>
                  <a:srgbClr val="800080"/>
                </a:solidFill>
              </a:rPr>
              <a:t>3</a:t>
            </a:r>
            <a:r>
              <a:rPr lang="ru-RU" altLang="ru-RU" sz="2400">
                <a:solidFill>
                  <a:srgbClr val="800080"/>
                </a:solidFill>
              </a:rPr>
              <a:t> — это набор текстовых файлов, написанных на HTML-языке, который определяет формат представления информации (разметка) и структуру связей этих файлов (гипертекстовые ссылки). Кроме этого, такой подход предполагает наличие еще одного компонента W</a:t>
            </a:r>
            <a:r>
              <a:rPr lang="ru-RU" altLang="ru-RU" sz="2400" baseline="30000">
                <a:solidFill>
                  <a:srgbClr val="800080"/>
                </a:solidFill>
              </a:rPr>
              <a:t>3</a:t>
            </a:r>
            <a:r>
              <a:rPr lang="ru-RU" altLang="ru-RU" sz="2400">
                <a:solidFill>
                  <a:srgbClr val="800080"/>
                </a:solidFill>
              </a:rPr>
              <a:t>-технологии — интерпретатора языка. В W</a:t>
            </a:r>
            <a:r>
              <a:rPr lang="ru-RU" altLang="ru-RU" sz="2400" baseline="30000">
                <a:solidFill>
                  <a:srgbClr val="800080"/>
                </a:solidFill>
              </a:rPr>
              <a:t>3</a:t>
            </a:r>
            <a:r>
              <a:rPr lang="ru-RU" altLang="ru-RU" sz="2400">
                <a:solidFill>
                  <a:srgbClr val="800080"/>
                </a:solidFill>
              </a:rPr>
              <a:t>-технологии функции интерпретатора разделены между сервером гипертекстовой базы данных и интерфейсом пользователя. С одной стороны, сервер обеспечивает доступ к документам и обработку гипертекстовых ссылок, а также осуществляет предварительную обработку документов. А с другой — интерфейс пользователя осуществляет интерпретацию конструкций языка, связанных с представлением информации. </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ext Box 3"/>
          <p:cNvSpPr txBox="1">
            <a:spLocks noChangeArrowheads="1"/>
          </p:cNvSpPr>
          <p:nvPr/>
        </p:nvSpPr>
        <p:spPr bwMode="auto">
          <a:xfrm>
            <a:off x="250825" y="1284478"/>
            <a:ext cx="8642350" cy="52165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dirty="0">
                <a:solidFill>
                  <a:srgbClr val="800080"/>
                </a:solidFill>
              </a:rPr>
              <a:t>Любой HTML-документ представляется в форме, так называемой </a:t>
            </a:r>
            <a:r>
              <a:rPr lang="ru-RU" altLang="ru-RU" sz="2800" i="1" dirty="0">
                <a:solidFill>
                  <a:srgbClr val="800080"/>
                </a:solidFill>
              </a:rPr>
              <a:t>теговой модели</a:t>
            </a:r>
            <a:r>
              <a:rPr lang="ru-RU" altLang="ru-RU" sz="2800" dirty="0">
                <a:solidFill>
                  <a:srgbClr val="800080"/>
                </a:solidFill>
              </a:rPr>
              <a:t> (от английского “</a:t>
            </a:r>
            <a:r>
              <a:rPr lang="ru-RU" altLang="ru-RU" sz="2800" i="1" dirty="0" err="1">
                <a:solidFill>
                  <a:srgbClr val="800080"/>
                </a:solidFill>
              </a:rPr>
              <a:t>tag</a:t>
            </a:r>
            <a:r>
              <a:rPr lang="ru-RU" altLang="ru-RU" sz="2800" dirty="0">
                <a:solidFill>
                  <a:srgbClr val="800080"/>
                </a:solidFill>
              </a:rPr>
              <a:t>” — тег, признак, метка, ярлык). Такая модель описывает документ как совокупность элементов, каждый из которых окружен собственными метками (тегами). По своему значению теги близки к понятию скобок </a:t>
            </a:r>
            <a:r>
              <a:rPr lang="ru-RU" altLang="ru-RU" sz="2800" dirty="0" smtClean="0">
                <a:solidFill>
                  <a:srgbClr val="800080"/>
                </a:solidFill>
              </a:rPr>
              <a:t>«</a:t>
            </a:r>
            <a:r>
              <a:rPr lang="en-US" altLang="ru-RU" sz="2800" dirty="0" smtClean="0">
                <a:solidFill>
                  <a:srgbClr val="800080"/>
                </a:solidFill>
              </a:rPr>
              <a:t>begin</a:t>
            </a:r>
            <a:r>
              <a:rPr lang="ru-RU" altLang="ru-RU" sz="2800" dirty="0">
                <a:solidFill>
                  <a:srgbClr val="800080"/>
                </a:solidFill>
              </a:rPr>
              <a:t>/</a:t>
            </a:r>
            <a:r>
              <a:rPr lang="en-US" altLang="ru-RU" sz="2800" dirty="0" smtClean="0">
                <a:solidFill>
                  <a:srgbClr val="800080"/>
                </a:solidFill>
              </a:rPr>
              <a:t>end</a:t>
            </a:r>
            <a:r>
              <a:rPr lang="ru-RU" altLang="ru-RU" sz="2800" dirty="0" smtClean="0">
                <a:solidFill>
                  <a:srgbClr val="800080"/>
                </a:solidFill>
              </a:rPr>
              <a:t>» </a:t>
            </a:r>
            <a:r>
              <a:rPr lang="ru-RU" altLang="ru-RU" sz="2800" dirty="0">
                <a:solidFill>
                  <a:srgbClr val="800080"/>
                </a:solidFill>
              </a:rPr>
              <a:t>в универсальных языках программирования, которые задают области действия имен локальных переменных и т.п. Теги определяют область действия правил интерпретации текстовых элементов документа. </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 Box 3"/>
          <p:cNvSpPr txBox="1">
            <a:spLocks noChangeArrowheads="1"/>
          </p:cNvSpPr>
          <p:nvPr/>
        </p:nvSpPr>
        <p:spPr bwMode="auto">
          <a:xfrm>
            <a:off x="9525" y="769938"/>
            <a:ext cx="9144000" cy="120015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400">
                <a:solidFill>
                  <a:srgbClr val="800080"/>
                </a:solidFill>
              </a:rPr>
              <a:t>Элемент HTML-документа или гипертекстовый документ состоит из двух частей — заголовка документа (HEAD) и тела документа (BODY): </a:t>
            </a:r>
          </a:p>
        </p:txBody>
      </p:sp>
      <p:graphicFrame>
        <p:nvGraphicFramePr>
          <p:cNvPr id="739384" name="Group 56"/>
          <p:cNvGraphicFramePr>
            <a:graphicFrameLocks noGrp="1"/>
          </p:cNvGraphicFramePr>
          <p:nvPr/>
        </p:nvGraphicFramePr>
        <p:xfrm>
          <a:off x="1289050" y="2052638"/>
          <a:ext cx="6565900" cy="3428998"/>
        </p:xfrm>
        <a:graphic>
          <a:graphicData uri="http://schemas.openxmlformats.org/drawingml/2006/table">
            <a:tbl>
              <a:tblPr/>
              <a:tblGrid>
                <a:gridCol w="1254125">
                  <a:extLst>
                    <a:ext uri="{9D8B030D-6E8A-4147-A177-3AD203B41FA5}">
                      <a16:colId xmlns:a16="http://schemas.microsoft.com/office/drawing/2014/main" val="786730047"/>
                    </a:ext>
                  </a:extLst>
                </a:gridCol>
                <a:gridCol w="5311775">
                  <a:extLst>
                    <a:ext uri="{9D8B030D-6E8A-4147-A177-3AD203B41FA5}">
                      <a16:colId xmlns:a16="http://schemas.microsoft.com/office/drawing/2014/main" val="1284950349"/>
                    </a:ext>
                  </a:extLst>
                </a:gridCol>
              </a:tblGrid>
              <a:tr h="346327">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&lt;HTML&gt;</a:t>
                      </a:r>
                      <a:endPar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cap="flat">
                      <a:noFill/>
                    </a:lnT>
                    <a:lnB>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начала HTML-документа)</a:t>
                      </a:r>
                      <a:endPar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92717691"/>
                  </a:ext>
                </a:extLst>
              </a:tr>
              <a:tr h="620653">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dirty="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&lt;HEAD&gt;</a:t>
                      </a:r>
                      <a:endParaRPr kumimoji="0" lang="ru-RU" altLang="ru-RU" sz="2000" b="1" i="0" u="none" strike="noStrike" cap="none" normalizeH="0" baseline="0" dirty="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a:noFill/>
                    </a:lnT>
                    <a:lnB>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начала заголовка HTML-документа)</a:t>
                      </a:r>
                      <a:endPar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2658774262"/>
                  </a:ext>
                </a:extLst>
              </a:tr>
              <a:tr h="401192">
                <a:tc gridSpan="2">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tabLst/>
                      </a:pPr>
                      <a:r>
                        <a:rPr kumimoji="0" lang="ru-RU" altLang="ru-RU" sz="2400" b="1" i="0" u="none" strike="noStrike" cap="none" normalizeH="0" baseline="0" smtClean="0">
                          <a:ln>
                            <a:noFill/>
                          </a:ln>
                          <a:solidFill>
                            <a:srgbClr val="800080"/>
                          </a:solidFill>
                          <a:effectLst>
                            <a:outerShdw blurRad="38100" dist="38100" dir="2700000" algn="tl">
                              <a:srgbClr val="C0C0C0"/>
                            </a:outerShdw>
                          </a:effectLst>
                          <a:latin typeface="Arial" panose="020B0604020202020204" pitchFamily="34" charset="0"/>
                          <a:cs typeface="Arial" panose="020B0604020202020204" pitchFamily="34" charset="0"/>
                        </a:rPr>
                        <a:t>Содержание заголовка</a:t>
                      </a:r>
                    </a:p>
                  </a:txBody>
                  <a:tcPr marL="36000" marR="36000" marT="36001" marB="36001" anchor="ctr" horzOverflow="overflow">
                    <a:lnL cap="flat">
                      <a:noFill/>
                    </a:lnL>
                    <a:lnR cap="flat">
                      <a:noFill/>
                    </a:lnR>
                    <a:lnT>
                      <a:noFill/>
                    </a:lnT>
                    <a:lnB>
                      <a:noFill/>
                    </a:lnB>
                    <a:lnTlToBr>
                      <a:noFill/>
                    </a:lnTlToBr>
                    <a:lnBlToTr>
                      <a:noFill/>
                    </a:lnBlToTr>
                    <a:noFill/>
                  </a:tcPr>
                </a:tc>
                <a:tc hMerge="1">
                  <a:txBody>
                    <a:bodyPr/>
                    <a:lstStyle/>
                    <a:p>
                      <a:endParaRPr lang="ru-RU"/>
                    </a:p>
                  </a:txBody>
                  <a:tcPr/>
                </a:tc>
                <a:extLst>
                  <a:ext uri="{0D108BD9-81ED-4DB2-BD59-A6C34878D82A}">
                    <a16:rowId xmlns:a16="http://schemas.microsoft.com/office/drawing/2014/main" val="1451878700"/>
                  </a:ext>
                </a:extLst>
              </a:tr>
              <a:tr h="620653">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dirty="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&lt;/HEAD&gt;</a:t>
                      </a:r>
                      <a:endParaRPr kumimoji="0" lang="ru-RU" altLang="ru-RU" sz="2000" b="1" i="0" u="none" strike="noStrike" cap="none" normalizeH="0" baseline="0" dirty="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a:noFill/>
                    </a:lnT>
                    <a:lnB>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окончания заголовка HTML-документа)</a:t>
                      </a:r>
                      <a:endPar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4101917111"/>
                  </a:ext>
                </a:extLst>
              </a:tr>
              <a:tr h="346327">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&lt;BODY&gt;</a:t>
                      </a:r>
                      <a:endPar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a:noFill/>
                    </a:lnT>
                    <a:lnB>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dirty="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начала тела HTML-документа)</a:t>
                      </a:r>
                      <a:endParaRPr kumimoji="0" lang="ru-RU" altLang="ru-RU" sz="2000" b="1" i="1" u="none" strike="noStrike" cap="none" normalizeH="0" baseline="0" dirty="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1012947551"/>
                  </a:ext>
                </a:extLst>
              </a:tr>
              <a:tr h="401192">
                <a:tc gridSpan="2">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tabLst/>
                      </a:pPr>
                      <a:r>
                        <a:rPr kumimoji="0" lang="ru-RU" altLang="ru-RU" sz="2400" b="1" i="0" u="none" strike="noStrike" cap="none" normalizeH="0" baseline="0" smtClean="0">
                          <a:ln>
                            <a:noFill/>
                          </a:ln>
                          <a:solidFill>
                            <a:srgbClr val="800080"/>
                          </a:solidFill>
                          <a:effectLst>
                            <a:outerShdw blurRad="38100" dist="38100" dir="2700000" algn="tl">
                              <a:srgbClr val="C0C0C0"/>
                            </a:outerShdw>
                          </a:effectLst>
                          <a:latin typeface="Arial" panose="020B0604020202020204" pitchFamily="34" charset="0"/>
                          <a:cs typeface="Arial" panose="020B0604020202020204" pitchFamily="34" charset="0"/>
                        </a:rPr>
                        <a:t>Содержание тела документа</a:t>
                      </a:r>
                    </a:p>
                  </a:txBody>
                  <a:tcPr marL="36000" marR="36000" marT="36001" marB="36001" anchor="ctr" horzOverflow="overflow">
                    <a:lnL cap="flat">
                      <a:noFill/>
                    </a:lnL>
                    <a:lnR cap="flat">
                      <a:noFill/>
                    </a:lnR>
                    <a:lnT>
                      <a:noFill/>
                    </a:lnT>
                    <a:lnB>
                      <a:noFill/>
                    </a:lnB>
                    <a:lnTlToBr>
                      <a:noFill/>
                    </a:lnTlToBr>
                    <a:lnBlToTr>
                      <a:noFill/>
                    </a:lnBlToTr>
                    <a:noFill/>
                  </a:tcPr>
                </a:tc>
                <a:tc hMerge="1">
                  <a:txBody>
                    <a:bodyPr/>
                    <a:lstStyle/>
                    <a:p>
                      <a:endParaRPr lang="ru-RU"/>
                    </a:p>
                  </a:txBody>
                  <a:tcPr/>
                </a:tc>
                <a:extLst>
                  <a:ext uri="{0D108BD9-81ED-4DB2-BD59-A6C34878D82A}">
                    <a16:rowId xmlns:a16="http://schemas.microsoft.com/office/drawing/2014/main" val="1016711673"/>
                  </a:ext>
                </a:extLst>
              </a:tr>
              <a:tr h="346327">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&lt;/BODY&gt;</a:t>
                      </a:r>
                      <a:endPar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a:noFill/>
                    </a:lnT>
                    <a:lnB>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окончания тела HTML-документа)</a:t>
                      </a:r>
                      <a:endParaRPr kumimoji="0" lang="ru-RU" altLang="ru-RU" sz="2000" b="1" i="1" u="none" strike="noStrike" cap="none" normalizeH="0" baseline="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3961487224"/>
                  </a:ext>
                </a:extLst>
              </a:tr>
              <a:tr h="346327">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90000"/>
                        </a:lnSpc>
                        <a:spcBef>
                          <a:spcPct val="0"/>
                        </a:spcBef>
                        <a:spcAft>
                          <a:spcPct val="0"/>
                        </a:spcAft>
                        <a:buClrTx/>
                        <a:buSzTx/>
                        <a:buFontTx/>
                        <a:buNone/>
                        <a:tabLst/>
                      </a:pPr>
                      <a:r>
                        <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Times New Roman" panose="02020603050405020304" pitchFamily="18" charset="0"/>
                        </a:rPr>
                        <a:t>&lt;/HTML&gt;</a:t>
                      </a:r>
                      <a:endParaRPr kumimoji="0" lang="ru-RU" altLang="ru-RU" sz="2000" b="1" i="0" u="none" strike="noStrike" cap="none" normalizeH="0" baseline="0" smtClean="0">
                        <a:ln>
                          <a:noFill/>
                        </a:ln>
                        <a:solidFill>
                          <a:srgbClr val="CC0000"/>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cap="flat">
                      <a:noFill/>
                    </a:lnL>
                    <a:lnR>
                      <a:noFill/>
                    </a:lnR>
                    <a:lnT>
                      <a:noFill/>
                    </a:lnT>
                    <a:lnB cap="flat">
                      <a:noFill/>
                    </a:lnB>
                    <a:lnTlToBr>
                      <a:noFill/>
                    </a:lnTlToBr>
                    <a:lnBlToTr>
                      <a:noFill/>
                    </a:lnBlToTr>
                    <a:noFill/>
                  </a:tcPr>
                </a:tc>
                <a:tc>
                  <a:txBody>
                    <a:bodyPr/>
                    <a:lstStyle>
                      <a:lvl1pPr algn="l">
                        <a:spcBef>
                          <a:spcPct val="20000"/>
                        </a:spcBef>
                        <a:defRPr sz="2800">
                          <a:solidFill>
                            <a:schemeClr val="tx1"/>
                          </a:solidFill>
                          <a:latin typeface="Arial" panose="020B0604020202020204" pitchFamily="34" charset="0"/>
                          <a:cs typeface="Arial" panose="020B0604020202020204" pitchFamily="34" charset="0"/>
                        </a:defRPr>
                      </a:lvl1pPr>
                      <a:lvl2pPr algn="l">
                        <a:spcBef>
                          <a:spcPct val="20000"/>
                        </a:spcBef>
                        <a:defRPr sz="2400">
                          <a:solidFill>
                            <a:schemeClr val="tx1"/>
                          </a:solidFill>
                          <a:latin typeface="Arial" panose="020B0604020202020204" pitchFamily="34" charset="0"/>
                          <a:cs typeface="Arial" panose="020B0604020202020204" pitchFamily="34" charset="0"/>
                        </a:defRPr>
                      </a:lvl2pPr>
                      <a:lvl3pPr algn="l">
                        <a:spcBef>
                          <a:spcPct val="20000"/>
                        </a:spcBef>
                        <a:defRPr sz="2000">
                          <a:solidFill>
                            <a:schemeClr val="tx1"/>
                          </a:solidFill>
                          <a:latin typeface="Arial" panose="020B0604020202020204" pitchFamily="34" charset="0"/>
                          <a:cs typeface="Arial" panose="020B0604020202020204" pitchFamily="34" charset="0"/>
                        </a:defRPr>
                      </a:lvl3pPr>
                      <a:lvl4pPr algn="l">
                        <a:spcBef>
                          <a:spcPct val="20000"/>
                        </a:spcBef>
                        <a:defRPr>
                          <a:solidFill>
                            <a:schemeClr val="tx1"/>
                          </a:solidFill>
                          <a:latin typeface="Arial" panose="020B0604020202020204" pitchFamily="34" charset="0"/>
                          <a:cs typeface="Arial" panose="020B0604020202020204" pitchFamily="34" charset="0"/>
                        </a:defRPr>
                      </a:lvl4pPr>
                      <a:lvl5pPr algn="l">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90000"/>
                        </a:lnSpc>
                        <a:spcBef>
                          <a:spcPct val="0"/>
                        </a:spcBef>
                        <a:spcAft>
                          <a:spcPct val="0"/>
                        </a:spcAft>
                        <a:buClrTx/>
                        <a:buSzTx/>
                        <a:buFontTx/>
                        <a:buNone/>
                        <a:tabLst/>
                      </a:pPr>
                      <a:r>
                        <a:rPr kumimoji="0" lang="ru-RU" altLang="ru-RU" sz="2000" b="1" i="1" u="none" strike="noStrike" cap="none" normalizeH="0" baseline="0" dirty="0" smtClean="0">
                          <a:ln>
                            <a:noFill/>
                          </a:ln>
                          <a:solidFill>
                            <a:srgbClr val="336699"/>
                          </a:solidFill>
                          <a:effectLst>
                            <a:outerShdw blurRad="38100" dist="38100" dir="2700000" algn="tl">
                              <a:srgbClr val="C0C0C0"/>
                            </a:outerShdw>
                          </a:effectLst>
                          <a:latin typeface="Arial" panose="020B0604020202020204" pitchFamily="34" charset="0"/>
                          <a:cs typeface="Times New Roman" panose="02020603050405020304" pitchFamily="18" charset="0"/>
                        </a:rPr>
                        <a:t>(тег окончания HTML-документа).</a:t>
                      </a:r>
                      <a:endParaRPr kumimoji="0" lang="ru-RU" altLang="ru-RU" sz="2000" b="1" i="1" u="none" strike="noStrike" cap="none" normalizeH="0" baseline="0" dirty="0" smtClean="0">
                        <a:ln>
                          <a:noFill/>
                        </a:ln>
                        <a:solidFill>
                          <a:srgbClr val="336699"/>
                        </a:solidFill>
                        <a:effectLst>
                          <a:outerShdw blurRad="38100" dist="38100" dir="2700000" algn="tl">
                            <a:srgbClr val="C0C0C0"/>
                          </a:outerShdw>
                        </a:effectLst>
                        <a:latin typeface="Arial" panose="020B0604020202020204" pitchFamily="34" charset="0"/>
                        <a:cs typeface="Arial" panose="020B0604020202020204" pitchFamily="34" charset="0"/>
                      </a:endParaRPr>
                    </a:p>
                  </a:txBody>
                  <a:tcPr marL="36000" marR="36000" marT="36001" marB="36001" anchor="ctr" horzOverflow="overflow">
                    <a:lnL>
                      <a:noFill/>
                    </a:lnL>
                    <a:lnR cap="flat">
                      <a:noFill/>
                    </a:lnR>
                    <a:lnT>
                      <a:noFill/>
                    </a:lnT>
                    <a:lnB cap="flat">
                      <a:noFill/>
                    </a:lnB>
                    <a:lnTlToBr>
                      <a:noFill/>
                    </a:lnTlToBr>
                    <a:lnBlToTr>
                      <a:noFill/>
                    </a:lnBlToTr>
                    <a:noFill/>
                  </a:tcPr>
                </a:tc>
                <a:extLst>
                  <a:ext uri="{0D108BD9-81ED-4DB2-BD59-A6C34878D82A}">
                    <a16:rowId xmlns:a16="http://schemas.microsoft.com/office/drawing/2014/main" val="4289396874"/>
                  </a:ext>
                </a:extLst>
              </a:tr>
            </a:tbl>
          </a:graphicData>
        </a:graphic>
      </p:graphicFrame>
      <p:sp>
        <p:nvSpPr>
          <p:cNvPr id="31763" name="Text Box 57"/>
          <p:cNvSpPr txBox="1">
            <a:spLocks noChangeArrowheads="1"/>
          </p:cNvSpPr>
          <p:nvPr/>
        </p:nvSpPr>
        <p:spPr bwMode="auto">
          <a:xfrm>
            <a:off x="0" y="5594350"/>
            <a:ext cx="9144000" cy="10064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50000"/>
              </a:spcBef>
              <a:buFontTx/>
              <a:buNone/>
            </a:pPr>
            <a:r>
              <a:rPr lang="ru-RU" altLang="ru-RU" sz="2200">
                <a:solidFill>
                  <a:srgbClr val="800080"/>
                </a:solidFill>
              </a:rPr>
              <a:t>Таким образом, структура HTML-документа представляет собой совокупность вложенных друг в друга элементов (заголовка и тела документа). </a:t>
            </a:r>
          </a:p>
        </p:txBody>
      </p:sp>
      <p:sp>
        <p:nvSpPr>
          <p:cNvPr id="7"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Text Box 3"/>
          <p:cNvSpPr txBox="1">
            <a:spLocks noChangeArrowheads="1"/>
          </p:cNvSpPr>
          <p:nvPr/>
        </p:nvSpPr>
        <p:spPr bwMode="auto">
          <a:xfrm>
            <a:off x="269875" y="1176338"/>
            <a:ext cx="8604250" cy="521652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800">
                <a:solidFill>
                  <a:srgbClr val="800080"/>
                </a:solidFill>
              </a:rPr>
              <a:t>Гипертекстовые ссылки в HTML-документе делятся на два класса: </a:t>
            </a:r>
            <a:r>
              <a:rPr lang="ru-RU" altLang="ru-RU" sz="2800" i="1">
                <a:solidFill>
                  <a:srgbClr val="800080"/>
                </a:solidFill>
              </a:rPr>
              <a:t>контекстные</a:t>
            </a:r>
            <a:r>
              <a:rPr lang="ru-RU" altLang="ru-RU" sz="2800">
                <a:solidFill>
                  <a:srgbClr val="800080"/>
                </a:solidFill>
              </a:rPr>
              <a:t> и </a:t>
            </a:r>
            <a:r>
              <a:rPr lang="ru-RU" altLang="ru-RU" sz="2800" i="1">
                <a:solidFill>
                  <a:srgbClr val="800080"/>
                </a:solidFill>
              </a:rPr>
              <a:t>общие</a:t>
            </a:r>
            <a:r>
              <a:rPr lang="ru-RU" altLang="ru-RU" sz="2800">
                <a:solidFill>
                  <a:srgbClr val="800080"/>
                </a:solidFill>
              </a:rPr>
              <a:t>. Контекстные ссылки “вмонтированы” в тело документа, а общие ссылки связаны со всем документом в целом и могут быть использованы при просмотре любого фрагмента документа. Однако, последние практически не применяются, а вот контекстные ссылки наиболее популярны.</a:t>
            </a:r>
          </a:p>
          <a:p>
            <a:pPr algn="ctr" eaLnBrk="1" hangingPunct="1">
              <a:spcBef>
                <a:spcPct val="0"/>
              </a:spcBef>
              <a:buFontTx/>
              <a:buNone/>
            </a:pPr>
            <a:r>
              <a:rPr lang="ru-RU" altLang="ru-RU" sz="2800">
                <a:solidFill>
                  <a:srgbClr val="800080"/>
                </a:solidFill>
              </a:rPr>
              <a:t>Для записи гипертекстовой ссылки используется элемент:</a:t>
            </a:r>
            <a:endParaRPr lang="ru-RU" altLang="ru-RU" sz="2800" i="1">
              <a:solidFill>
                <a:srgbClr val="800080"/>
              </a:solidFill>
            </a:endParaRPr>
          </a:p>
          <a:p>
            <a:pPr algn="ctr" eaLnBrk="1" hangingPunct="1">
              <a:spcBef>
                <a:spcPct val="0"/>
              </a:spcBef>
              <a:buFontTx/>
              <a:buNone/>
            </a:pPr>
            <a:r>
              <a:rPr lang="ru-RU" altLang="ru-RU" sz="2800" i="1">
                <a:solidFill>
                  <a:srgbClr val="800080"/>
                </a:solidFill>
              </a:rPr>
              <a:t>&lt;A...&gt;...............&lt;/A&gt;</a:t>
            </a:r>
            <a:r>
              <a:rPr lang="ru-RU" altLang="ru-RU" sz="2800">
                <a:solidFill>
                  <a:srgbClr val="800080"/>
                </a:solidFill>
              </a:rPr>
              <a:t> ,</a:t>
            </a:r>
          </a:p>
          <a:p>
            <a:pPr algn="ctr" eaLnBrk="1" hangingPunct="1">
              <a:spcBef>
                <a:spcPct val="0"/>
              </a:spcBef>
              <a:buFontTx/>
              <a:buNone/>
            </a:pPr>
            <a:r>
              <a:rPr lang="ru-RU" altLang="ru-RU" sz="2800">
                <a:solidFill>
                  <a:srgbClr val="800080"/>
                </a:solidFill>
              </a:rPr>
              <a:t>который называют “якорь” (</a:t>
            </a:r>
            <a:r>
              <a:rPr lang="en-US" altLang="ru-RU" sz="2800">
                <a:solidFill>
                  <a:srgbClr val="800080"/>
                </a:solidFill>
              </a:rPr>
              <a:t>anchor</a:t>
            </a:r>
            <a:r>
              <a:rPr lang="ru-RU" altLang="ru-RU" sz="2800">
                <a:solidFill>
                  <a:srgbClr val="800080"/>
                </a:solidFill>
              </a:rPr>
              <a:t>).</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ext Box 3"/>
          <p:cNvSpPr txBox="1">
            <a:spLocks noChangeArrowheads="1"/>
          </p:cNvSpPr>
          <p:nvPr/>
        </p:nvSpPr>
        <p:spPr bwMode="auto">
          <a:xfrm>
            <a:off x="255588" y="1265238"/>
            <a:ext cx="8632825" cy="5170646"/>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200" dirty="0">
                <a:solidFill>
                  <a:srgbClr val="800080"/>
                </a:solidFill>
              </a:rPr>
              <a:t>Современной и </a:t>
            </a:r>
            <a:r>
              <a:rPr lang="ru-RU" altLang="ru-RU" sz="2200" dirty="0" smtClean="0">
                <a:solidFill>
                  <a:srgbClr val="800080"/>
                </a:solidFill>
              </a:rPr>
              <a:t>самой </a:t>
            </a:r>
            <a:r>
              <a:rPr lang="ru-RU" altLang="ru-RU" sz="2200" dirty="0">
                <a:solidFill>
                  <a:srgbClr val="800080"/>
                </a:solidFill>
              </a:rPr>
              <a:t>популярной </a:t>
            </a:r>
            <a:r>
              <a:rPr lang="ru-RU" altLang="ru-RU" sz="2200" dirty="0" smtClean="0">
                <a:solidFill>
                  <a:srgbClr val="800080"/>
                </a:solidFill>
              </a:rPr>
              <a:t>ИТС в </a:t>
            </a:r>
            <a:r>
              <a:rPr lang="en-US" altLang="ru-RU" sz="2200" dirty="0" smtClean="0">
                <a:solidFill>
                  <a:srgbClr val="800080"/>
                </a:solidFill>
              </a:rPr>
              <a:t>Internet</a:t>
            </a:r>
            <a:r>
              <a:rPr lang="ru-RU" altLang="ru-RU" sz="2200" dirty="0" smtClean="0">
                <a:solidFill>
                  <a:srgbClr val="800080"/>
                </a:solidFill>
              </a:rPr>
              <a:t>-сети </a:t>
            </a:r>
            <a:r>
              <a:rPr lang="ru-RU" altLang="ru-RU" sz="2200" dirty="0">
                <a:solidFill>
                  <a:srgbClr val="800080"/>
                </a:solidFill>
              </a:rPr>
              <a:t>является </a:t>
            </a:r>
            <a:r>
              <a:rPr lang="ru-RU" altLang="ru-RU" sz="2200" dirty="0" smtClean="0">
                <a:solidFill>
                  <a:srgbClr val="800080"/>
                </a:solidFill>
              </a:rPr>
              <a:t>гипертекстовая ИТС «</a:t>
            </a:r>
            <a:r>
              <a:rPr lang="ru-RU" altLang="ru-RU" sz="2200" i="1" dirty="0" smtClean="0">
                <a:solidFill>
                  <a:srgbClr val="800080"/>
                </a:solidFill>
              </a:rPr>
              <a:t>WORLD </a:t>
            </a:r>
            <a:r>
              <a:rPr lang="ru-RU" altLang="ru-RU" sz="2200" i="1" dirty="0">
                <a:solidFill>
                  <a:srgbClr val="800080"/>
                </a:solidFill>
              </a:rPr>
              <a:t>WIDE </a:t>
            </a:r>
            <a:r>
              <a:rPr lang="ru-RU" altLang="ru-RU" sz="2200" i="1" dirty="0" smtClean="0">
                <a:solidFill>
                  <a:srgbClr val="800080"/>
                </a:solidFill>
              </a:rPr>
              <a:t>WEB</a:t>
            </a:r>
            <a:r>
              <a:rPr lang="ru-RU" altLang="ru-RU" sz="2200" dirty="0" smtClean="0">
                <a:solidFill>
                  <a:srgbClr val="800080"/>
                </a:solidFill>
              </a:rPr>
              <a:t>» </a:t>
            </a:r>
            <a:r>
              <a:rPr lang="ru-RU" altLang="ru-RU" sz="2200" dirty="0">
                <a:solidFill>
                  <a:srgbClr val="800080"/>
                </a:solidFill>
              </a:rPr>
              <a:t>(WWW или W</a:t>
            </a:r>
            <a:r>
              <a:rPr lang="ru-RU" altLang="ru-RU" sz="2200" baseline="30000" dirty="0">
                <a:solidFill>
                  <a:srgbClr val="800080"/>
                </a:solidFill>
              </a:rPr>
              <a:t>3</a:t>
            </a:r>
            <a:r>
              <a:rPr lang="ru-RU" altLang="ru-RU" sz="2200" dirty="0">
                <a:solidFill>
                  <a:srgbClr val="800080"/>
                </a:solidFill>
              </a:rPr>
              <a:t> — </a:t>
            </a:r>
            <a:r>
              <a:rPr lang="ru-RU" altLang="ru-RU" sz="2200" dirty="0" smtClean="0">
                <a:solidFill>
                  <a:srgbClr val="800080"/>
                </a:solidFill>
              </a:rPr>
              <a:t>«Всемирная паутина»). </a:t>
            </a:r>
            <a:r>
              <a:rPr lang="ru-RU" altLang="ru-RU" sz="2200" dirty="0">
                <a:solidFill>
                  <a:srgbClr val="800080"/>
                </a:solidFill>
              </a:rPr>
              <a:t>Начало этой сети было положено в марте 1989 года, когда Тим </a:t>
            </a:r>
            <a:r>
              <a:rPr lang="ru-RU" altLang="ru-RU" sz="2200" dirty="0" err="1" smtClean="0">
                <a:solidFill>
                  <a:srgbClr val="800080"/>
                </a:solidFill>
              </a:rPr>
              <a:t>Бернерс</a:t>
            </a:r>
            <a:r>
              <a:rPr lang="ru-RU" altLang="ru-RU" sz="2200" dirty="0" smtClean="0">
                <a:solidFill>
                  <a:srgbClr val="800080"/>
                </a:solidFill>
              </a:rPr>
              <a:t>-Ли </a:t>
            </a:r>
            <a:r>
              <a:rPr lang="ru-RU" altLang="ru-RU" sz="2200" dirty="0">
                <a:solidFill>
                  <a:srgbClr val="800080"/>
                </a:solidFill>
              </a:rPr>
              <a:t>(</a:t>
            </a:r>
            <a:r>
              <a:rPr lang="en-US" altLang="ru-RU" sz="2200" dirty="0">
                <a:solidFill>
                  <a:srgbClr val="800080"/>
                </a:solidFill>
              </a:rPr>
              <a:t>Tim </a:t>
            </a:r>
            <a:r>
              <a:rPr lang="en-US" altLang="ru-RU" sz="2200" dirty="0" smtClean="0">
                <a:solidFill>
                  <a:srgbClr val="800080"/>
                </a:solidFill>
              </a:rPr>
              <a:t>Berners-Lee</a:t>
            </a:r>
            <a:r>
              <a:rPr lang="ru-RU" altLang="ru-RU" sz="2200" dirty="0">
                <a:solidFill>
                  <a:srgbClr val="800080"/>
                </a:solidFill>
              </a:rPr>
              <a:t>), сотрудник Международного европейского научного центра (CERN), предложил концепцию новой распределенной информационной системы/сети (проект “Гипертекст для CERN”), которую назвал </a:t>
            </a:r>
            <a:r>
              <a:rPr lang="ru-RU" altLang="ru-RU" sz="2200" dirty="0" smtClean="0">
                <a:solidFill>
                  <a:srgbClr val="800080"/>
                </a:solidFill>
              </a:rPr>
              <a:t>«</a:t>
            </a:r>
            <a:r>
              <a:rPr lang="ru-RU" altLang="ru-RU" sz="2200" i="1" dirty="0" smtClean="0">
                <a:solidFill>
                  <a:srgbClr val="800080"/>
                </a:solidFill>
              </a:rPr>
              <a:t>WORLD WIDE WEB</a:t>
            </a:r>
            <a:r>
              <a:rPr lang="ru-RU" altLang="ru-RU" sz="2200" dirty="0" smtClean="0">
                <a:solidFill>
                  <a:srgbClr val="800080"/>
                </a:solidFill>
              </a:rPr>
              <a:t>». </a:t>
            </a:r>
            <a:r>
              <a:rPr lang="ru-RU" altLang="ru-RU" sz="2200" dirty="0">
                <a:solidFill>
                  <a:srgbClr val="800080"/>
                </a:solidFill>
              </a:rPr>
              <a:t>В 1990 году предложение было принято, и проект стартовал. Результатом успешного развития W</a:t>
            </a:r>
            <a:r>
              <a:rPr lang="ru-RU" altLang="ru-RU" sz="2200" baseline="30000" dirty="0">
                <a:solidFill>
                  <a:srgbClr val="800080"/>
                </a:solidFill>
              </a:rPr>
              <a:t>3</a:t>
            </a:r>
            <a:r>
              <a:rPr lang="ru-RU" altLang="ru-RU" sz="2200" dirty="0">
                <a:solidFill>
                  <a:srgbClr val="800080"/>
                </a:solidFill>
              </a:rPr>
              <a:t>-сети является образование в 1994 году W</a:t>
            </a:r>
            <a:r>
              <a:rPr lang="ru-RU" altLang="ru-RU" sz="2200" baseline="30000" dirty="0">
                <a:solidFill>
                  <a:srgbClr val="800080"/>
                </a:solidFill>
              </a:rPr>
              <a:t>3</a:t>
            </a:r>
            <a:r>
              <a:rPr lang="ru-RU" altLang="ru-RU" sz="2200" dirty="0">
                <a:solidFill>
                  <a:srgbClr val="800080"/>
                </a:solidFill>
              </a:rPr>
              <a:t>-Консорциума, занимающегося вопросами совершенствования и стандартизации информационных технологий сети, в который, в частности, вошли Массачусетский технологический институт (MIT, США) и Национальный институт информатики и автоматики (INRA, Франция).</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3"/>
          <p:cNvSpPr txBox="1">
            <a:spLocks noChangeArrowheads="1"/>
          </p:cNvSpPr>
          <p:nvPr/>
        </p:nvSpPr>
        <p:spPr bwMode="auto">
          <a:xfrm>
            <a:off x="250825" y="1550988"/>
            <a:ext cx="8629650" cy="57943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a:solidFill>
                  <a:srgbClr val="800080"/>
                </a:solidFill>
              </a:rPr>
              <a:t>Якорь имеет несколько атрибутов:</a:t>
            </a:r>
          </a:p>
        </p:txBody>
      </p:sp>
      <p:sp>
        <p:nvSpPr>
          <p:cNvPr id="37892" name="Text Box 4"/>
          <p:cNvSpPr txBox="1">
            <a:spLocks noChangeArrowheads="1"/>
          </p:cNvSpPr>
          <p:nvPr/>
        </p:nvSpPr>
        <p:spPr bwMode="auto">
          <a:xfrm>
            <a:off x="250825" y="2705672"/>
            <a:ext cx="8642350" cy="308133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450850" indent="-450850">
              <a:spcBef>
                <a:spcPct val="20000"/>
              </a:spcBef>
              <a:buChar char="•"/>
              <a:defRPr sz="3200">
                <a:solidFill>
                  <a:schemeClr val="tx1"/>
                </a:solidFill>
                <a:latin typeface="Arial" panose="020B0604020202020204" pitchFamily="34" charset="0"/>
                <a:cs typeface="Arial" panose="020B0604020202020204" pitchFamily="34" charset="0"/>
              </a:defRPr>
            </a:lvl1pPr>
            <a:lvl2pPr marL="630238"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824865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8428038"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8607425"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9064625"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9521825"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9979025"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10436225"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SzPct val="90000"/>
              <a:buFont typeface="Wingdings 2" panose="05020102010507070707" pitchFamily="18" charset="2"/>
              <a:buChar char="j"/>
            </a:pPr>
            <a:r>
              <a:rPr lang="en-US" altLang="ru-RU" sz="2800" dirty="0">
                <a:solidFill>
                  <a:srgbClr val="800080"/>
                </a:solidFill>
              </a:rPr>
              <a:t>HREF (HyperText Reference) — </a:t>
            </a:r>
            <a:r>
              <a:rPr lang="ru-RU" altLang="ru-RU" sz="2800" dirty="0">
                <a:solidFill>
                  <a:srgbClr val="800080"/>
                </a:solidFill>
              </a:rPr>
              <a:t>простая</a:t>
            </a:r>
            <a:r>
              <a:rPr lang="en-US" altLang="ru-RU" sz="2800" dirty="0">
                <a:solidFill>
                  <a:srgbClr val="800080"/>
                </a:solidFill>
              </a:rPr>
              <a:t> </a:t>
            </a:r>
            <a:r>
              <a:rPr lang="ru-RU" altLang="ru-RU" sz="2800" dirty="0">
                <a:solidFill>
                  <a:srgbClr val="800080"/>
                </a:solidFill>
              </a:rPr>
              <a:t>ссылка</a:t>
            </a:r>
            <a:r>
              <a:rPr lang="en-US" altLang="ru-RU" sz="2800" dirty="0">
                <a:solidFill>
                  <a:srgbClr val="800080"/>
                </a:solidFill>
              </a:rPr>
              <a:t>:</a:t>
            </a:r>
            <a:endParaRPr lang="en-US" altLang="ru-RU" sz="2800" i="1" dirty="0">
              <a:solidFill>
                <a:srgbClr val="800080"/>
              </a:solidFill>
            </a:endParaRPr>
          </a:p>
          <a:p>
            <a:pPr algn="ctr" eaLnBrk="1" hangingPunct="1">
              <a:spcBef>
                <a:spcPct val="0"/>
              </a:spcBef>
              <a:buFontTx/>
              <a:buNone/>
            </a:pPr>
            <a:r>
              <a:rPr lang="en-US" altLang="ru-RU" sz="2800" i="1" dirty="0">
                <a:solidFill>
                  <a:srgbClr val="800080"/>
                </a:solidFill>
              </a:rPr>
              <a:t>&lt;A</a:t>
            </a:r>
            <a:r>
              <a:rPr lang="en-US" altLang="ru-RU" sz="2800" dirty="0">
                <a:solidFill>
                  <a:srgbClr val="800080"/>
                </a:solidFill>
              </a:rPr>
              <a:t> </a:t>
            </a:r>
            <a:r>
              <a:rPr lang="en-US" altLang="ru-RU" sz="2800" i="1" dirty="0">
                <a:solidFill>
                  <a:srgbClr val="800080"/>
                </a:solidFill>
              </a:rPr>
              <a:t>HREF=http:// ........&gt; </a:t>
            </a:r>
            <a:r>
              <a:rPr lang="ru-RU" altLang="ru-RU" sz="2800" i="1" dirty="0">
                <a:solidFill>
                  <a:srgbClr val="800080"/>
                </a:solidFill>
              </a:rPr>
              <a:t>&lt;A/&gt;</a:t>
            </a:r>
            <a:r>
              <a:rPr lang="ru-RU" altLang="ru-RU" sz="2800" dirty="0">
                <a:solidFill>
                  <a:srgbClr val="800080"/>
                </a:solidFill>
              </a:rPr>
              <a:t> ;</a:t>
            </a:r>
          </a:p>
          <a:p>
            <a:pPr eaLnBrk="1" hangingPunct="1">
              <a:spcBef>
                <a:spcPct val="0"/>
              </a:spcBef>
              <a:buSzPct val="90000"/>
              <a:buFont typeface="Wingdings 2" panose="05020102010507070707" pitchFamily="18" charset="2"/>
              <a:buChar char="k"/>
            </a:pPr>
            <a:r>
              <a:rPr lang="ru-RU" altLang="ru-RU" sz="2800" dirty="0">
                <a:solidFill>
                  <a:srgbClr val="800080"/>
                </a:solidFill>
              </a:rPr>
              <a:t>NAME — ссылка для определения точек внутри  текста:</a:t>
            </a:r>
            <a:endParaRPr lang="ru-RU" altLang="ru-RU" sz="2800" i="1" dirty="0">
              <a:solidFill>
                <a:srgbClr val="800080"/>
              </a:solidFill>
            </a:endParaRPr>
          </a:p>
          <a:p>
            <a:pPr algn="ctr" eaLnBrk="1" hangingPunct="1">
              <a:spcBef>
                <a:spcPct val="0"/>
              </a:spcBef>
              <a:buFontTx/>
              <a:buNone/>
            </a:pPr>
            <a:r>
              <a:rPr lang="ru-RU" altLang="ru-RU" sz="2800" i="1" dirty="0">
                <a:solidFill>
                  <a:srgbClr val="800080"/>
                </a:solidFill>
              </a:rPr>
              <a:t>&lt;A</a:t>
            </a:r>
            <a:r>
              <a:rPr lang="ru-RU" altLang="ru-RU" sz="2800" dirty="0">
                <a:solidFill>
                  <a:srgbClr val="800080"/>
                </a:solidFill>
              </a:rPr>
              <a:t> </a:t>
            </a:r>
            <a:r>
              <a:rPr lang="ru-RU" altLang="ru-RU" sz="2800" i="1" dirty="0">
                <a:solidFill>
                  <a:srgbClr val="800080"/>
                </a:solidFill>
              </a:rPr>
              <a:t>NAME=http:// ........&gt; &lt;A/&gt;</a:t>
            </a:r>
            <a:r>
              <a:rPr lang="ru-RU" altLang="ru-RU" sz="2800" dirty="0">
                <a:solidFill>
                  <a:srgbClr val="800080"/>
                </a:solidFill>
              </a:rPr>
              <a:t> ;</a:t>
            </a:r>
          </a:p>
          <a:p>
            <a:pPr eaLnBrk="1" hangingPunct="1">
              <a:spcBef>
                <a:spcPct val="0"/>
              </a:spcBef>
              <a:buSzPct val="90000"/>
              <a:buFont typeface="Wingdings 2" panose="05020102010507070707" pitchFamily="18" charset="2"/>
              <a:buChar char="l"/>
            </a:pPr>
            <a:r>
              <a:rPr lang="ru-RU" altLang="ru-RU" sz="2800" dirty="0">
                <a:solidFill>
                  <a:srgbClr val="800080"/>
                </a:solidFill>
              </a:rPr>
              <a:t>SHAPE — ссылка для определения участка графического образа.</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Text Box 3"/>
          <p:cNvSpPr txBox="1">
            <a:spLocks noChangeArrowheads="1"/>
          </p:cNvSpPr>
          <p:nvPr/>
        </p:nvSpPr>
        <p:spPr bwMode="auto">
          <a:xfrm>
            <a:off x="0" y="788988"/>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dirty="0">
                <a:solidFill>
                  <a:srgbClr val="CC0000"/>
                </a:solidFill>
                <a:latin typeface="Tahoma" panose="020B0604030504040204" pitchFamily="34" charset="0"/>
              </a:rPr>
              <a:t>1</a:t>
            </a:r>
            <a:r>
              <a:rPr lang="en-US" altLang="ru-RU" sz="2400" b="1" dirty="0">
                <a:solidFill>
                  <a:srgbClr val="CC0000"/>
                </a:solidFill>
                <a:latin typeface="Tahoma" panose="020B0604030504040204" pitchFamily="34" charset="0"/>
              </a:rPr>
              <a:t>6</a:t>
            </a:r>
            <a:r>
              <a:rPr lang="ru-RU" altLang="ru-RU" sz="2400" b="1" dirty="0">
                <a:solidFill>
                  <a:srgbClr val="CC0000"/>
                </a:solidFill>
                <a:latin typeface="Tahoma" panose="020B0604030504040204" pitchFamily="34" charset="0"/>
              </a:rPr>
              <a:t>.5. </a:t>
            </a:r>
            <a:r>
              <a:rPr lang="ru-RU" altLang="ru-RU" sz="2400" b="1" dirty="0" smtClean="0">
                <a:solidFill>
                  <a:srgbClr val="CC0000"/>
                </a:solidFill>
                <a:latin typeface="Tahoma" panose="020B0604030504040204" pitchFamily="34" charset="0"/>
              </a:rPr>
              <a:t>Система </a:t>
            </a:r>
            <a:r>
              <a:rPr lang="ru-RU" altLang="ru-RU" sz="2400" b="1" dirty="0" smtClean="0">
                <a:solidFill>
                  <a:srgbClr val="CC0000"/>
                </a:solidFill>
              </a:rPr>
              <a:t>UR</a:t>
            </a:r>
            <a:r>
              <a:rPr lang="en-US" altLang="ru-RU" sz="2400" b="1" dirty="0">
                <a:solidFill>
                  <a:srgbClr val="CC0000"/>
                </a:solidFill>
              </a:rPr>
              <a:t>I</a:t>
            </a:r>
            <a:r>
              <a:rPr lang="ru-RU" altLang="ru-RU" sz="2400" b="1" dirty="0" smtClean="0">
                <a:solidFill>
                  <a:srgbClr val="CC0000"/>
                </a:solidFill>
              </a:rPr>
              <a:t>-идентификации</a:t>
            </a:r>
            <a:endParaRPr lang="ru-RU" altLang="ru-RU" sz="2400" b="1" dirty="0">
              <a:solidFill>
                <a:srgbClr val="CC0000"/>
              </a:solidFill>
            </a:endParaRPr>
          </a:p>
        </p:txBody>
      </p:sp>
      <p:sp>
        <p:nvSpPr>
          <p:cNvPr id="32772" name="Text Box 4"/>
          <p:cNvSpPr txBox="1">
            <a:spLocks noChangeArrowheads="1"/>
          </p:cNvSpPr>
          <p:nvPr/>
        </p:nvSpPr>
        <p:spPr bwMode="auto">
          <a:xfrm>
            <a:off x="271335" y="1522353"/>
            <a:ext cx="8601330" cy="2862322"/>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ts val="0"/>
              </a:spcBef>
              <a:buFontTx/>
              <a:buNone/>
            </a:pPr>
            <a:r>
              <a:rPr lang="ru-RU" altLang="ru-RU" sz="3000" dirty="0" smtClean="0">
                <a:solidFill>
                  <a:srgbClr val="800080"/>
                </a:solidFill>
              </a:rPr>
              <a:t>Эта система представляет собой универсальную схему </a:t>
            </a:r>
            <a:r>
              <a:rPr lang="ru-RU" altLang="ru-RU" sz="3000" dirty="0">
                <a:solidFill>
                  <a:srgbClr val="800080"/>
                </a:solidFill>
              </a:rPr>
              <a:t>идентификации информационных ресурсов (URI — </a:t>
            </a:r>
            <a:r>
              <a:rPr lang="en-US" altLang="ru-RU" sz="3000" dirty="0">
                <a:solidFill>
                  <a:srgbClr val="800080"/>
                </a:solidFill>
              </a:rPr>
              <a:t>Universal Resource Identifier</a:t>
            </a:r>
            <a:r>
              <a:rPr lang="ru-RU" altLang="ru-RU" sz="3000" dirty="0">
                <a:solidFill>
                  <a:srgbClr val="800080"/>
                </a:solidFill>
              </a:rPr>
              <a:t>, RFC-2396). В </a:t>
            </a:r>
            <a:r>
              <a:rPr lang="ru-RU" altLang="ru-RU" sz="3000" dirty="0" smtClean="0">
                <a:solidFill>
                  <a:srgbClr val="800080"/>
                </a:solidFill>
              </a:rPr>
              <a:t>основу</a:t>
            </a:r>
          </a:p>
          <a:p>
            <a:pPr algn="ctr" eaLnBrk="1" hangingPunct="1">
              <a:spcBef>
                <a:spcPts val="0"/>
              </a:spcBef>
              <a:buFontTx/>
              <a:buNone/>
            </a:pPr>
            <a:r>
              <a:rPr lang="ru-RU" altLang="ru-RU" sz="3000" dirty="0" smtClean="0">
                <a:solidFill>
                  <a:srgbClr val="800080"/>
                </a:solidFill>
              </a:rPr>
              <a:t>URI-идентификации </a:t>
            </a:r>
            <a:r>
              <a:rPr lang="ru-RU" altLang="ru-RU" sz="3000" dirty="0">
                <a:solidFill>
                  <a:srgbClr val="800080"/>
                </a:solidFill>
              </a:rPr>
              <a:t>были положены следующие принципы: </a:t>
            </a:r>
          </a:p>
        </p:txBody>
      </p:sp>
      <p:sp>
        <p:nvSpPr>
          <p:cNvPr id="32773" name="Text Box 5"/>
          <p:cNvSpPr txBox="1">
            <a:spLocks noChangeArrowheads="1"/>
          </p:cNvSpPr>
          <p:nvPr/>
        </p:nvSpPr>
        <p:spPr bwMode="auto">
          <a:xfrm>
            <a:off x="231775" y="4782884"/>
            <a:ext cx="8680450" cy="137318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63538" indent="-363538">
              <a:spcBef>
                <a:spcPct val="20000"/>
              </a:spcBef>
              <a:buChar char="•"/>
              <a:defRPr sz="3200">
                <a:solidFill>
                  <a:schemeClr val="tx1"/>
                </a:solidFill>
                <a:latin typeface="Arial" panose="020B0604020202020204" pitchFamily="34" charset="0"/>
                <a:cs typeface="Arial" panose="020B0604020202020204" pitchFamily="34" charset="0"/>
              </a:defRPr>
            </a:lvl1pPr>
            <a:lvl2pPr marL="630238"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50000"/>
              </a:spcBef>
              <a:buSzPct val="90000"/>
              <a:buFont typeface="Wingdings 2" panose="05020102010507070707" pitchFamily="18" charset="2"/>
              <a:buChar char="u"/>
            </a:pPr>
            <a:r>
              <a:rPr lang="ru-RU" altLang="ru-RU" sz="2800" i="1" dirty="0">
                <a:solidFill>
                  <a:srgbClr val="800080"/>
                </a:solidFill>
              </a:rPr>
              <a:t>расширяемость</a:t>
            </a:r>
            <a:r>
              <a:rPr lang="ru-RU" altLang="ru-RU" sz="2800" dirty="0">
                <a:solidFill>
                  <a:srgbClr val="800080"/>
                </a:solidFill>
              </a:rPr>
              <a:t> — новые адресные схемы должны легко вписываться в существующий синтаксис URI-идентификации;</a:t>
            </a:r>
          </a:p>
        </p:txBody>
      </p:sp>
      <p:sp>
        <p:nvSpPr>
          <p:cNvPr id="7"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Text Box 3"/>
          <p:cNvSpPr txBox="1">
            <a:spLocks noChangeArrowheads="1"/>
          </p:cNvSpPr>
          <p:nvPr/>
        </p:nvSpPr>
        <p:spPr bwMode="auto">
          <a:xfrm>
            <a:off x="250825" y="1428750"/>
            <a:ext cx="8642350" cy="427809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450850" indent="-450850">
              <a:spcBef>
                <a:spcPct val="20000"/>
              </a:spcBef>
              <a:buChar char="•"/>
              <a:defRPr sz="3200">
                <a:solidFill>
                  <a:schemeClr val="tx1"/>
                </a:solidFill>
                <a:latin typeface="Arial" panose="020B0604020202020204" pitchFamily="34" charset="0"/>
                <a:cs typeface="Arial" panose="020B0604020202020204" pitchFamily="34" charset="0"/>
              </a:defRPr>
            </a:lvl1pPr>
            <a:lvl2pPr marL="630238"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50000"/>
              </a:spcBef>
              <a:buSzPct val="90000"/>
              <a:buFont typeface="Wingdings 2" panose="05020102010507070707" pitchFamily="18" charset="2"/>
              <a:buChar char="v"/>
            </a:pPr>
            <a:r>
              <a:rPr lang="ru-RU" altLang="ru-RU" i="1" dirty="0">
                <a:solidFill>
                  <a:srgbClr val="800080"/>
                </a:solidFill>
              </a:rPr>
              <a:t>полнота</a:t>
            </a:r>
            <a:r>
              <a:rPr lang="ru-RU" altLang="ru-RU" dirty="0">
                <a:solidFill>
                  <a:srgbClr val="800080"/>
                </a:solidFill>
              </a:rPr>
              <a:t> — по возможности любая из существующих схем адресации должна описываться посредством URI-идентификации;</a:t>
            </a:r>
          </a:p>
          <a:p>
            <a:pPr eaLnBrk="1" hangingPunct="1">
              <a:spcBef>
                <a:spcPct val="50000"/>
              </a:spcBef>
              <a:buSzPct val="90000"/>
              <a:buFont typeface="Wingdings 2" panose="05020102010507070707" pitchFamily="18" charset="2"/>
              <a:buChar char="w"/>
            </a:pPr>
            <a:r>
              <a:rPr lang="ru-RU" altLang="ru-RU" i="1" dirty="0">
                <a:solidFill>
                  <a:srgbClr val="800080"/>
                </a:solidFill>
              </a:rPr>
              <a:t>читабельность</a:t>
            </a:r>
            <a:r>
              <a:rPr lang="ru-RU" altLang="ru-RU" dirty="0">
                <a:solidFill>
                  <a:srgbClr val="800080"/>
                </a:solidFill>
              </a:rPr>
              <a:t> — адрес должен быть легко </a:t>
            </a:r>
            <a:r>
              <a:rPr lang="ru-RU" altLang="ru-RU" dirty="0" smtClean="0">
                <a:solidFill>
                  <a:srgbClr val="800080"/>
                </a:solidFill>
              </a:rPr>
              <a:t>читаемым (</a:t>
            </a:r>
            <a:r>
              <a:rPr lang="ru-RU" altLang="ru-RU" dirty="0">
                <a:solidFill>
                  <a:srgbClr val="800080"/>
                </a:solidFill>
              </a:rPr>
              <a:t>документы вместе со ссылками могут разрабатываться в обычном текстовом редакторе).</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ext Box 3"/>
          <p:cNvSpPr txBox="1">
            <a:spLocks noChangeArrowheads="1"/>
          </p:cNvSpPr>
          <p:nvPr/>
        </p:nvSpPr>
        <p:spPr bwMode="auto">
          <a:xfrm>
            <a:off x="249237" y="903771"/>
            <a:ext cx="8645525" cy="157003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dirty="0">
                <a:solidFill>
                  <a:srgbClr val="800080"/>
                </a:solidFill>
              </a:rPr>
              <a:t>URI-идентификация определяет восемь схем адресации, одна из которых принадлежит W</a:t>
            </a:r>
            <a:r>
              <a:rPr lang="ru-RU" altLang="ru-RU" baseline="30000" dirty="0">
                <a:solidFill>
                  <a:srgbClr val="800080"/>
                </a:solidFill>
              </a:rPr>
              <a:t>3</a:t>
            </a:r>
            <a:r>
              <a:rPr lang="ru-RU" altLang="ru-RU" dirty="0">
                <a:solidFill>
                  <a:srgbClr val="800080"/>
                </a:solidFill>
              </a:rPr>
              <a:t> — HTTP-схема (W</a:t>
            </a:r>
            <a:r>
              <a:rPr lang="ru-RU" altLang="ru-RU" baseline="30000" dirty="0">
                <a:solidFill>
                  <a:srgbClr val="800080"/>
                </a:solidFill>
              </a:rPr>
              <a:t>3</a:t>
            </a:r>
            <a:r>
              <a:rPr lang="ru-RU" altLang="ru-RU" dirty="0">
                <a:solidFill>
                  <a:srgbClr val="800080"/>
                </a:solidFill>
              </a:rPr>
              <a:t>).</a:t>
            </a:r>
          </a:p>
        </p:txBody>
      </p:sp>
      <p:grpSp>
        <p:nvGrpSpPr>
          <p:cNvPr id="5" name="Группа 3"/>
          <p:cNvGrpSpPr>
            <a:grpSpLocks/>
          </p:cNvGrpSpPr>
          <p:nvPr/>
        </p:nvGrpSpPr>
        <p:grpSpPr bwMode="auto">
          <a:xfrm>
            <a:off x="18288" y="2668588"/>
            <a:ext cx="9144000" cy="3267075"/>
            <a:chOff x="-1" y="1697749"/>
            <a:chExt cx="9144001" cy="3266976"/>
          </a:xfrm>
        </p:grpSpPr>
        <p:grpSp>
          <p:nvGrpSpPr>
            <p:cNvPr id="6" name="Группа 6"/>
            <p:cNvGrpSpPr>
              <a:grpSpLocks/>
            </p:cNvGrpSpPr>
            <p:nvPr/>
          </p:nvGrpSpPr>
          <p:grpSpPr bwMode="auto">
            <a:xfrm>
              <a:off x="-1" y="1697749"/>
              <a:ext cx="9144001" cy="3266976"/>
              <a:chOff x="-124190" y="-100673"/>
              <a:chExt cx="4599623" cy="1342843"/>
            </a:xfrm>
          </p:grpSpPr>
          <p:sp>
            <p:nvSpPr>
              <p:cNvPr id="12" name="Поле 1419"/>
              <p:cNvSpPr txBox="1"/>
              <p:nvPr/>
            </p:nvSpPr>
            <p:spPr>
              <a:xfrm>
                <a:off x="-124190" y="428504"/>
                <a:ext cx="4599623" cy="164430"/>
              </a:xfrm>
              <a:prstGeom prst="rect">
                <a:avLst/>
              </a:prstGeom>
              <a:noFill/>
              <a:ln w="9525">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p>
                <a:pPr algn="ctr" eaLnBrk="1" hangingPunct="1">
                  <a:spcAft>
                    <a:spcPts val="0"/>
                  </a:spcAft>
                  <a:defRPr/>
                </a:pPr>
                <a:r>
                  <a:rPr lang="en-US" sz="2600" b="1" dirty="0">
                    <a:solidFill>
                      <a:srgbClr val="C00000"/>
                    </a:solidFill>
                    <a:effectLst>
                      <a:outerShdw dist="38100" dir="2700000" algn="tl" rotWithShape="0">
                        <a:srgbClr val="FFC000"/>
                      </a:outerShdw>
                    </a:effectLst>
                    <a:ea typeface="Calibri" panose="020F0502020204030204" pitchFamily="34" charset="0"/>
                    <a:cs typeface="Times New Roman" panose="02020603050405020304" pitchFamily="18" charset="0"/>
                  </a:rPr>
                  <a:t>http://example.com:8042/over/there?name=ferret#nose</a:t>
                </a:r>
                <a:endParaRPr lang="ru-RU" sz="2600" dirty="0">
                  <a:solidFill>
                    <a:srgbClr val="C0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13" name="Поле 1421"/>
              <p:cNvSpPr txBox="1"/>
              <p:nvPr/>
            </p:nvSpPr>
            <p:spPr>
              <a:xfrm>
                <a:off x="-61903" y="-100673"/>
                <a:ext cx="868818" cy="303412"/>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b="1" smtClean="0">
                    <a:solidFill>
                      <a:srgbClr val="7030A0"/>
                    </a:solidFill>
                    <a:cs typeface="Calibri" panose="020F0502020204030204" pitchFamily="34" charset="0"/>
                  </a:rPr>
                  <a:t>Схема</a:t>
                </a:r>
              </a:p>
              <a:p>
                <a:pPr eaLnBrk="1" hangingPunct="1">
                  <a:defRPr/>
                </a:pPr>
                <a:r>
                  <a:rPr lang="ru-RU" altLang="ru-RU" b="1" smtClean="0">
                    <a:solidFill>
                      <a:srgbClr val="7030A0"/>
                    </a:solidFill>
                    <a:cs typeface="Calibri" panose="020F0502020204030204" pitchFamily="34" charset="0"/>
                  </a:rPr>
                  <a:t>(«</a:t>
                </a:r>
                <a:r>
                  <a:rPr lang="en-US" altLang="ru-RU" b="1" i="1" smtClean="0">
                    <a:solidFill>
                      <a:srgbClr val="7030A0"/>
                    </a:solidFill>
                    <a:cs typeface="Calibri" panose="020F0502020204030204" pitchFamily="34" charset="0"/>
                  </a:rPr>
                  <a:t>schema</a:t>
                </a:r>
                <a:r>
                  <a:rPr lang="ru-RU" altLang="ru-RU" b="1" smtClean="0">
                    <a:solidFill>
                      <a:srgbClr val="7030A0"/>
                    </a:solidFill>
                    <a:cs typeface="Calibri" panose="020F0502020204030204" pitchFamily="34" charset="0"/>
                  </a:rPr>
                  <a:t>»)</a:t>
                </a:r>
              </a:p>
            </p:txBody>
          </p:sp>
          <p:sp>
            <p:nvSpPr>
              <p:cNvPr id="14" name="Поле 1423"/>
              <p:cNvSpPr txBox="1"/>
              <p:nvPr/>
            </p:nvSpPr>
            <p:spPr>
              <a:xfrm>
                <a:off x="319801" y="786726"/>
                <a:ext cx="1803116" cy="455444"/>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Корневой  идентификатор</a:t>
                </a:r>
              </a:p>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a:t>
                </a:r>
                <a:r>
                  <a:rPr lang="en-US" b="1" i="1" dirty="0">
                    <a:solidFill>
                      <a:srgbClr val="7030A0"/>
                    </a:solidFill>
                    <a:ea typeface="Calibri" panose="020F0502020204030204" pitchFamily="34" charset="0"/>
                    <a:cs typeface="Times New Roman" panose="02020603050405020304" pitchFamily="18" charset="0"/>
                  </a:rPr>
                  <a:t>authority</a:t>
                </a:r>
                <a:r>
                  <a:rPr lang="ru-RU" b="1" dirty="0">
                    <a:solidFill>
                      <a:srgbClr val="7030A0"/>
                    </a:solidFill>
                    <a:ea typeface="Calibri" panose="020F0502020204030204" pitchFamily="34" charset="0"/>
                    <a:cs typeface="Times New Roman" panose="02020603050405020304" pitchFamily="18" charset="0"/>
                  </a:rPr>
                  <a:t>»)</a:t>
                </a:r>
              </a:p>
            </p:txBody>
          </p:sp>
          <p:sp>
            <p:nvSpPr>
              <p:cNvPr id="15" name="Поле 1427"/>
              <p:cNvSpPr txBox="1"/>
              <p:nvPr/>
            </p:nvSpPr>
            <p:spPr>
              <a:xfrm>
                <a:off x="2023898" y="-95453"/>
                <a:ext cx="759417" cy="303412"/>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Маршрут</a:t>
                </a:r>
              </a:p>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a:t>
                </a:r>
                <a:r>
                  <a:rPr lang="en-US" b="1" i="1" dirty="0">
                    <a:solidFill>
                      <a:srgbClr val="7030A0"/>
                    </a:solidFill>
                    <a:ea typeface="Calibri" panose="020F0502020204030204" pitchFamily="34" charset="0"/>
                    <a:cs typeface="Times New Roman" panose="02020603050405020304" pitchFamily="18" charset="0"/>
                  </a:rPr>
                  <a:t>path</a:t>
                </a:r>
                <a:r>
                  <a:rPr lang="ru-RU" b="1" dirty="0">
                    <a:solidFill>
                      <a:srgbClr val="7030A0"/>
                    </a:solidFill>
                    <a:ea typeface="Calibri" panose="020F0502020204030204" pitchFamily="34" charset="0"/>
                    <a:cs typeface="Times New Roman" panose="02020603050405020304" pitchFamily="18" charset="0"/>
                  </a:rPr>
                  <a:t>»)</a:t>
                </a:r>
              </a:p>
            </p:txBody>
          </p:sp>
          <p:sp>
            <p:nvSpPr>
              <p:cNvPr id="16" name="Поле 1428"/>
              <p:cNvSpPr txBox="1"/>
              <p:nvPr/>
            </p:nvSpPr>
            <p:spPr>
              <a:xfrm>
                <a:off x="3005311" y="786726"/>
                <a:ext cx="739453" cy="30406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b="1" smtClean="0">
                    <a:solidFill>
                      <a:srgbClr val="7030A0"/>
                    </a:solidFill>
                    <a:cs typeface="Calibri" panose="020F0502020204030204" pitchFamily="34" charset="0"/>
                  </a:rPr>
                  <a:t>Запрос</a:t>
                </a:r>
              </a:p>
              <a:p>
                <a:pPr eaLnBrk="1" hangingPunct="1">
                  <a:defRPr/>
                </a:pPr>
                <a:r>
                  <a:rPr lang="ru-RU" altLang="ru-RU" b="1" smtClean="0">
                    <a:solidFill>
                      <a:srgbClr val="7030A0"/>
                    </a:solidFill>
                    <a:cs typeface="Calibri" panose="020F0502020204030204" pitchFamily="34" charset="0"/>
                  </a:rPr>
                  <a:t>(«</a:t>
                </a:r>
                <a:r>
                  <a:rPr lang="en-US" altLang="ru-RU" b="1" i="1" smtClean="0">
                    <a:solidFill>
                      <a:srgbClr val="7030A0"/>
                    </a:solidFill>
                    <a:cs typeface="Calibri" panose="020F0502020204030204" pitchFamily="34" charset="0"/>
                  </a:rPr>
                  <a:t>query</a:t>
                </a:r>
                <a:r>
                  <a:rPr lang="ru-RU" altLang="ru-RU" b="1" smtClean="0">
                    <a:solidFill>
                      <a:srgbClr val="7030A0"/>
                    </a:solidFill>
                    <a:cs typeface="Calibri" panose="020F0502020204030204" pitchFamily="34" charset="0"/>
                  </a:rPr>
                  <a:t>»)</a:t>
                </a:r>
              </a:p>
            </p:txBody>
          </p:sp>
          <p:sp>
            <p:nvSpPr>
              <p:cNvPr id="17" name="Поле 1429"/>
              <p:cNvSpPr txBox="1"/>
              <p:nvPr/>
            </p:nvSpPr>
            <p:spPr>
              <a:xfrm>
                <a:off x="3462877" y="-100673"/>
                <a:ext cx="951866" cy="303412"/>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lIns="0" tIns="0" rIns="0" bIns="0" anchor="ctr">
                <a:spAutoFit/>
              </a:bodyPr>
              <a:lstStyle/>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Фрагмент</a:t>
                </a:r>
              </a:p>
              <a:p>
                <a:pPr algn="ctr" eaLnBrk="1" hangingPunct="1">
                  <a:spcAft>
                    <a:spcPts val="0"/>
                  </a:spcAft>
                  <a:defRPr/>
                </a:pPr>
                <a:r>
                  <a:rPr lang="ru-RU" b="1" dirty="0">
                    <a:solidFill>
                      <a:srgbClr val="7030A0"/>
                    </a:solidFill>
                    <a:ea typeface="Calibri" panose="020F0502020204030204" pitchFamily="34" charset="0"/>
                    <a:cs typeface="Times New Roman" panose="02020603050405020304" pitchFamily="18" charset="0"/>
                  </a:rPr>
                  <a:t>(«</a:t>
                </a:r>
                <a:r>
                  <a:rPr lang="en-US" b="1" i="1" dirty="0">
                    <a:solidFill>
                      <a:srgbClr val="7030A0"/>
                    </a:solidFill>
                    <a:ea typeface="Calibri" panose="020F0502020204030204" pitchFamily="34" charset="0"/>
                    <a:cs typeface="Times New Roman" panose="02020603050405020304" pitchFamily="18" charset="0"/>
                  </a:rPr>
                  <a:t>fragment</a:t>
                </a:r>
                <a:r>
                  <a:rPr lang="ru-RU" b="1" dirty="0">
                    <a:solidFill>
                      <a:srgbClr val="7030A0"/>
                    </a:solidFill>
                    <a:ea typeface="Calibri" panose="020F0502020204030204" pitchFamily="34" charset="0"/>
                    <a:cs typeface="Times New Roman" panose="02020603050405020304" pitchFamily="18" charset="0"/>
                  </a:rPr>
                  <a:t>»)</a:t>
                </a:r>
              </a:p>
            </p:txBody>
          </p:sp>
        </p:grpSp>
        <p:sp>
          <p:nvSpPr>
            <p:cNvPr id="7" name="Правая фигурная скобка 2"/>
            <p:cNvSpPr>
              <a:spLocks/>
            </p:cNvSpPr>
            <p:nvPr/>
          </p:nvSpPr>
          <p:spPr bwMode="auto">
            <a:xfrm rot="-5400000">
              <a:off x="596083" y="2282919"/>
              <a:ext cx="379487" cy="1025251"/>
            </a:xfrm>
            <a:prstGeom prst="rightBrace">
              <a:avLst>
                <a:gd name="adj1" fmla="val 55835"/>
                <a:gd name="adj2" fmla="val 50000"/>
              </a:avLst>
            </a:prstGeom>
            <a:noFill/>
            <a:ln w="28575" algn="ctr">
              <a:solidFill>
                <a:srgbClr val="3366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8" name="Правая фигурная скобка 21"/>
            <p:cNvSpPr>
              <a:spLocks/>
            </p:cNvSpPr>
            <p:nvPr/>
          </p:nvSpPr>
          <p:spPr bwMode="auto">
            <a:xfrm rot="-5400000">
              <a:off x="4834982" y="2017421"/>
              <a:ext cx="379487" cy="1545145"/>
            </a:xfrm>
            <a:prstGeom prst="rightBrace">
              <a:avLst>
                <a:gd name="adj1" fmla="val 55835"/>
                <a:gd name="adj2" fmla="val 50000"/>
              </a:avLst>
            </a:prstGeom>
            <a:noFill/>
            <a:ln w="28575" algn="ctr">
              <a:solidFill>
                <a:srgbClr val="3366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9" name="Правая фигурная скобка 22"/>
            <p:cNvSpPr>
              <a:spLocks/>
            </p:cNvSpPr>
            <p:nvPr/>
          </p:nvSpPr>
          <p:spPr bwMode="auto">
            <a:xfrm rot="5400000" flipV="1">
              <a:off x="6766322" y="2705627"/>
              <a:ext cx="379487" cy="1870413"/>
            </a:xfrm>
            <a:prstGeom prst="rightBrace">
              <a:avLst>
                <a:gd name="adj1" fmla="val 55837"/>
                <a:gd name="adj2" fmla="val 50000"/>
              </a:avLst>
            </a:prstGeom>
            <a:noFill/>
            <a:ln w="28575" algn="ctr">
              <a:solidFill>
                <a:srgbClr val="3366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 name="Правая фигурная скобка 23"/>
            <p:cNvSpPr>
              <a:spLocks/>
            </p:cNvSpPr>
            <p:nvPr/>
          </p:nvSpPr>
          <p:spPr bwMode="auto">
            <a:xfrm rot="5400000" flipV="1">
              <a:off x="2484878" y="2172907"/>
              <a:ext cx="379487" cy="2898648"/>
            </a:xfrm>
            <a:prstGeom prst="rightBrace">
              <a:avLst>
                <a:gd name="adj1" fmla="val 55838"/>
                <a:gd name="adj2" fmla="val 50000"/>
              </a:avLst>
            </a:prstGeom>
            <a:noFill/>
            <a:ln w="28575" algn="ctr">
              <a:solidFill>
                <a:srgbClr val="3366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1" name="Правая фигурная скобка 24"/>
            <p:cNvSpPr>
              <a:spLocks/>
            </p:cNvSpPr>
            <p:nvPr/>
          </p:nvSpPr>
          <p:spPr bwMode="auto">
            <a:xfrm rot="-5400000">
              <a:off x="8298276" y="2428643"/>
              <a:ext cx="379487" cy="754584"/>
            </a:xfrm>
            <a:prstGeom prst="rightBrace">
              <a:avLst>
                <a:gd name="adj1" fmla="val 55833"/>
                <a:gd name="adj2" fmla="val 50000"/>
              </a:avLst>
            </a:prstGeom>
            <a:noFill/>
            <a:ln w="28575" algn="ctr">
              <a:solidFill>
                <a:srgbClr val="3366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grpSp>
      <p:sp>
        <p:nvSpPr>
          <p:cNvPr id="18" name="Text Box 160"/>
          <p:cNvSpPr txBox="1">
            <a:spLocks noChangeArrowheads="1"/>
          </p:cNvSpPr>
          <p:nvPr/>
        </p:nvSpPr>
        <p:spPr bwMode="auto">
          <a:xfrm>
            <a:off x="0" y="5991226"/>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a:t>
            </a:r>
            <a:r>
              <a:rPr lang="ru-RU" altLang="zh-CN" sz="2400" b="1" dirty="0" smtClean="0">
                <a:solidFill>
                  <a:srgbClr val="800080"/>
                </a:solidFill>
              </a:rPr>
              <a:t>5</a:t>
            </a:r>
            <a:r>
              <a:rPr lang="ru-RU" altLang="zh-CN" sz="2400" b="1" dirty="0" smtClean="0">
                <a:solidFill>
                  <a:srgbClr val="800080"/>
                </a:solidFill>
                <a:ea typeface="SimSun" panose="02010600030101010101" pitchFamily="2" charset="-122"/>
              </a:rPr>
              <a:t>.</a:t>
            </a:r>
            <a:r>
              <a:rPr lang="ru-RU" altLang="zh-CN" sz="2400" b="1" dirty="0" smtClean="0">
                <a:solidFill>
                  <a:srgbClr val="800080"/>
                </a:solidFill>
              </a:rPr>
              <a:t> </a:t>
            </a:r>
            <a:r>
              <a:rPr lang="ru-RU" altLang="ru-RU" sz="2400" b="1" dirty="0">
                <a:solidFill>
                  <a:srgbClr val="800080"/>
                </a:solidFill>
              </a:rPr>
              <a:t>Формат </a:t>
            </a:r>
            <a:r>
              <a:rPr lang="en-US" altLang="ru-RU" sz="2400" b="1" dirty="0">
                <a:solidFill>
                  <a:srgbClr val="800080"/>
                </a:solidFill>
              </a:rPr>
              <a:t>URI</a:t>
            </a:r>
            <a:r>
              <a:rPr lang="ru-RU" altLang="ru-RU" sz="2400" b="1" dirty="0">
                <a:solidFill>
                  <a:srgbClr val="800080"/>
                </a:solidFill>
              </a:rPr>
              <a:t>-идентификатора</a:t>
            </a:r>
            <a:endParaRPr lang="ru-RU" altLang="ru-RU" sz="2400" dirty="0">
              <a:solidFill>
                <a:srgbClr val="800080"/>
              </a:solidFill>
            </a:endParaRPr>
          </a:p>
        </p:txBody>
      </p:sp>
      <p:sp>
        <p:nvSpPr>
          <p:cNvPr id="20"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ext Box 3"/>
          <p:cNvSpPr txBox="1">
            <a:spLocks noChangeArrowheads="1"/>
          </p:cNvSpPr>
          <p:nvPr/>
        </p:nvSpPr>
        <p:spPr bwMode="auto">
          <a:xfrm>
            <a:off x="249237" y="1306107"/>
            <a:ext cx="8645525" cy="4647426"/>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a:spcBef>
                <a:spcPts val="0"/>
              </a:spcBef>
              <a:buNone/>
            </a:pPr>
            <a:r>
              <a:rPr lang="ru-RU" dirty="0" smtClean="0">
                <a:solidFill>
                  <a:srgbClr val="C00000"/>
                </a:solidFill>
                <a:effectLst>
                  <a:outerShdw dist="12700" dir="2700000" algn="tl" rotWithShape="0">
                    <a:srgbClr val="FFC000"/>
                  </a:outerShdw>
                </a:effectLst>
              </a:rPr>
              <a:t>«</a:t>
            </a:r>
            <a:r>
              <a:rPr lang="en-US" dirty="0" smtClean="0">
                <a:solidFill>
                  <a:srgbClr val="C00000"/>
                </a:solidFill>
                <a:effectLst>
                  <a:outerShdw dist="12700" dir="2700000" algn="tl" rotWithShape="0">
                    <a:srgbClr val="FFC000"/>
                  </a:outerShdw>
                </a:effectLst>
              </a:rPr>
              <a:t>Future </a:t>
            </a:r>
            <a:r>
              <a:rPr lang="en-US" dirty="0">
                <a:solidFill>
                  <a:srgbClr val="C00000"/>
                </a:solidFill>
                <a:effectLst>
                  <a:outerShdw dist="12700" dir="2700000" algn="tl" rotWithShape="0">
                    <a:srgbClr val="FFC000"/>
                  </a:outerShdw>
                </a:effectLst>
              </a:rPr>
              <a:t>specifications and related documentation </a:t>
            </a:r>
            <a:r>
              <a:rPr lang="en-US" dirty="0" smtClean="0">
                <a:solidFill>
                  <a:srgbClr val="C00000"/>
                </a:solidFill>
                <a:effectLst>
                  <a:outerShdw dist="12700" dir="2700000" algn="tl" rotWithShape="0">
                    <a:srgbClr val="FFC000"/>
                  </a:outerShdw>
                </a:effectLst>
              </a:rPr>
              <a:t>should</a:t>
            </a:r>
            <a:r>
              <a:rPr lang="ru-RU" dirty="0" smtClean="0">
                <a:solidFill>
                  <a:srgbClr val="C00000"/>
                </a:solidFill>
                <a:effectLst>
                  <a:outerShdw dist="12700" dir="2700000" algn="tl" rotWithShape="0">
                    <a:srgbClr val="FFC000"/>
                  </a:outerShdw>
                </a:effectLst>
              </a:rPr>
              <a:t> </a:t>
            </a:r>
            <a:r>
              <a:rPr lang="en-US" dirty="0" smtClean="0">
                <a:solidFill>
                  <a:srgbClr val="C00000"/>
                </a:solidFill>
                <a:effectLst>
                  <a:outerShdw dist="12700" dir="2700000" algn="tl" rotWithShape="0">
                    <a:srgbClr val="FFC000"/>
                  </a:outerShdw>
                </a:effectLst>
              </a:rPr>
              <a:t>use </a:t>
            </a:r>
            <a:r>
              <a:rPr lang="en-US" dirty="0">
                <a:solidFill>
                  <a:srgbClr val="C00000"/>
                </a:solidFill>
                <a:effectLst>
                  <a:outerShdw dist="12700" dir="2700000" algn="tl" rotWithShape="0">
                    <a:srgbClr val="FFC000"/>
                  </a:outerShdw>
                </a:effectLst>
              </a:rPr>
              <a:t>the general term </a:t>
            </a:r>
            <a:r>
              <a:rPr lang="ru-RU" dirty="0" smtClean="0">
                <a:solidFill>
                  <a:srgbClr val="C00000"/>
                </a:solidFill>
                <a:effectLst>
                  <a:outerShdw dist="12700" dir="2700000" algn="tl" rotWithShape="0">
                    <a:srgbClr val="FFC000"/>
                  </a:outerShdw>
                </a:effectLst>
              </a:rPr>
              <a:t>«</a:t>
            </a:r>
            <a:r>
              <a:rPr lang="en-US" dirty="0" smtClean="0">
                <a:solidFill>
                  <a:srgbClr val="C00000"/>
                </a:solidFill>
                <a:effectLst>
                  <a:outerShdw dist="12700" dir="2700000" algn="tl" rotWithShape="0">
                    <a:srgbClr val="FFC000"/>
                  </a:outerShdw>
                </a:effectLst>
              </a:rPr>
              <a:t>URI</a:t>
            </a:r>
            <a:r>
              <a:rPr lang="ru-RU" dirty="0" smtClean="0">
                <a:solidFill>
                  <a:srgbClr val="C00000"/>
                </a:solidFill>
                <a:effectLst>
                  <a:outerShdw dist="12700" dir="2700000" algn="tl" rotWithShape="0">
                    <a:srgbClr val="FFC000"/>
                  </a:outerShdw>
                </a:effectLst>
              </a:rPr>
              <a:t>»</a:t>
            </a:r>
            <a:r>
              <a:rPr lang="en-US" dirty="0" smtClean="0">
                <a:solidFill>
                  <a:srgbClr val="C00000"/>
                </a:solidFill>
                <a:effectLst>
                  <a:outerShdw dist="12700" dir="2700000" algn="tl" rotWithShape="0">
                    <a:srgbClr val="FFC000"/>
                  </a:outerShdw>
                </a:effectLst>
              </a:rPr>
              <a:t> </a:t>
            </a:r>
            <a:r>
              <a:rPr lang="en-US" dirty="0">
                <a:solidFill>
                  <a:srgbClr val="C00000"/>
                </a:solidFill>
                <a:effectLst>
                  <a:outerShdw dist="12700" dir="2700000" algn="tl" rotWithShape="0">
                    <a:srgbClr val="FFC000"/>
                  </a:outerShdw>
                </a:effectLst>
              </a:rPr>
              <a:t>rather than the more restrictive </a:t>
            </a:r>
            <a:r>
              <a:rPr lang="en-US" dirty="0" smtClean="0">
                <a:solidFill>
                  <a:srgbClr val="C00000"/>
                </a:solidFill>
                <a:effectLst>
                  <a:outerShdw dist="12700" dir="2700000" algn="tl" rotWithShape="0">
                    <a:srgbClr val="FFC000"/>
                  </a:outerShdw>
                </a:effectLst>
              </a:rPr>
              <a:t>terms</a:t>
            </a:r>
            <a:r>
              <a:rPr lang="ru-RU" dirty="0" smtClean="0">
                <a:solidFill>
                  <a:srgbClr val="C00000"/>
                </a:solidFill>
                <a:effectLst>
                  <a:outerShdw dist="12700" dir="2700000" algn="tl" rotWithShape="0">
                    <a:srgbClr val="FFC000"/>
                  </a:outerShdw>
                </a:effectLst>
              </a:rPr>
              <a:t> «</a:t>
            </a:r>
            <a:r>
              <a:rPr lang="en-US" dirty="0" smtClean="0">
                <a:solidFill>
                  <a:srgbClr val="C00000"/>
                </a:solidFill>
                <a:effectLst>
                  <a:outerShdw dist="12700" dir="2700000" algn="tl" rotWithShape="0">
                    <a:srgbClr val="FFC000"/>
                  </a:outerShdw>
                </a:effectLst>
              </a:rPr>
              <a:t>URL</a:t>
            </a:r>
            <a:r>
              <a:rPr lang="ru-RU" dirty="0" smtClean="0">
                <a:solidFill>
                  <a:srgbClr val="C00000"/>
                </a:solidFill>
                <a:effectLst>
                  <a:outerShdw dist="12700" dir="2700000" algn="tl" rotWithShape="0">
                    <a:srgbClr val="FFC000"/>
                  </a:outerShdw>
                </a:effectLst>
              </a:rPr>
              <a:t>»</a:t>
            </a:r>
            <a:r>
              <a:rPr lang="en-US" dirty="0" smtClean="0">
                <a:solidFill>
                  <a:srgbClr val="C00000"/>
                </a:solidFill>
                <a:effectLst>
                  <a:outerShdw dist="12700" dir="2700000" algn="tl" rotWithShape="0">
                    <a:srgbClr val="FFC000"/>
                  </a:outerShdw>
                </a:effectLst>
              </a:rPr>
              <a:t> </a:t>
            </a:r>
            <a:r>
              <a:rPr lang="en-US" dirty="0">
                <a:solidFill>
                  <a:srgbClr val="C00000"/>
                </a:solidFill>
                <a:effectLst>
                  <a:outerShdw dist="12700" dir="2700000" algn="tl" rotWithShape="0">
                    <a:srgbClr val="FFC000"/>
                  </a:outerShdw>
                </a:effectLst>
              </a:rPr>
              <a:t>and </a:t>
            </a:r>
            <a:r>
              <a:rPr lang="ru-RU" dirty="0" smtClean="0">
                <a:solidFill>
                  <a:srgbClr val="C00000"/>
                </a:solidFill>
                <a:effectLst>
                  <a:outerShdw dist="12700" dir="2700000" algn="tl" rotWithShape="0">
                    <a:srgbClr val="FFC000"/>
                  </a:outerShdw>
                </a:effectLst>
              </a:rPr>
              <a:t>«</a:t>
            </a:r>
            <a:r>
              <a:rPr lang="en-US" dirty="0" smtClean="0">
                <a:solidFill>
                  <a:srgbClr val="C00000"/>
                </a:solidFill>
                <a:effectLst>
                  <a:outerShdw dist="12700" dir="2700000" algn="tl" rotWithShape="0">
                    <a:srgbClr val="FFC000"/>
                  </a:outerShdw>
                </a:effectLst>
              </a:rPr>
              <a:t>URN</a:t>
            </a:r>
            <a:r>
              <a:rPr lang="ru-RU" dirty="0" smtClean="0">
                <a:solidFill>
                  <a:srgbClr val="C00000"/>
                </a:solidFill>
                <a:effectLst>
                  <a:outerShdw dist="12700" dir="2700000" algn="tl" rotWithShape="0">
                    <a:srgbClr val="FFC000"/>
                  </a:outerShdw>
                </a:effectLst>
              </a:rPr>
              <a:t>» </a:t>
            </a:r>
            <a:r>
              <a:rPr lang="en-US" dirty="0" smtClean="0">
                <a:solidFill>
                  <a:srgbClr val="C00000"/>
                </a:solidFill>
                <a:effectLst>
                  <a:outerShdw dist="12700" dir="2700000" algn="tl" rotWithShape="0">
                    <a:srgbClr val="FFC000"/>
                  </a:outerShdw>
                </a:effectLst>
              </a:rPr>
              <a:t>[RFC-3305].</a:t>
            </a:r>
            <a:r>
              <a:rPr lang="ru-RU" dirty="0" smtClean="0">
                <a:solidFill>
                  <a:srgbClr val="C00000"/>
                </a:solidFill>
                <a:effectLst>
                  <a:outerShdw dist="12700" dir="2700000" algn="tl" rotWithShape="0">
                    <a:srgbClr val="FFC000"/>
                  </a:outerShdw>
                </a:effectLst>
              </a:rPr>
              <a:t>»</a:t>
            </a:r>
          </a:p>
          <a:p>
            <a:pPr algn="ctr">
              <a:spcBef>
                <a:spcPts val="0"/>
              </a:spcBef>
              <a:buNone/>
            </a:pPr>
            <a:r>
              <a:rPr lang="ru-RU" altLang="ru-RU" sz="2800" dirty="0" smtClean="0">
                <a:solidFill>
                  <a:srgbClr val="800080"/>
                </a:solidFill>
                <a:effectLst>
                  <a:outerShdw dist="12700" dir="2700000" algn="tl" rotWithShape="0">
                    <a:srgbClr val="FFC000"/>
                  </a:outerShdw>
                </a:effectLst>
              </a:rPr>
              <a:t>Это цитата из стандарта </a:t>
            </a:r>
            <a:r>
              <a:rPr lang="en-US" altLang="ru-RU" sz="2800" dirty="0" smtClean="0">
                <a:solidFill>
                  <a:srgbClr val="800080"/>
                </a:solidFill>
                <a:effectLst>
                  <a:outerShdw dist="12700" dir="2700000" algn="tl" rotWithShape="0">
                    <a:srgbClr val="FFC000"/>
                  </a:outerShdw>
                </a:effectLst>
              </a:rPr>
              <a:t>IETF RFC-3986</a:t>
            </a:r>
            <a:r>
              <a:rPr lang="ru-RU" altLang="ru-RU" sz="2800" dirty="0" smtClean="0">
                <a:solidFill>
                  <a:srgbClr val="800080"/>
                </a:solidFill>
                <a:effectLst>
                  <a:outerShdw dist="12700" dir="2700000" algn="tl" rotWithShape="0">
                    <a:srgbClr val="FFC000"/>
                  </a:outerShdw>
                </a:effectLst>
              </a:rPr>
              <a:t> (</a:t>
            </a:r>
            <a:r>
              <a:rPr lang="en-US" sz="2800" dirty="0">
                <a:solidFill>
                  <a:srgbClr val="800080"/>
                </a:solidFill>
                <a:effectLst>
                  <a:outerShdw dist="12700" dir="2700000" algn="tl" rotWithShape="0">
                    <a:srgbClr val="FFC000"/>
                  </a:outerShdw>
                </a:effectLst>
              </a:rPr>
              <a:t>January </a:t>
            </a:r>
            <a:r>
              <a:rPr lang="en-US" sz="2800" dirty="0" smtClean="0">
                <a:solidFill>
                  <a:srgbClr val="800080"/>
                </a:solidFill>
                <a:effectLst>
                  <a:outerShdw dist="12700" dir="2700000" algn="tl" rotWithShape="0">
                    <a:srgbClr val="FFC000"/>
                  </a:outerShdw>
                </a:effectLst>
              </a:rPr>
              <a:t>2005</a:t>
            </a:r>
            <a:r>
              <a:rPr lang="ru-RU" sz="2800" dirty="0" smtClean="0">
                <a:solidFill>
                  <a:srgbClr val="800080"/>
                </a:solidFill>
                <a:effectLst>
                  <a:outerShdw dist="12700" dir="2700000" algn="tl" rotWithShape="0">
                    <a:srgbClr val="FFC000"/>
                  </a:outerShdw>
                </a:effectLst>
              </a:rPr>
              <a:t>, соавтором которого является создатель </a:t>
            </a:r>
            <a:r>
              <a:rPr lang="en-US" sz="2800" dirty="0" smtClean="0">
                <a:solidFill>
                  <a:srgbClr val="800080"/>
                </a:solidFill>
                <a:effectLst>
                  <a:outerShdw dist="12700" dir="2700000" algn="tl" rotWithShape="0">
                    <a:srgbClr val="FFC000"/>
                  </a:outerShdw>
                </a:effectLst>
              </a:rPr>
              <a:t>WWW-</a:t>
            </a:r>
            <a:r>
              <a:rPr lang="ru-RU" sz="2800" dirty="0" smtClean="0">
                <a:solidFill>
                  <a:srgbClr val="800080"/>
                </a:solidFill>
                <a:effectLst>
                  <a:outerShdw dist="12700" dir="2700000" algn="tl" rotWithShape="0">
                    <a:srgbClr val="FFC000"/>
                  </a:outerShdw>
                </a:effectLst>
              </a:rPr>
              <a:t>сети </a:t>
            </a:r>
            <a:r>
              <a:rPr lang="en-US" sz="2800" dirty="0">
                <a:solidFill>
                  <a:srgbClr val="800080"/>
                </a:solidFill>
                <a:effectLst>
                  <a:outerShdw dist="12700" dir="2700000" algn="tl" rotWithShape="0">
                    <a:srgbClr val="FFC000"/>
                  </a:outerShdw>
                </a:effectLst>
              </a:rPr>
              <a:t>T. Berners-Lee</a:t>
            </a:r>
            <a:r>
              <a:rPr lang="ru-RU" altLang="ru-RU" sz="2800" dirty="0" smtClean="0">
                <a:solidFill>
                  <a:srgbClr val="800080"/>
                </a:solidFill>
                <a:effectLst>
                  <a:outerShdw dist="12700" dir="2700000" algn="tl" rotWithShape="0">
                    <a:srgbClr val="FFC000"/>
                  </a:outerShdw>
                </a:effectLst>
              </a:rPr>
              <a:t>), который однозначно устанавливает, что </a:t>
            </a:r>
            <a:r>
              <a:rPr lang="en-US" sz="2800" dirty="0" smtClean="0">
                <a:solidFill>
                  <a:srgbClr val="800080"/>
                </a:solidFill>
                <a:effectLst>
                  <a:outerShdw dist="12700" dir="2700000" algn="tl" rotWithShape="0">
                    <a:srgbClr val="FFC000"/>
                  </a:outerShdw>
                </a:effectLst>
              </a:rPr>
              <a:t>URI</a:t>
            </a:r>
            <a:r>
              <a:rPr lang="ru-RU" sz="2800" dirty="0" smtClean="0">
                <a:solidFill>
                  <a:srgbClr val="800080"/>
                </a:solidFill>
                <a:effectLst>
                  <a:outerShdw dist="12700" dir="2700000" algn="tl" rotWithShape="0">
                    <a:srgbClr val="FFC000"/>
                  </a:outerShdw>
                </a:effectLst>
              </a:rPr>
              <a:t>-идентификаторы полностью заменяют «</a:t>
            </a:r>
            <a:r>
              <a:rPr lang="en-US" sz="2800" dirty="0" smtClean="0">
                <a:solidFill>
                  <a:srgbClr val="C00000"/>
                </a:solidFill>
                <a:effectLst>
                  <a:outerShdw dist="12700" dir="2700000" algn="tl" rotWithShape="0">
                    <a:srgbClr val="FFC000"/>
                  </a:outerShdw>
                </a:effectLst>
              </a:rPr>
              <a:t>URL</a:t>
            </a:r>
            <a:r>
              <a:rPr lang="ru-RU" sz="2800" dirty="0" smtClean="0">
                <a:solidFill>
                  <a:srgbClr val="800080"/>
                </a:solidFill>
                <a:effectLst>
                  <a:outerShdw dist="12700" dir="2700000" algn="tl" rotWithShape="0">
                    <a:srgbClr val="FFC000"/>
                  </a:outerShdw>
                </a:effectLst>
              </a:rPr>
              <a:t>»</a:t>
            </a:r>
            <a:r>
              <a:rPr lang="en-US" sz="2800" dirty="0" smtClean="0">
                <a:solidFill>
                  <a:srgbClr val="800080"/>
                </a:solidFill>
                <a:effectLst>
                  <a:outerShdw dist="12700" dir="2700000" algn="tl" rotWithShape="0">
                    <a:srgbClr val="FFC000"/>
                  </a:outerShdw>
                </a:effectLst>
              </a:rPr>
              <a:t> </a:t>
            </a:r>
            <a:r>
              <a:rPr lang="ru-RU" sz="2800" dirty="0" smtClean="0">
                <a:solidFill>
                  <a:srgbClr val="800080"/>
                </a:solidFill>
                <a:effectLst>
                  <a:outerShdw dist="12700" dir="2700000" algn="tl" rotWithShape="0">
                    <a:srgbClr val="FFC000"/>
                  </a:outerShdw>
                </a:effectLst>
              </a:rPr>
              <a:t>и</a:t>
            </a:r>
            <a:r>
              <a:rPr lang="en-US" sz="2800" dirty="0" smtClean="0">
                <a:solidFill>
                  <a:srgbClr val="800080"/>
                </a:solidFill>
                <a:effectLst>
                  <a:outerShdw dist="12700" dir="2700000" algn="tl" rotWithShape="0">
                    <a:srgbClr val="FFC000"/>
                  </a:outerShdw>
                </a:effectLst>
              </a:rPr>
              <a:t> </a:t>
            </a:r>
            <a:r>
              <a:rPr lang="ru-RU" sz="2800" dirty="0" smtClean="0">
                <a:solidFill>
                  <a:srgbClr val="800080"/>
                </a:solidFill>
                <a:effectLst>
                  <a:outerShdw dist="12700" dir="2700000" algn="tl" rotWithShape="0">
                    <a:srgbClr val="FFC000"/>
                  </a:outerShdw>
                </a:effectLst>
              </a:rPr>
              <a:t>«</a:t>
            </a:r>
            <a:r>
              <a:rPr lang="en-US" sz="2800" dirty="0" smtClean="0">
                <a:solidFill>
                  <a:srgbClr val="C00000"/>
                </a:solidFill>
                <a:effectLst>
                  <a:outerShdw dist="12700" dir="2700000" algn="tl" rotWithShape="0">
                    <a:srgbClr val="FFC000"/>
                  </a:outerShdw>
                </a:effectLst>
              </a:rPr>
              <a:t>URN</a:t>
            </a:r>
            <a:r>
              <a:rPr lang="ru-RU" sz="2800" dirty="0" smtClean="0">
                <a:solidFill>
                  <a:srgbClr val="800080"/>
                </a:solidFill>
                <a:effectLst>
                  <a:outerShdw dist="12700" dir="2700000" algn="tl" rotWithShape="0">
                    <a:srgbClr val="FFC000"/>
                  </a:outerShdw>
                </a:effectLst>
              </a:rPr>
              <a:t>» и поэтому последние </a:t>
            </a:r>
            <a:r>
              <a:rPr lang="ru-RU" sz="2800" dirty="0" smtClean="0">
                <a:solidFill>
                  <a:srgbClr val="C00000"/>
                </a:solidFill>
                <a:effectLst>
                  <a:outerShdw dist="12700" dir="2700000" algn="tl" rotWithShape="0">
                    <a:srgbClr val="FFC000"/>
                  </a:outerShdw>
                </a:effectLst>
              </a:rPr>
              <a:t>больше не используются</a:t>
            </a:r>
            <a:r>
              <a:rPr lang="ru-RU" sz="2800" dirty="0" smtClean="0">
                <a:solidFill>
                  <a:srgbClr val="800080"/>
                </a:solidFill>
                <a:effectLst>
                  <a:outerShdw dist="12700" dir="2700000" algn="tl" rotWithShape="0">
                    <a:srgbClr val="FFC000"/>
                  </a:outerShdw>
                </a:effectLst>
              </a:rPr>
              <a:t>.</a:t>
            </a:r>
            <a:endParaRPr lang="ru-RU" altLang="ru-RU" sz="2800" dirty="0">
              <a:solidFill>
                <a:srgbClr val="C00000"/>
              </a:solidFill>
              <a:effectLst>
                <a:outerShdw dist="12700" dir="2700000" algn="tl" rotWithShape="0">
                  <a:srgbClr val="FFC000"/>
                </a:outerShdw>
              </a:effectLst>
            </a:endParaRPr>
          </a:p>
        </p:txBody>
      </p:sp>
      <p:sp>
        <p:nvSpPr>
          <p:cNvPr id="20"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119812245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Text Box 3"/>
          <p:cNvSpPr txBox="1">
            <a:spLocks noChangeArrowheads="1"/>
          </p:cNvSpPr>
          <p:nvPr/>
        </p:nvSpPr>
        <p:spPr bwMode="auto">
          <a:xfrm>
            <a:off x="0" y="843852"/>
            <a:ext cx="9144000" cy="83099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dirty="0">
                <a:solidFill>
                  <a:srgbClr val="CC0000"/>
                </a:solidFill>
                <a:latin typeface="Tahoma" panose="020B0604030504040204" pitchFamily="34" charset="0"/>
              </a:rPr>
              <a:t>1</a:t>
            </a:r>
            <a:r>
              <a:rPr lang="en-US" altLang="ru-RU" sz="2400" b="1" dirty="0">
                <a:solidFill>
                  <a:srgbClr val="CC0000"/>
                </a:solidFill>
                <a:latin typeface="Tahoma" panose="020B0604030504040204" pitchFamily="34" charset="0"/>
              </a:rPr>
              <a:t>6</a:t>
            </a:r>
            <a:r>
              <a:rPr lang="ru-RU" altLang="ru-RU" sz="2400" b="1" dirty="0">
                <a:solidFill>
                  <a:srgbClr val="CC0000"/>
                </a:solidFill>
                <a:latin typeface="Tahoma" panose="020B0604030504040204" pitchFamily="34" charset="0"/>
              </a:rPr>
              <a:t>.6. </a:t>
            </a:r>
            <a:r>
              <a:rPr lang="ru-RU" altLang="ru-RU" sz="2400" b="1" dirty="0">
                <a:solidFill>
                  <a:srgbClr val="CC0000"/>
                </a:solidFill>
              </a:rPr>
              <a:t>Протокол доставки </a:t>
            </a:r>
            <a:r>
              <a:rPr lang="ru-RU" altLang="ru-RU" sz="2400" b="1" dirty="0" smtClean="0">
                <a:solidFill>
                  <a:srgbClr val="CC0000"/>
                </a:solidFill>
              </a:rPr>
              <a:t>гипертекстовых сообщений</a:t>
            </a:r>
          </a:p>
          <a:p>
            <a:pPr algn="ctr" eaLnBrk="1" hangingPunct="1">
              <a:spcBef>
                <a:spcPct val="0"/>
              </a:spcBef>
              <a:buFontTx/>
              <a:buNone/>
            </a:pPr>
            <a:r>
              <a:rPr lang="ru-RU" altLang="ru-RU" sz="2400" b="1" dirty="0" smtClean="0">
                <a:solidFill>
                  <a:srgbClr val="CC0000"/>
                </a:solidFill>
              </a:rPr>
              <a:t>(HTTP-протокол)</a:t>
            </a:r>
            <a:endParaRPr lang="ru-RU" altLang="ru-RU" sz="2400" dirty="0">
              <a:solidFill>
                <a:srgbClr val="CC0000"/>
              </a:solidFill>
            </a:endParaRPr>
          </a:p>
        </p:txBody>
      </p:sp>
      <p:sp>
        <p:nvSpPr>
          <p:cNvPr id="38916" name="Text Box 4"/>
          <p:cNvSpPr txBox="1">
            <a:spLocks noChangeArrowheads="1"/>
          </p:cNvSpPr>
          <p:nvPr/>
        </p:nvSpPr>
        <p:spPr bwMode="auto">
          <a:xfrm>
            <a:off x="0" y="2039303"/>
            <a:ext cx="9144000" cy="4031873"/>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ts val="0"/>
              </a:spcBef>
              <a:buFontTx/>
              <a:buNone/>
            </a:pPr>
            <a:r>
              <a:rPr lang="ru-RU" altLang="ru-RU" dirty="0">
                <a:solidFill>
                  <a:srgbClr val="800080"/>
                </a:solidFill>
              </a:rPr>
              <a:t>Данный протокол является протоколом прикладного уровня и обеспечивает обмен гипертекстовой информацией в </a:t>
            </a:r>
            <a:r>
              <a:rPr lang="en-US" altLang="ru-RU" dirty="0" smtClean="0">
                <a:solidFill>
                  <a:srgbClr val="800080"/>
                </a:solidFill>
              </a:rPr>
              <a:t>Internet</a:t>
            </a:r>
            <a:r>
              <a:rPr lang="ru-RU" altLang="ru-RU" dirty="0" smtClean="0">
                <a:solidFill>
                  <a:srgbClr val="800080"/>
                </a:solidFill>
              </a:rPr>
              <a:t>-сети. </a:t>
            </a:r>
            <a:r>
              <a:rPr lang="ru-RU" altLang="ru-RU" dirty="0">
                <a:solidFill>
                  <a:srgbClr val="800080"/>
                </a:solidFill>
              </a:rPr>
              <a:t>HTTP-протокол реализует различные формы </a:t>
            </a:r>
            <a:r>
              <a:rPr lang="ru-RU" altLang="ru-RU" dirty="0" smtClean="0">
                <a:solidFill>
                  <a:srgbClr val="800080"/>
                </a:solidFill>
              </a:rPr>
              <a:t>доступа к гипертекстовым ИТС (форматы сообщений-запросов и сообщений-ответов), </a:t>
            </a:r>
            <a:r>
              <a:rPr lang="ru-RU" altLang="ru-RU" dirty="0">
                <a:solidFill>
                  <a:srgbClr val="800080"/>
                </a:solidFill>
              </a:rPr>
              <a:t>базирующиеся на единой </a:t>
            </a:r>
            <a:r>
              <a:rPr lang="ru-RU" altLang="ru-RU" dirty="0" smtClean="0">
                <a:solidFill>
                  <a:srgbClr val="800080"/>
                </a:solidFill>
              </a:rPr>
              <a:t>системе</a:t>
            </a:r>
          </a:p>
          <a:p>
            <a:pPr algn="ctr" eaLnBrk="1" hangingPunct="1">
              <a:spcBef>
                <a:spcPts val="0"/>
              </a:spcBef>
              <a:buFontTx/>
              <a:buNone/>
            </a:pPr>
            <a:r>
              <a:rPr lang="ru-RU" altLang="ru-RU" dirty="0" smtClean="0">
                <a:solidFill>
                  <a:srgbClr val="800080"/>
                </a:solidFill>
              </a:rPr>
              <a:t>URI-идентификации</a:t>
            </a:r>
            <a:r>
              <a:rPr lang="ru-RU" altLang="ru-RU" dirty="0">
                <a:solidFill>
                  <a:srgbClr val="800080"/>
                </a:solidFill>
              </a:rPr>
              <a:t>. </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Text Box 160"/>
          <p:cNvSpPr txBox="1">
            <a:spLocks noChangeArrowheads="1"/>
          </p:cNvSpPr>
          <p:nvPr/>
        </p:nvSpPr>
        <p:spPr bwMode="auto">
          <a:xfrm>
            <a:off x="0" y="5953125"/>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a:t>
            </a:r>
            <a:r>
              <a:rPr lang="ru-RU" altLang="zh-CN" sz="2400" b="1" dirty="0" smtClean="0">
                <a:solidFill>
                  <a:srgbClr val="800080"/>
                </a:solidFill>
              </a:rPr>
              <a:t>6</a:t>
            </a:r>
            <a:r>
              <a:rPr lang="ru-RU" altLang="zh-CN" sz="2400" b="1" dirty="0" smtClean="0">
                <a:solidFill>
                  <a:srgbClr val="800080"/>
                </a:solidFill>
                <a:ea typeface="SimSun" panose="02010600030101010101" pitchFamily="2" charset="-122"/>
              </a:rPr>
              <a:t>.</a:t>
            </a:r>
            <a:r>
              <a:rPr lang="ru-RU" altLang="zh-CN" sz="2400" b="1" dirty="0" smtClean="0">
                <a:solidFill>
                  <a:srgbClr val="800080"/>
                </a:solidFill>
              </a:rPr>
              <a:t> </a:t>
            </a:r>
            <a:r>
              <a:rPr lang="ru-RU" altLang="ru-RU" sz="2400" b="1" dirty="0">
                <a:solidFill>
                  <a:srgbClr val="800080"/>
                </a:solidFill>
              </a:rPr>
              <a:t>Место НТТР-протокола в Интернет-архитектуре</a:t>
            </a:r>
            <a:endParaRPr lang="ru-RU" altLang="ru-RU" sz="2400" dirty="0">
              <a:solidFill>
                <a:srgbClr val="800080"/>
              </a:solidFill>
            </a:endParaRPr>
          </a:p>
        </p:txBody>
      </p:sp>
      <p:grpSp>
        <p:nvGrpSpPr>
          <p:cNvPr id="9" name="Группа 8"/>
          <p:cNvGrpSpPr/>
          <p:nvPr/>
        </p:nvGrpSpPr>
        <p:grpSpPr>
          <a:xfrm>
            <a:off x="106363" y="962025"/>
            <a:ext cx="8931275" cy="4876800"/>
            <a:chOff x="106363" y="962025"/>
            <a:chExt cx="8931275" cy="4876800"/>
          </a:xfrm>
        </p:grpSpPr>
        <p:grpSp>
          <p:nvGrpSpPr>
            <p:cNvPr id="39940" name="Группа 89"/>
            <p:cNvGrpSpPr>
              <a:grpSpLocks/>
            </p:cNvGrpSpPr>
            <p:nvPr/>
          </p:nvGrpSpPr>
          <p:grpSpPr bwMode="auto">
            <a:xfrm>
              <a:off x="106363" y="962025"/>
              <a:ext cx="8931275" cy="4876800"/>
              <a:chOff x="100959" y="767673"/>
              <a:chExt cx="8930688" cy="4878059"/>
            </a:xfrm>
          </p:grpSpPr>
          <p:cxnSp>
            <p:nvCxnSpPr>
              <p:cNvPr id="39941" name="Line 58"/>
              <p:cNvCxnSpPr>
                <a:cxnSpLocks noChangeShapeType="1"/>
              </p:cNvCxnSpPr>
              <p:nvPr/>
            </p:nvCxnSpPr>
            <p:spPr bwMode="auto">
              <a:xfrm>
                <a:off x="4047892" y="4551832"/>
                <a:ext cx="0" cy="603101"/>
              </a:xfrm>
              <a:prstGeom prst="line">
                <a:avLst/>
              </a:prstGeom>
              <a:noFill/>
              <a:ln w="38100">
                <a:solidFill>
                  <a:srgbClr val="0070C0"/>
                </a:solidFill>
                <a:round/>
                <a:headEnd/>
                <a:tailEnd/>
              </a:ln>
              <a:extLst>
                <a:ext uri="{909E8E84-426E-40DD-AFC4-6F175D3DCCD1}">
                  <a14:hiddenFill xmlns:a14="http://schemas.microsoft.com/office/drawing/2010/main">
                    <a:noFill/>
                  </a14:hiddenFill>
                </a:ext>
              </a:extLst>
            </p:spPr>
          </p:cxnSp>
          <p:cxnSp>
            <p:nvCxnSpPr>
              <p:cNvPr id="39942" name="Line 58"/>
              <p:cNvCxnSpPr>
                <a:cxnSpLocks noChangeShapeType="1"/>
              </p:cNvCxnSpPr>
              <p:nvPr/>
            </p:nvCxnSpPr>
            <p:spPr bwMode="auto">
              <a:xfrm>
                <a:off x="1884532" y="4551831"/>
                <a:ext cx="0" cy="603101"/>
              </a:xfrm>
              <a:prstGeom prst="line">
                <a:avLst/>
              </a:prstGeom>
              <a:noFill/>
              <a:ln w="38100">
                <a:solidFill>
                  <a:srgbClr val="0070C0"/>
                </a:solidFill>
                <a:round/>
                <a:headEnd/>
                <a:tailEnd/>
              </a:ln>
              <a:extLst>
                <a:ext uri="{909E8E84-426E-40DD-AFC4-6F175D3DCCD1}">
                  <a14:hiddenFill xmlns:a14="http://schemas.microsoft.com/office/drawing/2010/main">
                    <a:noFill/>
                  </a14:hiddenFill>
                </a:ext>
              </a:extLst>
            </p:spPr>
          </p:cxnSp>
          <p:sp>
            <p:nvSpPr>
              <p:cNvPr id="28" name="Rectangle 3"/>
              <p:cNvSpPr>
                <a:spLocks noChangeArrowheads="1"/>
              </p:cNvSpPr>
              <p:nvPr/>
            </p:nvSpPr>
            <p:spPr bwMode="auto">
              <a:xfrm>
                <a:off x="999425" y="767673"/>
                <a:ext cx="1787408"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smtClean="0">
                    <a:solidFill>
                      <a:srgbClr val="0070C0"/>
                    </a:solidFill>
                    <a:effectLst>
                      <a:outerShdw dist="38100" dir="2700000" algn="tl" rotWithShape="0">
                        <a:srgbClr val="FFC000"/>
                      </a:outerShdw>
                    </a:effectLst>
                    <a:cs typeface="Calibri" panose="020F0502020204030204" pitchFamily="34" charset="0"/>
                  </a:rPr>
                  <a:t>Система А</a:t>
                </a:r>
              </a:p>
            </p:txBody>
          </p:sp>
          <p:sp>
            <p:nvSpPr>
              <p:cNvPr id="29" name="Rectangle 4"/>
              <p:cNvSpPr>
                <a:spLocks noChangeArrowheads="1"/>
              </p:cNvSpPr>
              <p:nvPr/>
            </p:nvSpPr>
            <p:spPr bwMode="auto">
              <a:xfrm>
                <a:off x="3163045" y="767673"/>
                <a:ext cx="1769947"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smtClean="0">
                    <a:solidFill>
                      <a:srgbClr val="336699"/>
                    </a:solidFill>
                    <a:effectLst>
                      <a:outerShdw dist="38100" dir="2700000" algn="tl" rotWithShape="0">
                        <a:srgbClr val="FFC000"/>
                      </a:outerShdw>
                    </a:effectLst>
                    <a:cs typeface="Calibri" panose="020F0502020204030204" pitchFamily="34" charset="0"/>
                  </a:rPr>
                  <a:t>Система В</a:t>
                </a:r>
              </a:p>
            </p:txBody>
          </p:sp>
          <p:sp>
            <p:nvSpPr>
              <p:cNvPr id="32" name="Rectangle 20"/>
              <p:cNvSpPr>
                <a:spLocks noChangeArrowheads="1"/>
              </p:cNvSpPr>
              <p:nvPr/>
            </p:nvSpPr>
            <p:spPr bwMode="auto">
              <a:xfrm>
                <a:off x="7120423" y="1055085"/>
                <a:ext cx="1474690"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i="1" smtClean="0">
                    <a:solidFill>
                      <a:srgbClr val="CC0000"/>
                    </a:solidFill>
                    <a:effectLst>
                      <a:outerShdw dist="38100" dir="2700000" algn="tl" rotWithShape="0">
                        <a:srgbClr val="FFC000"/>
                      </a:outerShdw>
                    </a:effectLst>
                    <a:cs typeface="Calibri" panose="020F0502020204030204" pitchFamily="34" charset="0"/>
                  </a:rPr>
                  <a:t>Уровень</a:t>
                </a:r>
                <a:endParaRPr lang="ru-RU" altLang="ru-RU" sz="2000" b="1" smtClean="0">
                  <a:solidFill>
                    <a:srgbClr val="CC0000"/>
                  </a:solidFill>
                  <a:effectLst>
                    <a:outerShdw dist="38100" dir="2700000" algn="tl" rotWithShape="0">
                      <a:srgbClr val="FFC000"/>
                    </a:outerShdw>
                  </a:effectLst>
                  <a:cs typeface="Calibri" panose="020F0502020204030204" pitchFamily="34" charset="0"/>
                </a:endParaRPr>
              </a:p>
            </p:txBody>
          </p:sp>
          <p:sp>
            <p:nvSpPr>
              <p:cNvPr id="33" name="Rectangle 21"/>
              <p:cNvSpPr>
                <a:spLocks noChangeArrowheads="1"/>
              </p:cNvSpPr>
              <p:nvPr/>
            </p:nvSpPr>
            <p:spPr bwMode="auto">
              <a:xfrm>
                <a:off x="7198205" y="1755353"/>
                <a:ext cx="1655654" cy="306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just" eaLnBrk="1" hangingPunct="1">
                  <a:defRPr/>
                </a:pPr>
                <a:r>
                  <a:rPr lang="ru-RU" altLang="ru-RU" sz="2000" b="1"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Прикладной</a:t>
                </a:r>
              </a:p>
            </p:txBody>
          </p:sp>
          <p:sp>
            <p:nvSpPr>
              <p:cNvPr id="34" name="Rectangle 22"/>
              <p:cNvSpPr>
                <a:spLocks noChangeArrowheads="1"/>
              </p:cNvSpPr>
              <p:nvPr/>
            </p:nvSpPr>
            <p:spPr bwMode="auto">
              <a:xfrm>
                <a:off x="7174394" y="2611237"/>
                <a:ext cx="1857253"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just" eaLnBrk="1" hangingPunct="1">
                  <a:defRPr/>
                </a:pPr>
                <a:r>
                  <a:rPr lang="ru-RU" altLang="ru-RU" sz="2000" b="1"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Транспортный</a:t>
                </a:r>
              </a:p>
            </p:txBody>
          </p:sp>
          <p:sp>
            <p:nvSpPr>
              <p:cNvPr id="35" name="Rectangle 23"/>
              <p:cNvSpPr>
                <a:spLocks noChangeArrowheads="1"/>
              </p:cNvSpPr>
              <p:nvPr/>
            </p:nvSpPr>
            <p:spPr bwMode="auto">
              <a:xfrm>
                <a:off x="7188680" y="3144775"/>
                <a:ext cx="1560410"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just" eaLnBrk="1" hangingPunct="1">
                  <a:defRPr/>
                </a:pPr>
                <a:r>
                  <a:rPr lang="ru-RU" altLang="ru-RU" sz="2000" b="1"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Сетевой</a:t>
                </a:r>
              </a:p>
            </p:txBody>
          </p:sp>
          <p:sp>
            <p:nvSpPr>
              <p:cNvPr id="36" name="Rectangle 24"/>
              <p:cNvSpPr>
                <a:spLocks noChangeArrowheads="1"/>
              </p:cNvSpPr>
              <p:nvPr/>
            </p:nvSpPr>
            <p:spPr bwMode="auto">
              <a:xfrm>
                <a:off x="7191855" y="3679900"/>
                <a:ext cx="1557236"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just" eaLnBrk="1" hangingPunct="1">
                  <a:defRPr/>
                </a:pPr>
                <a:r>
                  <a:rPr lang="ru-RU" altLang="ru-RU" sz="2000" b="1"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Канальный</a:t>
                </a:r>
              </a:p>
            </p:txBody>
          </p:sp>
          <p:sp>
            <p:nvSpPr>
              <p:cNvPr id="37" name="Rectangle 25"/>
              <p:cNvSpPr>
                <a:spLocks noChangeArrowheads="1"/>
              </p:cNvSpPr>
              <p:nvPr/>
            </p:nvSpPr>
            <p:spPr bwMode="auto">
              <a:xfrm>
                <a:off x="7191855" y="4188031"/>
                <a:ext cx="1557236"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just" eaLnBrk="1" hangingPunct="1">
                  <a:defRPr/>
                </a:pPr>
                <a:r>
                  <a:rPr lang="ru-RU" altLang="ru-RU" sz="2000" b="1"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Физический</a:t>
                </a:r>
              </a:p>
            </p:txBody>
          </p:sp>
          <p:sp>
            <p:nvSpPr>
              <p:cNvPr id="38" name="Rectangle 26"/>
              <p:cNvSpPr>
                <a:spLocks noChangeArrowheads="1"/>
              </p:cNvSpPr>
              <p:nvPr/>
            </p:nvSpPr>
            <p:spPr bwMode="auto">
              <a:xfrm>
                <a:off x="5309204" y="767673"/>
                <a:ext cx="1788995" cy="30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smtClean="0">
                    <a:solidFill>
                      <a:srgbClr val="7030A0"/>
                    </a:solidFill>
                    <a:effectLst>
                      <a:outerShdw dist="38100" dir="2700000" algn="tl" rotWithShape="0">
                        <a:srgbClr val="FFC000"/>
                      </a:outerShdw>
                    </a:effectLst>
                    <a:cs typeface="Calibri" panose="020F0502020204030204" pitchFamily="34" charset="0"/>
                  </a:rPr>
                  <a:t>Система С</a:t>
                </a:r>
              </a:p>
            </p:txBody>
          </p:sp>
          <p:cxnSp>
            <p:nvCxnSpPr>
              <p:cNvPr id="39952" name="Line 58"/>
              <p:cNvCxnSpPr>
                <a:cxnSpLocks noChangeShapeType="1"/>
              </p:cNvCxnSpPr>
              <p:nvPr/>
            </p:nvCxnSpPr>
            <p:spPr bwMode="auto">
              <a:xfrm>
                <a:off x="6203542" y="4551832"/>
                <a:ext cx="0" cy="603101"/>
              </a:xfrm>
              <a:prstGeom prst="line">
                <a:avLst/>
              </a:prstGeom>
              <a:noFill/>
              <a:ln w="38100">
                <a:solidFill>
                  <a:srgbClr val="0070C0"/>
                </a:solidFill>
                <a:round/>
                <a:headEnd/>
                <a:tailEnd/>
              </a:ln>
              <a:extLst>
                <a:ext uri="{909E8E84-426E-40DD-AFC4-6F175D3DCCD1}">
                  <a14:hiddenFill xmlns:a14="http://schemas.microsoft.com/office/drawing/2010/main">
                    <a:noFill/>
                  </a14:hiddenFill>
                </a:ext>
              </a:extLst>
            </p:spPr>
          </p:cxnSp>
          <p:sp>
            <p:nvSpPr>
              <p:cNvPr id="46" name="Rectangle 59"/>
              <p:cNvSpPr>
                <a:spLocks noChangeArrowheads="1"/>
              </p:cNvSpPr>
              <p:nvPr/>
            </p:nvSpPr>
            <p:spPr bwMode="auto">
              <a:xfrm>
                <a:off x="1535965" y="5097904"/>
                <a:ext cx="5024107" cy="547828"/>
              </a:xfrm>
              <a:prstGeom prst="rect">
                <a:avLst/>
              </a:prstGeom>
              <a:solidFill>
                <a:srgbClr val="CDFFE4"/>
              </a:solidFill>
              <a:ln w="38100">
                <a:solidFill>
                  <a:srgbClr val="C00000"/>
                </a:solidFill>
                <a:miter lim="800000"/>
                <a:headEnd/>
                <a:tailEnd/>
              </a:ln>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smtClean="0">
                    <a:solidFill>
                      <a:srgbClr val="7030A0"/>
                    </a:solidFill>
                    <a:effectLst>
                      <a:outerShdw dist="38100" dir="2700000" algn="tl" rotWithShape="0">
                        <a:srgbClr val="FFC000"/>
                      </a:outerShdw>
                    </a:effectLst>
                    <a:cs typeface="Calibri" panose="020F0502020204030204" pitchFamily="34" charset="0"/>
                  </a:rPr>
                  <a:t>Передающая среда (уровень 0)</a:t>
                </a:r>
              </a:p>
            </p:txBody>
          </p:sp>
          <p:grpSp>
            <p:nvGrpSpPr>
              <p:cNvPr id="39954" name="Группа 1"/>
              <p:cNvGrpSpPr>
                <a:grpSpLocks/>
              </p:cNvGrpSpPr>
              <p:nvPr/>
            </p:nvGrpSpPr>
            <p:grpSpPr bwMode="auto">
              <a:xfrm>
                <a:off x="5290716" y="1282155"/>
                <a:ext cx="1809070" cy="3331435"/>
                <a:chOff x="5286401" y="1215210"/>
                <a:chExt cx="1809070" cy="3331435"/>
              </a:xfrm>
            </p:grpSpPr>
            <p:sp>
              <p:nvSpPr>
                <p:cNvPr id="83" name="Rectangle 18"/>
                <p:cNvSpPr>
                  <a:spLocks noChangeArrowheads="1"/>
                </p:cNvSpPr>
                <p:nvPr/>
              </p:nvSpPr>
              <p:spPr bwMode="auto">
                <a:xfrm>
                  <a:off x="5306477" y="2447427"/>
                  <a:ext cx="1788994" cy="537984"/>
                </a:xfrm>
                <a:prstGeom prst="rect">
                  <a:avLst/>
                </a:prstGeom>
                <a:solidFill>
                  <a:srgbClr val="FFE5FF"/>
                </a:solidFill>
                <a:ln w="38100">
                  <a:solidFill>
                    <a:srgbClr val="C00000"/>
                  </a:solidFill>
                </a:ln>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2000" b="1" dirty="0" smtClean="0">
                      <a:solidFill>
                        <a:srgbClr val="7030A0"/>
                      </a:solidFill>
                      <a:effectLst>
                        <a:outerShdw dist="38100" dir="2700000" algn="tl" rotWithShape="0">
                          <a:srgbClr val="FFC000"/>
                        </a:outerShdw>
                      </a:effectLst>
                      <a:cs typeface="Calibri" panose="020F0502020204030204" pitchFamily="34" charset="0"/>
                    </a:rPr>
                    <a:t>4</a:t>
                  </a:r>
                  <a:r>
                    <a:rPr lang="ru-RU" altLang="ru-RU" sz="2000" b="1" dirty="0" smtClean="0">
                      <a:solidFill>
                        <a:srgbClr val="7030A0"/>
                      </a:solidFill>
                      <a:effectLst>
                        <a:outerShdw dist="38100" dir="2700000" algn="tl" rotWithShape="0">
                          <a:srgbClr val="FFC000"/>
                        </a:outerShdw>
                      </a:effectLst>
                      <a:cs typeface="Calibri" panose="020F0502020204030204" pitchFamily="34" charset="0"/>
                    </a:rPr>
                    <a:t> (ТСР)</a:t>
                  </a:r>
                </a:p>
              </p:txBody>
            </p:sp>
            <p:sp>
              <p:nvSpPr>
                <p:cNvPr id="84" name="Rectangle 19"/>
                <p:cNvSpPr>
                  <a:spLocks noChangeArrowheads="1"/>
                </p:cNvSpPr>
                <p:nvPr/>
              </p:nvSpPr>
              <p:spPr bwMode="auto">
                <a:xfrm>
                  <a:off x="6739894" y="1215210"/>
                  <a:ext cx="353990" cy="1232218"/>
                </a:xfrm>
                <a:prstGeom prst="rect">
                  <a:avLst/>
                </a:prstGeom>
                <a:solidFill>
                  <a:srgbClr val="FFE5FF"/>
                </a:solid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5</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cxnSp>
              <p:nvCxnSpPr>
                <p:cNvPr id="39962" name="Line 43"/>
                <p:cNvCxnSpPr>
                  <a:cxnSpLocks noChangeShapeType="1"/>
                </p:cNvCxnSpPr>
                <p:nvPr/>
              </p:nvCxnSpPr>
              <p:spPr bwMode="auto">
                <a:xfrm>
                  <a:off x="5286401" y="1834461"/>
                  <a:ext cx="1454936" cy="0"/>
                </a:xfrm>
                <a:prstGeom prst="line">
                  <a:avLst/>
                </a:prstGeom>
                <a:noFill/>
                <a:ln w="12700">
                  <a:solidFill>
                    <a:srgbClr val="000000"/>
                  </a:solidFill>
                  <a:prstDash val="sysDash"/>
                  <a:round/>
                  <a:headEnd/>
                  <a:tailEnd/>
                </a:ln>
                <a:extLst>
                  <a:ext uri="{909E8E84-426E-40DD-AFC4-6F175D3DCCD1}">
                    <a14:hiddenFill xmlns:a14="http://schemas.microsoft.com/office/drawing/2010/main">
                      <a:noFill/>
                    </a14:hiddenFill>
                  </a:ext>
                </a:extLst>
              </p:spPr>
            </p:cxnSp>
            <p:sp>
              <p:nvSpPr>
                <p:cNvPr id="15" name="Rectangle 53"/>
                <p:cNvSpPr>
                  <a:spLocks noChangeArrowheads="1"/>
                </p:cNvSpPr>
                <p:nvPr/>
              </p:nvSpPr>
              <p:spPr bwMode="auto">
                <a:xfrm>
                  <a:off x="5306477" y="1832908"/>
                  <a:ext cx="1436592" cy="616109"/>
                </a:xfrm>
                <a:prstGeom prst="rect">
                  <a:avLst/>
                </a:prstGeom>
                <a:solidFill>
                  <a:srgbClr val="FFE5FF"/>
                </a:solidFill>
                <a:ln w="38100">
                  <a:solidFill>
                    <a:srgbClr val="C00000"/>
                  </a:solidFill>
                  <a:miter lim="800000"/>
                  <a:headEnd/>
                  <a:tailEnd/>
                </a:ln>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i="1" dirty="0"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Подуровень </a:t>
                  </a:r>
                  <a:r>
                    <a:rPr lang="en-US" altLang="ru-RU" sz="2000" b="1" i="1" dirty="0"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HTTP</a:t>
                  </a:r>
                  <a:endParaRPr lang="ru-RU" altLang="ru-RU" sz="2000" b="1" dirty="0"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11" name="Rectangle 53"/>
                <p:cNvSpPr>
                  <a:spLocks noChangeArrowheads="1"/>
                </p:cNvSpPr>
                <p:nvPr/>
              </p:nvSpPr>
              <p:spPr bwMode="auto">
                <a:xfrm>
                  <a:off x="5304575" y="1215210"/>
                  <a:ext cx="1438492" cy="616109"/>
                </a:xfrm>
                <a:prstGeom prst="rect">
                  <a:avLst/>
                </a:prstGeom>
                <a:solidFill>
                  <a:srgbClr val="FFE5FF"/>
                </a:solidFill>
                <a:ln w="38100">
                  <a:solidFill>
                    <a:srgbClr val="C00000"/>
                  </a:solidFill>
                  <a:miter lim="800000"/>
                  <a:headEnd/>
                  <a:tailEnd/>
                </a:ln>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i="1" dirty="0"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rPr>
                    <a:t>Подуровень ГИТС</a:t>
                  </a:r>
                  <a:endParaRPr lang="ru-RU" altLang="ru-RU" sz="2000" b="1" dirty="0" smtClean="0">
                    <a:solidFill>
                      <a:srgbClr val="7030A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87" name="Rectangle 18"/>
                <p:cNvSpPr>
                  <a:spLocks noChangeArrowheads="1"/>
                </p:cNvSpPr>
                <p:nvPr/>
              </p:nvSpPr>
              <p:spPr bwMode="auto">
                <a:xfrm>
                  <a:off x="5306477" y="2982554"/>
                  <a:ext cx="1788994" cy="519246"/>
                </a:xfrm>
                <a:prstGeom prst="rect">
                  <a:avLst/>
                </a:prstGeom>
                <a:solidFill>
                  <a:srgbClr val="FFE5FF"/>
                </a:solidFill>
                <a:ln w="38100">
                  <a:solidFill>
                    <a:srgbClr val="C00000"/>
                  </a:solidFill>
                </a:ln>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smtClean="0">
                      <a:solidFill>
                        <a:srgbClr val="7030A0"/>
                      </a:solidFill>
                      <a:effectLst>
                        <a:outerShdw dist="38100" dir="2700000" algn="tl" rotWithShape="0">
                          <a:srgbClr val="FFC000"/>
                        </a:outerShdw>
                      </a:effectLst>
                      <a:cs typeface="Calibri" panose="020F0502020204030204" pitchFamily="34" charset="0"/>
                    </a:rPr>
                    <a:t>3 (</a:t>
                  </a:r>
                  <a:r>
                    <a:rPr lang="en-US" altLang="ru-RU" sz="2000" b="1" smtClean="0">
                      <a:solidFill>
                        <a:srgbClr val="7030A0"/>
                      </a:solidFill>
                      <a:effectLst>
                        <a:outerShdw dist="38100" dir="2700000" algn="tl" rotWithShape="0">
                          <a:srgbClr val="FFC000"/>
                        </a:outerShdw>
                      </a:effectLst>
                      <a:cs typeface="Calibri" panose="020F0502020204030204" pitchFamily="34" charset="0"/>
                    </a:rPr>
                    <a:t>I</a:t>
                  </a:r>
                  <a:r>
                    <a:rPr lang="ru-RU" altLang="ru-RU" sz="2000" b="1" smtClean="0">
                      <a:solidFill>
                        <a:srgbClr val="7030A0"/>
                      </a:solidFill>
                      <a:effectLst>
                        <a:outerShdw dist="38100" dir="2700000" algn="tl" rotWithShape="0">
                          <a:srgbClr val="FFC000"/>
                        </a:outerShdw>
                      </a:effectLst>
                      <a:cs typeface="Calibri" panose="020F0502020204030204" pitchFamily="34" charset="0"/>
                    </a:rPr>
                    <a:t>Р)</a:t>
                  </a:r>
                </a:p>
              </p:txBody>
            </p:sp>
            <p:sp>
              <p:nvSpPr>
                <p:cNvPr id="88" name="Rectangle 18"/>
                <p:cNvSpPr>
                  <a:spLocks noChangeArrowheads="1"/>
                </p:cNvSpPr>
                <p:nvPr/>
              </p:nvSpPr>
              <p:spPr bwMode="auto">
                <a:xfrm>
                  <a:off x="5306477" y="3501800"/>
                  <a:ext cx="1787407" cy="519247"/>
                </a:xfrm>
                <a:prstGeom prst="rect">
                  <a:avLst/>
                </a:prstGeom>
                <a:solidFill>
                  <a:srgbClr val="FFE5FF"/>
                </a:solid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2</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sp>
              <p:nvSpPr>
                <p:cNvPr id="89" name="Rectangle 18"/>
                <p:cNvSpPr>
                  <a:spLocks noChangeArrowheads="1"/>
                </p:cNvSpPr>
                <p:nvPr/>
              </p:nvSpPr>
              <p:spPr bwMode="auto">
                <a:xfrm>
                  <a:off x="5306477" y="4027399"/>
                  <a:ext cx="1788994" cy="519246"/>
                </a:xfrm>
                <a:prstGeom prst="rect">
                  <a:avLst/>
                </a:prstGeom>
                <a:solidFill>
                  <a:srgbClr val="FFE5FF"/>
                </a:solid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1</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grpSp>
          <p:grpSp>
            <p:nvGrpSpPr>
              <p:cNvPr id="91" name="Группа 90"/>
              <p:cNvGrpSpPr/>
              <p:nvPr/>
            </p:nvGrpSpPr>
            <p:grpSpPr>
              <a:xfrm>
                <a:off x="3126021" y="1284767"/>
                <a:ext cx="1808509" cy="3330637"/>
                <a:chOff x="5286401" y="1215506"/>
                <a:chExt cx="1808509" cy="3330637"/>
              </a:xfrm>
              <a:solidFill>
                <a:srgbClr val="E5F4D4"/>
              </a:solidFill>
            </p:grpSpPr>
            <p:sp>
              <p:nvSpPr>
                <p:cNvPr id="92" name="Rectangle 18"/>
                <p:cNvSpPr>
                  <a:spLocks noChangeArrowheads="1"/>
                </p:cNvSpPr>
                <p:nvPr/>
              </p:nvSpPr>
              <p:spPr bwMode="auto">
                <a:xfrm>
                  <a:off x="5306392" y="2447734"/>
                  <a:ext cx="1788518" cy="547485"/>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4</a:t>
                  </a:r>
                  <a:r>
                    <a:rPr lang="ru-RU" sz="2000" b="1" dirty="0">
                      <a:solidFill>
                        <a:srgbClr val="7030A0"/>
                      </a:solidFill>
                      <a:effectLst>
                        <a:outerShdw dist="38100" dir="2700000" algn="tl" rotWithShape="0">
                          <a:srgbClr val="FFC000"/>
                        </a:outerShdw>
                      </a:effectLst>
                      <a:ea typeface="Calibri" panose="020F0502020204030204" pitchFamily="34" charset="0"/>
                    </a:rPr>
                    <a:t> (ТСР)</a:t>
                  </a:r>
                </a:p>
              </p:txBody>
            </p:sp>
            <p:sp>
              <p:nvSpPr>
                <p:cNvPr id="93" name="Rectangle 19"/>
                <p:cNvSpPr>
                  <a:spLocks noChangeArrowheads="1"/>
                </p:cNvSpPr>
                <p:nvPr/>
              </p:nvSpPr>
              <p:spPr bwMode="auto">
                <a:xfrm>
                  <a:off x="6740016" y="1215506"/>
                  <a:ext cx="354794" cy="1240367"/>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5</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cxnSp>
              <p:nvCxnSpPr>
                <p:cNvPr id="95" name="Line 43"/>
                <p:cNvCxnSpPr/>
                <p:nvPr/>
              </p:nvCxnSpPr>
              <p:spPr bwMode="auto">
                <a:xfrm>
                  <a:off x="5286401" y="1834461"/>
                  <a:ext cx="1454936" cy="0"/>
                </a:xfrm>
                <a:prstGeom prst="line">
                  <a:avLst/>
                </a:prstGeom>
                <a:grpFill/>
                <a:ln w="12700">
                  <a:solidFill>
                    <a:srgbClr val="000000"/>
                  </a:solidFill>
                  <a:prstDash val="sysDash"/>
                  <a:round/>
                  <a:headEnd/>
                  <a:tailEnd/>
                </a:ln>
                <a:extLst/>
              </p:spPr>
            </p:cxnSp>
            <p:sp>
              <p:nvSpPr>
                <p:cNvPr id="96" name="Rectangle 53"/>
                <p:cNvSpPr>
                  <a:spLocks noChangeArrowheads="1"/>
                </p:cNvSpPr>
                <p:nvPr/>
              </p:nvSpPr>
              <p:spPr bwMode="auto">
                <a:xfrm>
                  <a:off x="5306392" y="1832587"/>
                  <a:ext cx="1436847" cy="615552"/>
                </a:xfrm>
                <a:prstGeom prst="rect">
                  <a:avLst/>
                </a:prstGeom>
                <a:grpFill/>
                <a:ln w="38100">
                  <a:solidFill>
                    <a:srgbClr val="C00000"/>
                  </a:solidFill>
                  <a:miter lim="800000"/>
                  <a:headEnd/>
                  <a:tailEnd/>
                </a:ln>
                <a:extLst/>
              </p:spPr>
              <p:txBody>
                <a:bodyPr lIns="0" tIns="0" rIns="0" bIns="0" anchor="ctr" upright="1">
                  <a:spAutoFit/>
                </a:bodyPr>
                <a:lstStyle/>
                <a:p>
                  <a:pPr algn="ctr" eaLnBrk="1" hangingPunct="1">
                    <a:spcAft>
                      <a:spcPts val="0"/>
                    </a:spcAft>
                    <a:defRPr/>
                  </a:pPr>
                  <a:r>
                    <a:rPr lang="ru-RU"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Подуровень </a:t>
                  </a:r>
                  <a:r>
                    <a:rPr lang="en-US"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HTTP</a:t>
                  </a:r>
                  <a:endParaRPr lang="ru-RU" sz="2000" b="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endParaRPr>
                </a:p>
              </p:txBody>
            </p:sp>
            <p:sp>
              <p:nvSpPr>
                <p:cNvPr id="97" name="Rectangle 53"/>
                <p:cNvSpPr>
                  <a:spLocks noChangeArrowheads="1"/>
                </p:cNvSpPr>
                <p:nvPr/>
              </p:nvSpPr>
              <p:spPr bwMode="auto">
                <a:xfrm>
                  <a:off x="5302888" y="1215506"/>
                  <a:ext cx="1441855" cy="615552"/>
                </a:xfrm>
                <a:prstGeom prst="rect">
                  <a:avLst/>
                </a:prstGeom>
                <a:grpFill/>
                <a:ln w="38100">
                  <a:solidFill>
                    <a:srgbClr val="C00000"/>
                  </a:solidFill>
                  <a:miter lim="800000"/>
                  <a:headEnd/>
                  <a:tailEnd/>
                </a:ln>
                <a:extLst/>
              </p:spPr>
              <p:txBody>
                <a:bodyPr wrap="square" lIns="0" tIns="0" rIns="0" bIns="0" anchor="ctr" upright="1">
                  <a:spAutoFit/>
                </a:bodyPr>
                <a:lstStyle/>
                <a:p>
                  <a:pPr algn="ctr" eaLnBrk="1" hangingPunct="1">
                    <a:spcAft>
                      <a:spcPts val="0"/>
                    </a:spcAft>
                    <a:defRPr/>
                  </a:pPr>
                  <a:r>
                    <a:rPr lang="ru-RU"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Подуровень ГИТС</a:t>
                  </a:r>
                  <a:endParaRPr lang="ru-RU" sz="2000" b="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endParaRPr>
                </a:p>
              </p:txBody>
            </p:sp>
            <p:sp>
              <p:nvSpPr>
                <p:cNvPr id="100" name="Rectangle 18"/>
                <p:cNvSpPr>
                  <a:spLocks noChangeArrowheads="1"/>
                </p:cNvSpPr>
                <p:nvPr/>
              </p:nvSpPr>
              <p:spPr bwMode="auto">
                <a:xfrm>
                  <a:off x="5306392" y="2981494"/>
                  <a:ext cx="1788518" cy="519514"/>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ru-RU" sz="2000" b="1" dirty="0">
                      <a:solidFill>
                        <a:srgbClr val="7030A0"/>
                      </a:solidFill>
                      <a:effectLst>
                        <a:outerShdw dist="38100" dir="2700000" algn="tl" rotWithShape="0">
                          <a:srgbClr val="FFC000"/>
                        </a:outerShdw>
                      </a:effectLst>
                      <a:ea typeface="Calibri" panose="020F0502020204030204" pitchFamily="34" charset="0"/>
                    </a:rPr>
                    <a:t>3 (</a:t>
                  </a:r>
                  <a:r>
                    <a:rPr lang="en-US" sz="2000" b="1" dirty="0">
                      <a:solidFill>
                        <a:srgbClr val="7030A0"/>
                      </a:solidFill>
                      <a:effectLst>
                        <a:outerShdw dist="38100" dir="2700000" algn="tl" rotWithShape="0">
                          <a:srgbClr val="FFC000"/>
                        </a:outerShdw>
                      </a:effectLst>
                      <a:ea typeface="Calibri" panose="020F0502020204030204" pitchFamily="34" charset="0"/>
                    </a:rPr>
                    <a:t>I</a:t>
                  </a:r>
                  <a:r>
                    <a:rPr lang="ru-RU" sz="2000" b="1" dirty="0">
                      <a:solidFill>
                        <a:srgbClr val="7030A0"/>
                      </a:solidFill>
                      <a:effectLst>
                        <a:outerShdw dist="38100" dir="2700000" algn="tl" rotWithShape="0">
                          <a:srgbClr val="FFC000"/>
                        </a:outerShdw>
                      </a:effectLst>
                      <a:ea typeface="Calibri" panose="020F0502020204030204" pitchFamily="34" charset="0"/>
                    </a:rPr>
                    <a:t>Р)</a:t>
                  </a:r>
                </a:p>
              </p:txBody>
            </p:sp>
            <p:sp>
              <p:nvSpPr>
                <p:cNvPr id="101" name="Rectangle 18"/>
                <p:cNvSpPr>
                  <a:spLocks noChangeArrowheads="1"/>
                </p:cNvSpPr>
                <p:nvPr/>
              </p:nvSpPr>
              <p:spPr bwMode="auto">
                <a:xfrm>
                  <a:off x="5306392" y="3501008"/>
                  <a:ext cx="1786816" cy="519514"/>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2</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sp>
              <p:nvSpPr>
                <p:cNvPr id="102" name="Rectangle 18"/>
                <p:cNvSpPr>
                  <a:spLocks noChangeArrowheads="1"/>
                </p:cNvSpPr>
                <p:nvPr/>
              </p:nvSpPr>
              <p:spPr bwMode="auto">
                <a:xfrm>
                  <a:off x="5306392" y="4026629"/>
                  <a:ext cx="1788418" cy="519514"/>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1</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grpSp>
          <p:grpSp>
            <p:nvGrpSpPr>
              <p:cNvPr id="103" name="Группа 102"/>
              <p:cNvGrpSpPr/>
              <p:nvPr/>
            </p:nvGrpSpPr>
            <p:grpSpPr>
              <a:xfrm>
                <a:off x="979415" y="1298493"/>
                <a:ext cx="1808409" cy="3330637"/>
                <a:chOff x="5286401" y="1215506"/>
                <a:chExt cx="1808409" cy="3330637"/>
              </a:xfrm>
              <a:solidFill>
                <a:srgbClr val="CDF2FF"/>
              </a:solidFill>
            </p:grpSpPr>
            <p:sp>
              <p:nvSpPr>
                <p:cNvPr id="104" name="Rectangle 18"/>
                <p:cNvSpPr>
                  <a:spLocks noChangeArrowheads="1"/>
                </p:cNvSpPr>
                <p:nvPr/>
              </p:nvSpPr>
              <p:spPr bwMode="auto">
                <a:xfrm>
                  <a:off x="5306392" y="2447734"/>
                  <a:ext cx="1786816" cy="518577"/>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4</a:t>
                  </a:r>
                  <a:r>
                    <a:rPr lang="ru-RU" sz="2000" b="1" dirty="0">
                      <a:solidFill>
                        <a:srgbClr val="7030A0"/>
                      </a:solidFill>
                      <a:effectLst>
                        <a:outerShdw dist="38100" dir="2700000" algn="tl" rotWithShape="0">
                          <a:srgbClr val="FFC000"/>
                        </a:outerShdw>
                      </a:effectLst>
                      <a:ea typeface="Calibri" panose="020F0502020204030204" pitchFamily="34" charset="0"/>
                    </a:rPr>
                    <a:t> (ТСР)</a:t>
                  </a:r>
                </a:p>
              </p:txBody>
            </p:sp>
            <p:sp>
              <p:nvSpPr>
                <p:cNvPr id="105" name="Rectangle 19"/>
                <p:cNvSpPr>
                  <a:spLocks noChangeArrowheads="1"/>
                </p:cNvSpPr>
                <p:nvPr/>
              </p:nvSpPr>
              <p:spPr bwMode="auto">
                <a:xfrm>
                  <a:off x="6740016" y="1215506"/>
                  <a:ext cx="353192" cy="1231291"/>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5</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cxnSp>
              <p:nvCxnSpPr>
                <p:cNvPr id="107" name="Line 43"/>
                <p:cNvCxnSpPr/>
                <p:nvPr/>
              </p:nvCxnSpPr>
              <p:spPr bwMode="auto">
                <a:xfrm>
                  <a:off x="5286401" y="1834461"/>
                  <a:ext cx="1454936" cy="0"/>
                </a:xfrm>
                <a:prstGeom prst="line">
                  <a:avLst/>
                </a:prstGeom>
                <a:grpFill/>
                <a:ln w="12700">
                  <a:solidFill>
                    <a:srgbClr val="000000"/>
                  </a:solidFill>
                  <a:prstDash val="sysDash"/>
                  <a:round/>
                  <a:headEnd/>
                  <a:tailEnd/>
                </a:ln>
                <a:extLst/>
              </p:spPr>
            </p:cxnSp>
            <p:sp>
              <p:nvSpPr>
                <p:cNvPr id="108" name="Rectangle 53"/>
                <p:cNvSpPr>
                  <a:spLocks noChangeArrowheads="1"/>
                </p:cNvSpPr>
                <p:nvPr/>
              </p:nvSpPr>
              <p:spPr bwMode="auto">
                <a:xfrm>
                  <a:off x="5306392" y="1832587"/>
                  <a:ext cx="1436847" cy="615552"/>
                </a:xfrm>
                <a:prstGeom prst="rect">
                  <a:avLst/>
                </a:prstGeom>
                <a:grpFill/>
                <a:ln w="38100">
                  <a:solidFill>
                    <a:srgbClr val="C00000"/>
                  </a:solidFill>
                  <a:miter lim="800000"/>
                  <a:headEnd/>
                  <a:tailEnd/>
                </a:ln>
                <a:extLst/>
              </p:spPr>
              <p:txBody>
                <a:bodyPr lIns="0" tIns="0" rIns="0" bIns="0" anchor="ctr" upright="1">
                  <a:spAutoFit/>
                </a:bodyPr>
                <a:lstStyle/>
                <a:p>
                  <a:pPr algn="ctr" eaLnBrk="1" hangingPunct="1">
                    <a:spcAft>
                      <a:spcPts val="0"/>
                    </a:spcAft>
                    <a:defRPr/>
                  </a:pPr>
                  <a:r>
                    <a:rPr lang="ru-RU"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Подуровень </a:t>
                  </a:r>
                  <a:r>
                    <a:rPr lang="en-US"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HTTP</a:t>
                  </a:r>
                  <a:endParaRPr lang="ru-RU" sz="2000" b="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endParaRPr>
                </a:p>
              </p:txBody>
            </p:sp>
            <p:sp>
              <p:nvSpPr>
                <p:cNvPr id="109" name="Rectangle 53"/>
                <p:cNvSpPr>
                  <a:spLocks noChangeArrowheads="1"/>
                </p:cNvSpPr>
                <p:nvPr/>
              </p:nvSpPr>
              <p:spPr bwMode="auto">
                <a:xfrm>
                  <a:off x="5309798" y="1215506"/>
                  <a:ext cx="1431539" cy="615552"/>
                </a:xfrm>
                <a:prstGeom prst="rect">
                  <a:avLst/>
                </a:prstGeom>
                <a:grpFill/>
                <a:ln w="38100">
                  <a:solidFill>
                    <a:srgbClr val="C00000"/>
                  </a:solidFill>
                  <a:miter lim="800000"/>
                  <a:headEnd/>
                  <a:tailEnd/>
                </a:ln>
                <a:extLst/>
              </p:spPr>
              <p:txBody>
                <a:bodyPr lIns="0" tIns="0" rIns="0" bIns="0" anchor="ctr" upright="1">
                  <a:spAutoFit/>
                </a:bodyPr>
                <a:lstStyle/>
                <a:p>
                  <a:pPr algn="ctr" eaLnBrk="1" hangingPunct="1">
                    <a:spcAft>
                      <a:spcPts val="0"/>
                    </a:spcAft>
                    <a:defRPr/>
                  </a:pPr>
                  <a:r>
                    <a:rPr lang="ru-RU" sz="2000" b="1" i="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rPr>
                    <a:t>Подуровень ГИТС</a:t>
                  </a:r>
                  <a:endParaRPr lang="ru-RU" sz="2000" b="1" dirty="0">
                    <a:solidFill>
                      <a:srgbClr val="7030A0"/>
                    </a:solidFill>
                    <a:effectLst>
                      <a:outerShdw dist="38100" dir="2700000" algn="tl" rotWithShape="0">
                        <a:srgbClr val="FFC000"/>
                      </a:outerShdw>
                    </a:effectLst>
                    <a:latin typeface="Arial Narrow" panose="020B0606020202030204" pitchFamily="34" charset="0"/>
                    <a:ea typeface="Calibri" panose="020F0502020204030204" pitchFamily="34" charset="0"/>
                  </a:endParaRPr>
                </a:p>
              </p:txBody>
            </p:sp>
            <p:sp>
              <p:nvSpPr>
                <p:cNvPr id="112" name="Rectangle 18"/>
                <p:cNvSpPr>
                  <a:spLocks noChangeArrowheads="1"/>
                </p:cNvSpPr>
                <p:nvPr/>
              </p:nvSpPr>
              <p:spPr bwMode="auto">
                <a:xfrm>
                  <a:off x="5306392" y="2969370"/>
                  <a:ext cx="1786816" cy="531638"/>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ru-RU" sz="2000" b="1" dirty="0">
                      <a:solidFill>
                        <a:srgbClr val="7030A0"/>
                      </a:solidFill>
                      <a:effectLst>
                        <a:outerShdw dist="38100" dir="2700000" algn="tl" rotWithShape="0">
                          <a:srgbClr val="FFC000"/>
                        </a:outerShdw>
                      </a:effectLst>
                      <a:ea typeface="Calibri" panose="020F0502020204030204" pitchFamily="34" charset="0"/>
                    </a:rPr>
                    <a:t>3 (</a:t>
                  </a:r>
                  <a:r>
                    <a:rPr lang="en-US" sz="2000" b="1" dirty="0">
                      <a:solidFill>
                        <a:srgbClr val="7030A0"/>
                      </a:solidFill>
                      <a:effectLst>
                        <a:outerShdw dist="38100" dir="2700000" algn="tl" rotWithShape="0">
                          <a:srgbClr val="FFC000"/>
                        </a:outerShdw>
                      </a:effectLst>
                      <a:ea typeface="Calibri" panose="020F0502020204030204" pitchFamily="34" charset="0"/>
                    </a:rPr>
                    <a:t>I</a:t>
                  </a:r>
                  <a:r>
                    <a:rPr lang="ru-RU" sz="2000" b="1" dirty="0">
                      <a:solidFill>
                        <a:srgbClr val="7030A0"/>
                      </a:solidFill>
                      <a:effectLst>
                        <a:outerShdw dist="38100" dir="2700000" algn="tl" rotWithShape="0">
                          <a:srgbClr val="FFC000"/>
                        </a:outerShdw>
                      </a:effectLst>
                      <a:ea typeface="Calibri" panose="020F0502020204030204" pitchFamily="34" charset="0"/>
                    </a:rPr>
                    <a:t>Р)</a:t>
                  </a:r>
                </a:p>
              </p:txBody>
            </p:sp>
            <p:sp>
              <p:nvSpPr>
                <p:cNvPr id="113" name="Rectangle 18"/>
                <p:cNvSpPr>
                  <a:spLocks noChangeArrowheads="1"/>
                </p:cNvSpPr>
                <p:nvPr/>
              </p:nvSpPr>
              <p:spPr bwMode="auto">
                <a:xfrm>
                  <a:off x="5306392" y="3501008"/>
                  <a:ext cx="1786916" cy="519514"/>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2</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sp>
              <p:nvSpPr>
                <p:cNvPr id="114" name="Rectangle 18"/>
                <p:cNvSpPr>
                  <a:spLocks noChangeArrowheads="1"/>
                </p:cNvSpPr>
                <p:nvPr/>
              </p:nvSpPr>
              <p:spPr bwMode="auto">
                <a:xfrm>
                  <a:off x="5306392" y="4026629"/>
                  <a:ext cx="1788418" cy="519514"/>
                </a:xfrm>
                <a:prstGeom prst="rect">
                  <a:avLst/>
                </a:prstGeom>
                <a:grpFill/>
                <a:ln w="38100">
                  <a:solidFill>
                    <a:srgbClr val="C00000"/>
                  </a:solidFill>
                </a:ln>
                <a:extLst/>
              </p:spPr>
              <p:txBody>
                <a:bodyPr lIns="0" tIns="0" rIns="0" bIns="0" anchor="ctr" upright="1"/>
                <a:lstStyle/>
                <a:p>
                  <a:pPr algn="ctr" eaLnBrk="1" hangingPunct="1">
                    <a:spcAft>
                      <a:spcPts val="0"/>
                    </a:spcAft>
                    <a:defRPr/>
                  </a:pPr>
                  <a:r>
                    <a:rPr lang="en-US" sz="2000" b="1" dirty="0">
                      <a:solidFill>
                        <a:srgbClr val="7030A0"/>
                      </a:solidFill>
                      <a:effectLst>
                        <a:outerShdw dist="38100" dir="2700000" algn="tl" rotWithShape="0">
                          <a:srgbClr val="FFC000"/>
                        </a:outerShdw>
                      </a:effectLst>
                      <a:ea typeface="Calibri" panose="020F0502020204030204" pitchFamily="34" charset="0"/>
                    </a:rPr>
                    <a:t>1</a:t>
                  </a:r>
                  <a:endParaRPr lang="ru-RU" sz="2000" b="1" dirty="0">
                    <a:solidFill>
                      <a:srgbClr val="7030A0"/>
                    </a:solidFill>
                    <a:effectLst>
                      <a:outerShdw dist="38100" dir="2700000" algn="tl" rotWithShape="0">
                        <a:srgbClr val="FFC000"/>
                      </a:outerShdw>
                    </a:effectLst>
                    <a:ea typeface="Calibri" panose="020F0502020204030204" pitchFamily="34" charset="0"/>
                  </a:endParaRPr>
                </a:p>
              </p:txBody>
            </p:sp>
          </p:grpSp>
          <p:sp>
            <p:nvSpPr>
              <p:cNvPr id="30" name="Rectangle 5"/>
              <p:cNvSpPr>
                <a:spLocks noChangeArrowheads="1"/>
              </p:cNvSpPr>
              <p:nvPr/>
            </p:nvSpPr>
            <p:spPr bwMode="auto">
              <a:xfrm>
                <a:off x="100959" y="2530253"/>
                <a:ext cx="733377" cy="614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2000" b="1" smtClean="0">
                    <a:solidFill>
                      <a:srgbClr val="7030A0"/>
                    </a:solidFill>
                    <a:effectLst>
                      <a:outerShdw dist="38100" dir="2700000" algn="tl" rotWithShape="0">
                        <a:srgbClr val="FFC000"/>
                      </a:outerShdw>
                    </a:effectLst>
                    <a:cs typeface="Calibri" panose="020F0502020204030204" pitchFamily="34" charset="0"/>
                  </a:rPr>
                  <a:t>Порт</a:t>
                </a:r>
              </a:p>
              <a:p>
                <a:pPr algn="r" eaLnBrk="1" hangingPunct="1">
                  <a:defRPr/>
                </a:pPr>
                <a:r>
                  <a:rPr lang="en-US" altLang="ru-RU" sz="2000" b="1" smtClean="0">
                    <a:solidFill>
                      <a:srgbClr val="7030A0"/>
                    </a:solidFill>
                    <a:effectLst>
                      <a:outerShdw dist="38100" dir="2700000" algn="tl" rotWithShape="0">
                        <a:srgbClr val="FFC000"/>
                      </a:outerShdw>
                    </a:effectLst>
                    <a:cs typeface="Calibri" panose="020F0502020204030204" pitchFamily="34" charset="0"/>
                  </a:rPr>
                  <a:t>(80)</a:t>
                </a:r>
                <a:endParaRPr lang="ru-RU" altLang="ru-RU" sz="2000" b="1" smtClean="0">
                  <a:solidFill>
                    <a:srgbClr val="7030A0"/>
                  </a:solidFill>
                  <a:effectLst>
                    <a:outerShdw dist="38100" dir="2700000" algn="tl" rotWithShape="0">
                      <a:srgbClr val="FFC000"/>
                    </a:outerShdw>
                  </a:effectLst>
                  <a:cs typeface="Calibri" panose="020F0502020204030204" pitchFamily="34" charset="0"/>
                </a:endParaRPr>
              </a:p>
            </p:txBody>
          </p:sp>
          <p:cxnSp>
            <p:nvCxnSpPr>
              <p:cNvPr id="41" name="Line 54"/>
              <p:cNvCxnSpPr>
                <a:stCxn id="30" idx="3"/>
                <a:endCxn id="7" idx="3"/>
              </p:cNvCxnSpPr>
              <p:nvPr/>
            </p:nvCxnSpPr>
            <p:spPr bwMode="auto">
              <a:xfrm flipV="1">
                <a:off x="834336" y="2573688"/>
                <a:ext cx="408427" cy="263826"/>
              </a:xfrm>
              <a:prstGeom prst="line">
                <a:avLst/>
              </a:prstGeom>
              <a:noFill/>
              <a:ln w="28575">
                <a:solidFill>
                  <a:schemeClr val="accent5">
                    <a:lumMod val="50000"/>
                  </a:schemeClr>
                </a:solidFill>
                <a:round/>
                <a:headEnd/>
                <a:tailEnd/>
              </a:ln>
              <a:extLst>
                <a:ext uri="{909E8E84-426E-40DD-AFC4-6F175D3DCCD1}">
                  <a14:hiddenFill xmlns:a14="http://schemas.microsoft.com/office/drawing/2010/main">
                    <a:noFill/>
                  </a14:hiddenFill>
                </a:ext>
              </a:extLst>
            </p:spPr>
          </p:cxnSp>
        </p:grpSp>
        <p:sp>
          <p:nvSpPr>
            <p:cNvPr id="7" name="Овал 6"/>
            <p:cNvSpPr/>
            <p:nvPr/>
          </p:nvSpPr>
          <p:spPr bwMode="auto">
            <a:xfrm>
              <a:off x="1226816" y="2632831"/>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65" name="Овал 64"/>
            <p:cNvSpPr/>
            <p:nvPr/>
          </p:nvSpPr>
          <p:spPr bwMode="auto">
            <a:xfrm>
              <a:off x="2074327" y="2630272"/>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66" name="Овал 65"/>
            <p:cNvSpPr/>
            <p:nvPr/>
          </p:nvSpPr>
          <p:spPr bwMode="auto">
            <a:xfrm>
              <a:off x="3389527" y="2629886"/>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67" name="Овал 66"/>
            <p:cNvSpPr/>
            <p:nvPr/>
          </p:nvSpPr>
          <p:spPr bwMode="auto">
            <a:xfrm>
              <a:off x="4208949" y="2635423"/>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68" name="Овал 67"/>
            <p:cNvSpPr/>
            <p:nvPr/>
          </p:nvSpPr>
          <p:spPr bwMode="auto">
            <a:xfrm>
              <a:off x="5540218" y="2632831"/>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69" name="Овал 68"/>
            <p:cNvSpPr/>
            <p:nvPr/>
          </p:nvSpPr>
          <p:spPr bwMode="auto">
            <a:xfrm>
              <a:off x="6381288" y="2629342"/>
              <a:ext cx="146304" cy="157861"/>
            </a:xfrm>
            <a:prstGeom prst="ellipse">
              <a:avLst/>
            </a:prstGeom>
            <a:solidFill>
              <a:srgbClr val="FFCCCC"/>
            </a:solidFill>
            <a:ln w="9525" cap="flat" cmpd="sng" algn="ctr">
              <a:solidFill>
                <a:schemeClr val="accent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grpSp>
      <p:sp>
        <p:nvSpPr>
          <p:cNvPr id="71"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Text Box 160"/>
          <p:cNvSpPr txBox="1">
            <a:spLocks noChangeArrowheads="1"/>
          </p:cNvSpPr>
          <p:nvPr/>
        </p:nvSpPr>
        <p:spPr bwMode="auto">
          <a:xfrm>
            <a:off x="0" y="5953125"/>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16.7.</a:t>
            </a:r>
            <a:r>
              <a:rPr lang="ru-RU" altLang="zh-CN" sz="2400" b="1" dirty="0" smtClean="0">
                <a:solidFill>
                  <a:srgbClr val="800080"/>
                </a:solidFill>
              </a:rPr>
              <a:t> </a:t>
            </a:r>
            <a:r>
              <a:rPr lang="ru-RU" altLang="ru-RU" sz="2400" b="1" dirty="0">
                <a:solidFill>
                  <a:srgbClr val="800080"/>
                </a:solidFill>
              </a:rPr>
              <a:t>Структура НТТР-соединения</a:t>
            </a:r>
            <a:endParaRPr lang="ru-RU" altLang="ru-RU" sz="2400" dirty="0">
              <a:solidFill>
                <a:srgbClr val="800080"/>
              </a:solidFill>
            </a:endParaRPr>
          </a:p>
        </p:txBody>
      </p:sp>
      <p:grpSp>
        <p:nvGrpSpPr>
          <p:cNvPr id="2" name="Группа 1"/>
          <p:cNvGrpSpPr/>
          <p:nvPr/>
        </p:nvGrpSpPr>
        <p:grpSpPr>
          <a:xfrm>
            <a:off x="336550" y="936625"/>
            <a:ext cx="8470900" cy="4781550"/>
            <a:chOff x="336550" y="936625"/>
            <a:chExt cx="8470900" cy="4781550"/>
          </a:xfrm>
        </p:grpSpPr>
        <p:sp>
          <p:nvSpPr>
            <p:cNvPr id="130" name="Поле 1"/>
            <p:cNvSpPr txBox="1">
              <a:spLocks noChangeArrowheads="1"/>
            </p:cNvSpPr>
            <p:nvPr/>
          </p:nvSpPr>
          <p:spPr bwMode="auto">
            <a:xfrm>
              <a:off x="6278563" y="1071563"/>
              <a:ext cx="25098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2000" b="1" i="1" smtClean="0">
                  <a:solidFill>
                    <a:srgbClr val="0070C0"/>
                  </a:solidFill>
                  <a:effectLst>
                    <a:outerShdw blurRad="38100" dist="38100" dir="2700000" algn="tl">
                      <a:srgbClr val="C0C0C0"/>
                    </a:outerShdw>
                  </a:effectLst>
                  <a:cs typeface="Calibri" panose="020F0502020204030204" pitchFamily="34" charset="0"/>
                </a:rPr>
                <a:t>UA</a:t>
              </a:r>
              <a:r>
                <a:rPr lang="ru-RU" altLang="ru-RU" sz="2000" b="1" i="1" smtClean="0">
                  <a:solidFill>
                    <a:srgbClr val="0070C0"/>
                  </a:solidFill>
                  <a:effectLst>
                    <a:outerShdw blurRad="38100" dist="38100" dir="2700000" algn="tl">
                      <a:srgbClr val="C0C0C0"/>
                    </a:outerShdw>
                  </a:effectLst>
                  <a:cs typeface="Calibri" panose="020F0502020204030204" pitchFamily="34" charset="0"/>
                </a:rPr>
                <a:t>-модуль</a:t>
              </a:r>
              <a:endParaRPr lang="ru-RU" altLang="ru-RU" sz="2000" b="1" smtClean="0">
                <a:solidFill>
                  <a:srgbClr val="0070C0"/>
                </a:solidFill>
                <a:effectLst>
                  <a:outerShdw blurRad="38100" dist="38100" dir="2700000" algn="tl">
                    <a:srgbClr val="C0C0C0"/>
                  </a:outerShdw>
                </a:effectLst>
                <a:cs typeface="Calibri" panose="020F0502020204030204" pitchFamily="34" charset="0"/>
              </a:endParaRPr>
            </a:p>
            <a:p>
              <a:pPr eaLnBrk="1" hangingPunct="1">
                <a:defRPr/>
              </a:pPr>
              <a:r>
                <a:rPr lang="ru-RU" altLang="ru-RU" sz="2000" b="1" i="1" smtClean="0">
                  <a:solidFill>
                    <a:srgbClr val="0070C0"/>
                  </a:solidFill>
                  <a:effectLst>
                    <a:outerShdw blurRad="38100" dist="38100" dir="2700000" algn="tl">
                      <a:srgbClr val="C0C0C0"/>
                    </a:outerShdw>
                  </a:effectLst>
                  <a:cs typeface="Calibri" panose="020F0502020204030204" pitchFamily="34" charset="0"/>
                </a:rPr>
                <a:t>(НТТР(</a:t>
              </a:r>
              <a:r>
                <a:rPr lang="en-US" altLang="ru-RU" sz="2000" b="1" i="1" smtClean="0">
                  <a:solidFill>
                    <a:srgbClr val="0070C0"/>
                  </a:solidFill>
                  <a:effectLst>
                    <a:outerShdw blurRad="38100" dist="38100" dir="2700000" algn="tl">
                      <a:srgbClr val="C0C0C0"/>
                    </a:outerShdw>
                  </a:effectLst>
                  <a:cs typeface="Calibri" panose="020F0502020204030204" pitchFamily="34" charset="0"/>
                </a:rPr>
                <a:t>W</a:t>
              </a:r>
              <a:r>
                <a:rPr lang="ru-RU" altLang="ru-RU" sz="2000" b="1" i="1" baseline="30000" smtClean="0">
                  <a:solidFill>
                    <a:srgbClr val="0070C0"/>
                  </a:solidFill>
                  <a:effectLst>
                    <a:outerShdw blurRad="38100" dist="38100" dir="2700000" algn="tl">
                      <a:srgbClr val="C0C0C0"/>
                    </a:outerShdw>
                  </a:effectLst>
                  <a:cs typeface="Calibri" panose="020F0502020204030204" pitchFamily="34" charset="0"/>
                </a:rPr>
                <a:t>3</a:t>
              </a:r>
              <a:r>
                <a:rPr lang="ru-RU" altLang="ru-RU" sz="2000" b="1" i="1" smtClean="0">
                  <a:solidFill>
                    <a:srgbClr val="0070C0"/>
                  </a:solidFill>
                  <a:effectLst>
                    <a:outerShdw blurRad="38100" dist="38100" dir="2700000" algn="tl">
                      <a:srgbClr val="C0C0C0"/>
                    </a:outerShdw>
                  </a:effectLst>
                  <a:cs typeface="Calibri" panose="020F0502020204030204" pitchFamily="34" charset="0"/>
                </a:rPr>
                <a:t>)-клиент) </a:t>
              </a:r>
              <a:endParaRPr lang="ru-RU" altLang="ru-RU" sz="2000" b="1" smtClean="0">
                <a:solidFill>
                  <a:srgbClr val="0070C0"/>
                </a:solidFill>
                <a:effectLst>
                  <a:outerShdw blurRad="38100" dist="38100" dir="2700000" algn="tl">
                    <a:srgbClr val="C0C0C0"/>
                  </a:outerShdw>
                </a:effectLst>
                <a:cs typeface="Calibri" panose="020F0502020204030204" pitchFamily="34" charset="0"/>
              </a:endParaRPr>
            </a:p>
          </p:txBody>
        </p:sp>
        <p:sp>
          <p:nvSpPr>
            <p:cNvPr id="131" name="Поле 2"/>
            <p:cNvSpPr txBox="1">
              <a:spLocks noChangeArrowheads="1"/>
            </p:cNvSpPr>
            <p:nvPr/>
          </p:nvSpPr>
          <p:spPr bwMode="auto">
            <a:xfrm>
              <a:off x="2062163" y="1871663"/>
              <a:ext cx="2085975" cy="54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i="1" smtClean="0">
                  <a:solidFill>
                    <a:srgbClr val="C00000"/>
                  </a:solidFill>
                  <a:effectLst>
                    <a:outerShdw blurRad="38100" dist="38100" dir="2700000" algn="tl">
                      <a:srgbClr val="C0C0C0"/>
                    </a:outerShdw>
                  </a:effectLst>
                  <a:cs typeface="Calibri" panose="020F0502020204030204" pitchFamily="34" charset="0"/>
                </a:rPr>
                <a:t>Ответ</a:t>
              </a:r>
              <a:endParaRPr lang="ru-RU" altLang="ru-RU" sz="2000" b="1" smtClean="0">
                <a:solidFill>
                  <a:srgbClr val="C00000"/>
                </a:solidFill>
                <a:effectLst>
                  <a:outerShdw blurRad="38100" dist="38100" dir="2700000" algn="tl">
                    <a:srgbClr val="C0C0C0"/>
                  </a:outerShdw>
                </a:effectLst>
                <a:cs typeface="Calibri" panose="020F0502020204030204" pitchFamily="34" charset="0"/>
              </a:endParaRPr>
            </a:p>
            <a:p>
              <a:pPr eaLnBrk="1" hangingPunct="1">
                <a:defRPr/>
              </a:pPr>
              <a:r>
                <a:rPr lang="ru-RU" altLang="ru-RU" sz="2000" b="1" i="1" smtClean="0">
                  <a:solidFill>
                    <a:srgbClr val="C00000"/>
                  </a:solidFill>
                  <a:effectLst>
                    <a:outerShdw blurRad="38100" dist="38100" dir="2700000" algn="tl">
                      <a:srgbClr val="C0C0C0"/>
                    </a:outerShdw>
                  </a:effectLst>
                  <a:cs typeface="Calibri" panose="020F0502020204030204" pitchFamily="34" charset="0"/>
                </a:rPr>
                <a:t>(«поток-вниз»)</a:t>
              </a:r>
              <a:endParaRPr lang="ru-RU" altLang="ru-RU" sz="2000" b="1" smtClean="0">
                <a:solidFill>
                  <a:srgbClr val="C00000"/>
                </a:solidFill>
                <a:effectLst>
                  <a:outerShdw blurRad="38100" dist="38100" dir="2700000" algn="tl">
                    <a:srgbClr val="C0C0C0"/>
                  </a:outerShdw>
                </a:effectLst>
                <a:cs typeface="Calibri" panose="020F0502020204030204" pitchFamily="34" charset="0"/>
              </a:endParaRPr>
            </a:p>
          </p:txBody>
        </p:sp>
        <p:sp>
          <p:nvSpPr>
            <p:cNvPr id="132" name="Стрелка вправо 131"/>
            <p:cNvSpPr/>
            <p:nvPr/>
          </p:nvSpPr>
          <p:spPr bwMode="auto">
            <a:xfrm>
              <a:off x="2268538" y="2460625"/>
              <a:ext cx="1182687"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33" name="Поле 4"/>
            <p:cNvSpPr txBox="1">
              <a:spLocks noChangeArrowheads="1"/>
            </p:cNvSpPr>
            <p:nvPr/>
          </p:nvSpPr>
          <p:spPr bwMode="auto">
            <a:xfrm>
              <a:off x="5003800" y="3359150"/>
              <a:ext cx="2168525" cy="54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2000" b="1" i="1" smtClean="0">
                  <a:solidFill>
                    <a:srgbClr val="CC0000"/>
                  </a:solidFill>
                  <a:effectLst>
                    <a:outerShdw blurRad="38100" dist="38100" dir="2700000" algn="tl">
                      <a:srgbClr val="C0C0C0"/>
                    </a:outerShdw>
                  </a:effectLst>
                  <a:cs typeface="Calibri" panose="020F0502020204030204" pitchFamily="34" charset="0"/>
                </a:rPr>
                <a:t>Запрос</a:t>
              </a:r>
              <a:endParaRPr lang="ru-RU" altLang="ru-RU" sz="2000" b="1" smtClean="0">
                <a:solidFill>
                  <a:srgbClr val="CC0000"/>
                </a:solidFill>
                <a:effectLst>
                  <a:outerShdw blurRad="38100" dist="38100" dir="2700000" algn="tl">
                    <a:srgbClr val="C0C0C0"/>
                  </a:outerShdw>
                </a:effectLst>
                <a:ea typeface="Calibri" panose="020F0502020204030204" pitchFamily="34" charset="0"/>
                <a:cs typeface="Times New Roman" panose="02020603050405020304" pitchFamily="18" charset="0"/>
              </a:endParaRPr>
            </a:p>
            <a:p>
              <a:pPr eaLnBrk="1" hangingPunct="1">
                <a:defRPr/>
              </a:pPr>
              <a:r>
                <a:rPr lang="ru-RU" altLang="ru-RU" sz="2000" b="1" i="1" smtClean="0">
                  <a:solidFill>
                    <a:srgbClr val="CC0000"/>
                  </a:solidFill>
                  <a:effectLst>
                    <a:outerShdw blurRad="38100" dist="38100" dir="2700000" algn="tl">
                      <a:srgbClr val="C0C0C0"/>
                    </a:outerShdw>
                  </a:effectLst>
                  <a:cs typeface="Calibri" panose="020F0502020204030204" pitchFamily="34" charset="0"/>
                </a:rPr>
                <a:t>(«поток-вверх»)</a:t>
              </a:r>
              <a:endParaRPr lang="ru-RU" altLang="ru-RU" sz="2000" b="1" smtClean="0">
                <a:solidFill>
                  <a:srgbClr val="CC0000"/>
                </a:solidFill>
                <a:effectLst>
                  <a:outerShdw blurRad="38100" dist="38100" dir="2700000" algn="tl">
                    <a:srgbClr val="C0C0C0"/>
                  </a:outerShdw>
                </a:effectLst>
                <a:cs typeface="Calibri" panose="020F0502020204030204" pitchFamily="34" charset="0"/>
              </a:endParaRPr>
            </a:p>
          </p:txBody>
        </p:sp>
        <p:sp>
          <p:nvSpPr>
            <p:cNvPr id="135" name="Поле 6"/>
            <p:cNvSpPr txBox="1">
              <a:spLocks noChangeArrowheads="1"/>
            </p:cNvSpPr>
            <p:nvPr/>
          </p:nvSpPr>
          <p:spPr bwMode="auto">
            <a:xfrm>
              <a:off x="336550" y="936625"/>
              <a:ext cx="1646238"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2000" b="1" i="1" smtClean="0">
                  <a:solidFill>
                    <a:srgbClr val="0070C0"/>
                  </a:solidFill>
                  <a:effectLst>
                    <a:outerShdw blurRad="38100" dist="38100" dir="2700000" algn="tl">
                      <a:srgbClr val="C0C0C0"/>
                    </a:outerShdw>
                  </a:effectLst>
                  <a:cs typeface="Calibri" panose="020F0502020204030204" pitchFamily="34" charset="0"/>
                </a:rPr>
                <a:t>W</a:t>
              </a:r>
              <a:r>
                <a:rPr lang="ru-RU" altLang="ru-RU" sz="2000" b="1" i="1" baseline="30000" smtClean="0">
                  <a:solidFill>
                    <a:srgbClr val="0070C0"/>
                  </a:solidFill>
                  <a:effectLst>
                    <a:outerShdw blurRad="38100" dist="38100" dir="2700000" algn="tl">
                      <a:srgbClr val="C0C0C0"/>
                    </a:outerShdw>
                  </a:effectLst>
                  <a:cs typeface="Calibri" panose="020F0502020204030204" pitchFamily="34" charset="0"/>
                </a:rPr>
                <a:t>3</a:t>
              </a:r>
              <a:r>
                <a:rPr lang="en-US" altLang="ru-RU" sz="2000" b="1" i="1" smtClean="0">
                  <a:solidFill>
                    <a:srgbClr val="0070C0"/>
                  </a:solidFill>
                  <a:effectLst>
                    <a:outerShdw blurRad="38100" dist="38100" dir="2700000" algn="tl">
                      <a:srgbClr val="C0C0C0"/>
                    </a:outerShdw>
                  </a:effectLst>
                  <a:cs typeface="Calibri" panose="020F0502020204030204" pitchFamily="34" charset="0"/>
                </a:rPr>
                <a:t>-</a:t>
              </a:r>
              <a:r>
                <a:rPr lang="ru-RU" altLang="ru-RU" sz="2000" b="1" i="1" smtClean="0">
                  <a:solidFill>
                    <a:srgbClr val="0070C0"/>
                  </a:solidFill>
                  <a:effectLst>
                    <a:outerShdw blurRad="38100" dist="38100" dir="2700000" algn="tl">
                      <a:srgbClr val="C0C0C0"/>
                    </a:outerShdw>
                  </a:effectLst>
                  <a:cs typeface="Calibri" panose="020F0502020204030204" pitchFamily="34" charset="0"/>
                </a:rPr>
                <a:t>сервер</a:t>
              </a:r>
              <a:endParaRPr lang="ru-RU" altLang="ru-RU" sz="2000" b="1" smtClean="0">
                <a:solidFill>
                  <a:srgbClr val="0070C0"/>
                </a:solidFill>
                <a:effectLst>
                  <a:outerShdw blurRad="38100" dist="38100" dir="2700000" algn="tl">
                    <a:srgbClr val="C0C0C0"/>
                  </a:outerShdw>
                </a:effectLst>
                <a:cs typeface="Calibri" panose="020F0502020204030204" pitchFamily="34" charset="0"/>
              </a:endParaRPr>
            </a:p>
            <a:p>
              <a:pPr eaLnBrk="1" hangingPunct="1">
                <a:defRPr/>
              </a:pPr>
              <a:r>
                <a:rPr lang="ru-RU" altLang="ru-RU" sz="2000" b="1" i="1" smtClean="0">
                  <a:solidFill>
                    <a:srgbClr val="0070C0"/>
                  </a:solidFill>
                  <a:effectLst>
                    <a:outerShdw blurRad="38100" dist="38100" dir="2700000" algn="tl">
                      <a:srgbClr val="C0C0C0"/>
                    </a:outerShdw>
                  </a:effectLst>
                  <a:cs typeface="Calibri" panose="020F0502020204030204" pitchFamily="34" charset="0"/>
                </a:rPr>
                <a:t>(источник)</a:t>
              </a:r>
              <a:endParaRPr lang="ru-RU" altLang="ru-RU" sz="2000" b="1" smtClean="0">
                <a:solidFill>
                  <a:srgbClr val="0070C0"/>
                </a:solidFill>
                <a:effectLst>
                  <a:outerShdw blurRad="38100" dist="38100" dir="2700000" algn="tl">
                    <a:srgbClr val="C0C0C0"/>
                  </a:outerShdw>
                </a:effectLst>
                <a:cs typeface="Calibri" panose="020F0502020204030204" pitchFamily="34" charset="0"/>
              </a:endParaRPr>
            </a:p>
          </p:txBody>
        </p:sp>
        <p:sp>
          <p:nvSpPr>
            <p:cNvPr id="136" name="Поле 7"/>
            <p:cNvSpPr txBox="1">
              <a:spLocks noChangeArrowheads="1"/>
            </p:cNvSpPr>
            <p:nvPr/>
          </p:nvSpPr>
          <p:spPr bwMode="auto">
            <a:xfrm>
              <a:off x="2859088" y="1169988"/>
              <a:ext cx="3121025"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ru-RU" sz="2800" b="1" dirty="0">
                  <a:solidFill>
                    <a:srgbClr val="FF5050"/>
                  </a:solidFill>
                  <a:effectLst>
                    <a:outerShdw dist="50800" dir="2700000" algn="tl" rotWithShape="0">
                      <a:srgbClr val="FFC000"/>
                    </a:outerShdw>
                  </a:effectLst>
                  <a:latin typeface="Tahoma" panose="020B0604030504040204" pitchFamily="34" charset="0"/>
                  <a:ea typeface="Calibri" panose="020F0502020204030204" pitchFamily="34" charset="0"/>
                  <a:cs typeface="Times New Roman" panose="02020603050405020304" pitchFamily="18" charset="0"/>
                </a:rPr>
                <a:t>НТТР-протокол</a:t>
              </a:r>
              <a:endParaRPr lang="ru-RU" sz="2800" b="1" dirty="0">
                <a:solidFill>
                  <a:srgbClr val="FF505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37" name="Поле 8"/>
            <p:cNvSpPr txBox="1">
              <a:spLocks noChangeArrowheads="1"/>
            </p:cNvSpPr>
            <p:nvPr/>
          </p:nvSpPr>
          <p:spPr bwMode="auto">
            <a:xfrm>
              <a:off x="6430963" y="4037013"/>
              <a:ext cx="2376487" cy="40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en-US" b="1" i="1" dirty="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W</a:t>
              </a:r>
              <a:r>
                <a:rPr lang="en-US" b="1" i="1" baseline="30000" dirty="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3</a:t>
              </a:r>
              <a:r>
                <a:rPr lang="en-US" b="1" i="1" dirty="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a:t>
              </a:r>
              <a:r>
                <a:rPr lang="ru-RU" b="1" i="1" dirty="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b="1"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56" name="Group 108"/>
            <p:cNvGrpSpPr>
              <a:grpSpLocks/>
            </p:cNvGrpSpPr>
            <p:nvPr/>
          </p:nvGrpSpPr>
          <p:grpSpPr bwMode="auto">
            <a:xfrm flipH="1">
              <a:off x="7812209" y="2846195"/>
              <a:ext cx="771392" cy="1102392"/>
              <a:chOff x="1982" y="4470"/>
              <a:chExt cx="509" cy="747"/>
            </a:xfrm>
            <a:solidFill>
              <a:srgbClr val="FFE5FF"/>
            </a:solidFill>
          </p:grpSpPr>
          <p:sp>
            <p:nvSpPr>
              <p:cNvPr id="166"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38100" cmpd="sng">
                <a:solidFill>
                  <a:schemeClr val="accent1">
                    <a:lumMod val="50000"/>
                  </a:schemeClr>
                </a:solidFill>
                <a:prstDash val="solid"/>
                <a:round/>
                <a:headEnd/>
                <a:tailEnd/>
              </a:ln>
            </p:spPr>
            <p:txBody>
              <a:bodyPr upright="1"/>
              <a:lstStyle/>
              <a:p>
                <a:pPr algn="ctr" eaLnBrk="1" hangingPunct="1">
                  <a:defRPr/>
                </a:pPr>
                <a:endParaRPr lang="ru-RU"/>
              </a:p>
            </p:txBody>
          </p:sp>
          <p:sp>
            <p:nvSpPr>
              <p:cNvPr id="167"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38100"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168"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38100"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169"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38100" cmpd="sng">
                <a:solidFill>
                  <a:schemeClr val="accent1">
                    <a:lumMod val="50000"/>
                  </a:schemeClr>
                </a:solidFill>
                <a:prstDash val="solid"/>
                <a:round/>
                <a:headEnd/>
                <a:tailEnd/>
              </a:ln>
              <a:extLst/>
            </p:spPr>
            <p:txBody>
              <a:bodyPr upright="1"/>
              <a:lstStyle/>
              <a:p>
                <a:pPr algn="ctr" eaLnBrk="1" hangingPunct="1">
                  <a:defRPr/>
                </a:pPr>
                <a:endParaRPr lang="ru-RU"/>
              </a:p>
            </p:txBody>
          </p:sp>
        </p:grpSp>
        <p:cxnSp>
          <p:nvCxnSpPr>
            <p:cNvPr id="40973" name="Прямая соединительная линия 138"/>
            <p:cNvCxnSpPr>
              <a:cxnSpLocks noChangeShapeType="1"/>
            </p:cNvCxnSpPr>
            <p:nvPr/>
          </p:nvCxnSpPr>
          <p:spPr bwMode="auto">
            <a:xfrm flipH="1">
              <a:off x="2227896" y="2883303"/>
              <a:ext cx="4344133" cy="2227"/>
            </a:xfrm>
            <a:prstGeom prst="line">
              <a:avLst/>
            </a:prstGeom>
            <a:noFill/>
            <a:ln w="92075"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grpSp>
          <p:nvGrpSpPr>
            <p:cNvPr id="40999" name="Group 14068"/>
            <p:cNvGrpSpPr>
              <a:grpSpLocks/>
            </p:cNvGrpSpPr>
            <p:nvPr/>
          </p:nvGrpSpPr>
          <p:grpSpPr bwMode="auto">
            <a:xfrm flipH="1">
              <a:off x="2212730" y="3573816"/>
              <a:ext cx="1478943" cy="2132487"/>
              <a:chOff x="6972" y="5484"/>
              <a:chExt cx="1027" cy="1416"/>
            </a:xfrm>
          </p:grpSpPr>
          <p:sp>
            <p:nvSpPr>
              <p:cNvPr id="119"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DF2FF"/>
              </a:solidFill>
              <a:ln w="38100">
                <a:solidFill>
                  <a:schemeClr val="accent1">
                    <a:lumMod val="50000"/>
                  </a:schemeClr>
                </a:solidFill>
                <a:round/>
                <a:headEnd/>
                <a:tailEnd/>
              </a:ln>
            </p:spPr>
            <p:txBody>
              <a:bodyPr upright="1"/>
              <a:lstStyle/>
              <a:p>
                <a:pPr algn="ctr" eaLnBrk="1" hangingPunct="1">
                  <a:defRPr/>
                </a:pPr>
                <a:endParaRPr lang="ru-RU"/>
              </a:p>
            </p:txBody>
          </p:sp>
          <p:sp>
            <p:nvSpPr>
              <p:cNvPr id="120"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DF2FF"/>
              </a:solidFill>
              <a:ln w="38100">
                <a:solidFill>
                  <a:schemeClr val="accent1">
                    <a:lumMod val="50000"/>
                  </a:schemeClr>
                </a:solidFill>
                <a:round/>
                <a:headEnd/>
                <a:tailEnd/>
              </a:ln>
            </p:spPr>
            <p:txBody>
              <a:bodyPr upright="1"/>
              <a:lstStyle/>
              <a:p>
                <a:pPr algn="ctr" eaLnBrk="1" hangingPunct="1">
                  <a:defRPr/>
                </a:pPr>
                <a:endParaRPr lang="ru-RU"/>
              </a:p>
            </p:txBody>
          </p:sp>
          <p:sp>
            <p:nvSpPr>
              <p:cNvPr id="121"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CDF2FF"/>
              </a:solidFill>
              <a:ln w="38100">
                <a:solidFill>
                  <a:schemeClr val="accent1">
                    <a:lumMod val="50000"/>
                  </a:schemeClr>
                </a:solidFill>
                <a:round/>
                <a:headEnd/>
                <a:tailEnd/>
              </a:ln>
            </p:spPr>
            <p:txBody>
              <a:bodyPr upright="1"/>
              <a:lstStyle/>
              <a:p>
                <a:pPr algn="ctr" eaLnBrk="1" hangingPunct="1">
                  <a:defRPr/>
                </a:pPr>
                <a:endParaRPr lang="ru-RU"/>
              </a:p>
            </p:txBody>
          </p:sp>
          <p:sp>
            <p:nvSpPr>
              <p:cNvPr id="41018"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4445">
                <a:solidFill>
                  <a:srgbClr val="0070C0"/>
                </a:solidFill>
                <a:round/>
                <a:headEnd/>
                <a:tailEnd/>
              </a:ln>
            </p:spPr>
            <p:txBody>
              <a:bodyPr/>
              <a:lstStyle/>
              <a:p>
                <a:endParaRPr lang="ru-RU"/>
              </a:p>
            </p:txBody>
          </p:sp>
          <p:sp>
            <p:nvSpPr>
              <p:cNvPr id="41019"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1020"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1021"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1022"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4445">
                <a:solidFill>
                  <a:srgbClr val="0070C0"/>
                </a:solidFill>
                <a:round/>
                <a:headEnd/>
                <a:tailEnd/>
              </a:ln>
            </p:spPr>
            <p:txBody>
              <a:bodyPr/>
              <a:lstStyle/>
              <a:p>
                <a:endParaRPr lang="ru-RU"/>
              </a:p>
            </p:txBody>
          </p:sp>
          <p:sp>
            <p:nvSpPr>
              <p:cNvPr id="41023"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12700">
                <a:solidFill>
                  <a:srgbClr val="0070C0"/>
                </a:solidFill>
                <a:round/>
                <a:headEnd/>
                <a:tailEnd/>
              </a:ln>
            </p:spPr>
            <p:txBody>
              <a:bodyPr/>
              <a:lstStyle/>
              <a:p>
                <a:endParaRPr lang="ru-RU"/>
              </a:p>
            </p:txBody>
          </p:sp>
        </p:grpSp>
        <p:grpSp>
          <p:nvGrpSpPr>
            <p:cNvPr id="41000" name="Группа 62"/>
            <p:cNvGrpSpPr>
              <a:grpSpLocks/>
            </p:cNvGrpSpPr>
            <p:nvPr/>
          </p:nvGrpSpPr>
          <p:grpSpPr bwMode="auto">
            <a:xfrm>
              <a:off x="1914347" y="4787942"/>
              <a:ext cx="432439" cy="644821"/>
              <a:chOff x="0" y="0"/>
              <a:chExt cx="190500" cy="271145"/>
            </a:xfrm>
            <a:solidFill>
              <a:schemeClr val="accent6">
                <a:lumMod val="20000"/>
                <a:lumOff val="80000"/>
              </a:schemeClr>
            </a:solidFill>
          </p:grpSpPr>
          <p:grpSp>
            <p:nvGrpSpPr>
              <p:cNvPr id="79" name="Group 14078"/>
              <p:cNvGrpSpPr>
                <a:grpSpLocks/>
              </p:cNvGrpSpPr>
              <p:nvPr/>
            </p:nvGrpSpPr>
            <p:grpSpPr bwMode="auto">
              <a:xfrm flipH="1">
                <a:off x="0" y="13335"/>
                <a:ext cx="190500" cy="257810"/>
                <a:chOff x="8159" y="6378"/>
                <a:chExt cx="399" cy="513"/>
              </a:xfrm>
              <a:grpFill/>
            </p:grpSpPr>
            <p:sp>
              <p:nvSpPr>
                <p:cNvPr id="115" name="Freeform 14079"/>
                <p:cNvSpPr>
                  <a:spLocks/>
                </p:cNvSpPr>
                <p:nvPr/>
              </p:nvSpPr>
              <p:spPr bwMode="auto">
                <a:xfrm>
                  <a:off x="8159" y="6378"/>
                  <a:ext cx="399" cy="513"/>
                </a:xfrm>
                <a:custGeom>
                  <a:avLst/>
                  <a:gdLst>
                    <a:gd name="T0" fmla="*/ 350 w 350"/>
                    <a:gd name="T1" fmla="*/ 80 h 470"/>
                    <a:gd name="T2" fmla="*/ 348 w 350"/>
                    <a:gd name="T3" fmla="*/ 72 h 470"/>
                    <a:gd name="T4" fmla="*/ 345 w 350"/>
                    <a:gd name="T5" fmla="*/ 63 h 470"/>
                    <a:gd name="T6" fmla="*/ 341 w 350"/>
                    <a:gd name="T7" fmla="*/ 57 h 470"/>
                    <a:gd name="T8" fmla="*/ 335 w 350"/>
                    <a:gd name="T9" fmla="*/ 48 h 470"/>
                    <a:gd name="T10" fmla="*/ 328 w 350"/>
                    <a:gd name="T11" fmla="*/ 41 h 470"/>
                    <a:gd name="T12" fmla="*/ 320 w 350"/>
                    <a:gd name="T13" fmla="*/ 34 h 470"/>
                    <a:gd name="T14" fmla="*/ 298 w 350"/>
                    <a:gd name="T15" fmla="*/ 23 h 470"/>
                    <a:gd name="T16" fmla="*/ 272 w 350"/>
                    <a:gd name="T17" fmla="*/ 14 h 470"/>
                    <a:gd name="T18" fmla="*/ 242 w 350"/>
                    <a:gd name="T19" fmla="*/ 6 h 470"/>
                    <a:gd name="T20" fmla="*/ 210 w 350"/>
                    <a:gd name="T21" fmla="*/ 0 h 470"/>
                    <a:gd name="T22" fmla="*/ 174 w 350"/>
                    <a:gd name="T23" fmla="*/ 0 h 470"/>
                    <a:gd name="T24" fmla="*/ 138 w 350"/>
                    <a:gd name="T25" fmla="*/ 0 h 470"/>
                    <a:gd name="T26" fmla="*/ 106 w 350"/>
                    <a:gd name="T27" fmla="*/ 6 h 470"/>
                    <a:gd name="T28" fmla="*/ 77 w 350"/>
                    <a:gd name="T29" fmla="*/ 14 h 470"/>
                    <a:gd name="T30" fmla="*/ 50 w 350"/>
                    <a:gd name="T31" fmla="*/ 23 h 470"/>
                    <a:gd name="T32" fmla="*/ 28 w 350"/>
                    <a:gd name="T33" fmla="*/ 34 h 470"/>
                    <a:gd name="T34" fmla="*/ 20 w 350"/>
                    <a:gd name="T35" fmla="*/ 41 h 470"/>
                    <a:gd name="T36" fmla="*/ 13 w 350"/>
                    <a:gd name="T37" fmla="*/ 48 h 470"/>
                    <a:gd name="T38" fmla="*/ 7 w 350"/>
                    <a:gd name="T39" fmla="*/ 57 h 470"/>
                    <a:gd name="T40" fmla="*/ 3 w 350"/>
                    <a:gd name="T41" fmla="*/ 63 h 470"/>
                    <a:gd name="T42" fmla="*/ 0 w 350"/>
                    <a:gd name="T43" fmla="*/ 72 h 470"/>
                    <a:gd name="T44" fmla="*/ 0 w 350"/>
                    <a:gd name="T45" fmla="*/ 80 h 470"/>
                    <a:gd name="T46" fmla="*/ 0 w 350"/>
                    <a:gd name="T47" fmla="*/ 80 h 470"/>
                    <a:gd name="T48" fmla="*/ 0 w 350"/>
                    <a:gd name="T49" fmla="*/ 80 h 470"/>
                    <a:gd name="T50" fmla="*/ 0 w 350"/>
                    <a:gd name="T51" fmla="*/ 392 h 470"/>
                    <a:gd name="T52" fmla="*/ 1 w 350"/>
                    <a:gd name="T53" fmla="*/ 400 h 470"/>
                    <a:gd name="T54" fmla="*/ 4 w 350"/>
                    <a:gd name="T55" fmla="*/ 409 h 470"/>
                    <a:gd name="T56" fmla="*/ 8 w 350"/>
                    <a:gd name="T57" fmla="*/ 415 h 470"/>
                    <a:gd name="T58" fmla="*/ 16 w 350"/>
                    <a:gd name="T59" fmla="*/ 422 h 470"/>
                    <a:gd name="T60" fmla="*/ 23 w 350"/>
                    <a:gd name="T61" fmla="*/ 431 h 470"/>
                    <a:gd name="T62" fmla="*/ 33 w 350"/>
                    <a:gd name="T63" fmla="*/ 436 h 470"/>
                    <a:gd name="T64" fmla="*/ 54 w 350"/>
                    <a:gd name="T65" fmla="*/ 448 h 470"/>
                    <a:gd name="T66" fmla="*/ 81 w 350"/>
                    <a:gd name="T67" fmla="*/ 458 h 470"/>
                    <a:gd name="T68" fmla="*/ 111 w 350"/>
                    <a:gd name="T69" fmla="*/ 465 h 470"/>
                    <a:gd name="T70" fmla="*/ 145 w 350"/>
                    <a:gd name="T71" fmla="*/ 468 h 470"/>
                    <a:gd name="T72" fmla="*/ 180 w 350"/>
                    <a:gd name="T73" fmla="*/ 470 h 470"/>
                    <a:gd name="T74" fmla="*/ 214 w 350"/>
                    <a:gd name="T75" fmla="*/ 468 h 470"/>
                    <a:gd name="T76" fmla="*/ 244 w 350"/>
                    <a:gd name="T77" fmla="*/ 463 h 470"/>
                    <a:gd name="T78" fmla="*/ 272 w 350"/>
                    <a:gd name="T79" fmla="*/ 456 h 470"/>
                    <a:gd name="T80" fmla="*/ 297 w 350"/>
                    <a:gd name="T81" fmla="*/ 446 h 470"/>
                    <a:gd name="T82" fmla="*/ 318 w 350"/>
                    <a:gd name="T83" fmla="*/ 436 h 470"/>
                    <a:gd name="T84" fmla="*/ 334 w 350"/>
                    <a:gd name="T85" fmla="*/ 422 h 470"/>
                    <a:gd name="T86" fmla="*/ 340 w 350"/>
                    <a:gd name="T87" fmla="*/ 415 h 470"/>
                    <a:gd name="T88" fmla="*/ 344 w 350"/>
                    <a:gd name="T89" fmla="*/ 409 h 470"/>
                    <a:gd name="T90" fmla="*/ 347 w 350"/>
                    <a:gd name="T91" fmla="*/ 400 h 470"/>
                    <a:gd name="T92" fmla="*/ 350 w 350"/>
                    <a:gd name="T93" fmla="*/ 393 h 470"/>
                    <a:gd name="T94" fmla="*/ 350 w 350"/>
                    <a:gd name="T95" fmla="*/ 8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upright="1"/>
                <a:lstStyle/>
                <a:p>
                  <a:pPr algn="ctr" eaLnBrk="1" hangingPunct="1">
                    <a:defRPr/>
                  </a:pPr>
                  <a:endParaRPr lang="ru-RU"/>
                </a:p>
              </p:txBody>
            </p:sp>
            <p:sp>
              <p:nvSpPr>
                <p:cNvPr id="116" name="Freeform 14080"/>
                <p:cNvSpPr>
                  <a:spLocks/>
                </p:cNvSpPr>
                <p:nvPr/>
              </p:nvSpPr>
              <p:spPr bwMode="auto">
                <a:xfrm>
                  <a:off x="8159" y="6462"/>
                  <a:ext cx="399" cy="429"/>
                </a:xfrm>
                <a:custGeom>
                  <a:avLst/>
                  <a:gdLst>
                    <a:gd name="T0" fmla="*/ 0 w 353"/>
                    <a:gd name="T1" fmla="*/ 0 h 390"/>
                    <a:gd name="T2" fmla="*/ 0 w 353"/>
                    <a:gd name="T3" fmla="*/ 313 h 390"/>
                    <a:gd name="T4" fmla="*/ 2 w 353"/>
                    <a:gd name="T5" fmla="*/ 322 h 390"/>
                    <a:gd name="T6" fmla="*/ 5 w 353"/>
                    <a:gd name="T7" fmla="*/ 329 h 390"/>
                    <a:gd name="T8" fmla="*/ 10 w 353"/>
                    <a:gd name="T9" fmla="*/ 337 h 390"/>
                    <a:gd name="T10" fmla="*/ 16 w 353"/>
                    <a:gd name="T11" fmla="*/ 344 h 390"/>
                    <a:gd name="T12" fmla="*/ 25 w 353"/>
                    <a:gd name="T13" fmla="*/ 351 h 390"/>
                    <a:gd name="T14" fmla="*/ 33 w 353"/>
                    <a:gd name="T15" fmla="*/ 357 h 390"/>
                    <a:gd name="T16" fmla="*/ 56 w 353"/>
                    <a:gd name="T17" fmla="*/ 369 h 390"/>
                    <a:gd name="T18" fmla="*/ 83 w 353"/>
                    <a:gd name="T19" fmla="*/ 378 h 390"/>
                    <a:gd name="T20" fmla="*/ 113 w 353"/>
                    <a:gd name="T21" fmla="*/ 385 h 390"/>
                    <a:gd name="T22" fmla="*/ 147 w 353"/>
                    <a:gd name="T23" fmla="*/ 390 h 390"/>
                    <a:gd name="T24" fmla="*/ 183 w 353"/>
                    <a:gd name="T25" fmla="*/ 390 h 390"/>
                    <a:gd name="T26" fmla="*/ 216 w 353"/>
                    <a:gd name="T27" fmla="*/ 388 h 390"/>
                    <a:gd name="T28" fmla="*/ 247 w 353"/>
                    <a:gd name="T29" fmla="*/ 385 h 390"/>
                    <a:gd name="T30" fmla="*/ 276 w 353"/>
                    <a:gd name="T31" fmla="*/ 376 h 390"/>
                    <a:gd name="T32" fmla="*/ 300 w 353"/>
                    <a:gd name="T33" fmla="*/ 368 h 390"/>
                    <a:gd name="T34" fmla="*/ 322 w 353"/>
                    <a:gd name="T35" fmla="*/ 356 h 390"/>
                    <a:gd name="T36" fmla="*/ 337 w 353"/>
                    <a:gd name="T37" fmla="*/ 344 h 390"/>
                    <a:gd name="T38" fmla="*/ 343 w 353"/>
                    <a:gd name="T39" fmla="*/ 337 h 390"/>
                    <a:gd name="T40" fmla="*/ 349 w 353"/>
                    <a:gd name="T41" fmla="*/ 329 h 390"/>
                    <a:gd name="T42" fmla="*/ 352 w 353"/>
                    <a:gd name="T43" fmla="*/ 322 h 390"/>
                    <a:gd name="T44" fmla="*/ 353 w 353"/>
                    <a:gd name="T45" fmla="*/ 313 h 390"/>
                    <a:gd name="T46" fmla="*/ 353 w 353"/>
                    <a:gd name="T47" fmla="*/ 313 h 390"/>
                    <a:gd name="T48" fmla="*/ 353 w 353"/>
                    <a:gd name="T49" fmla="*/ 0 h 390"/>
                    <a:gd name="T50" fmla="*/ 353 w 353"/>
                    <a:gd name="T51" fmla="*/ 9 h 390"/>
                    <a:gd name="T52" fmla="*/ 350 w 353"/>
                    <a:gd name="T53" fmla="*/ 17 h 390"/>
                    <a:gd name="T54" fmla="*/ 346 w 353"/>
                    <a:gd name="T55" fmla="*/ 24 h 390"/>
                    <a:gd name="T56" fmla="*/ 340 w 353"/>
                    <a:gd name="T57" fmla="*/ 33 h 390"/>
                    <a:gd name="T58" fmla="*/ 333 w 353"/>
                    <a:gd name="T59" fmla="*/ 39 h 390"/>
                    <a:gd name="T60" fmla="*/ 324 w 353"/>
                    <a:gd name="T61" fmla="*/ 46 h 390"/>
                    <a:gd name="T62" fmla="*/ 303 w 353"/>
                    <a:gd name="T63" fmla="*/ 58 h 390"/>
                    <a:gd name="T64" fmla="*/ 277 w 353"/>
                    <a:gd name="T65" fmla="*/ 68 h 390"/>
                    <a:gd name="T66" fmla="*/ 247 w 353"/>
                    <a:gd name="T67" fmla="*/ 75 h 390"/>
                    <a:gd name="T68" fmla="*/ 215 w 353"/>
                    <a:gd name="T69" fmla="*/ 80 h 390"/>
                    <a:gd name="T70" fmla="*/ 179 w 353"/>
                    <a:gd name="T71" fmla="*/ 82 h 390"/>
                    <a:gd name="T72" fmla="*/ 143 w 353"/>
                    <a:gd name="T73" fmla="*/ 80 h 390"/>
                    <a:gd name="T74" fmla="*/ 109 w 353"/>
                    <a:gd name="T75" fmla="*/ 75 h 390"/>
                    <a:gd name="T76" fmla="*/ 79 w 353"/>
                    <a:gd name="T77" fmla="*/ 68 h 390"/>
                    <a:gd name="T78" fmla="*/ 53 w 353"/>
                    <a:gd name="T79" fmla="*/ 58 h 390"/>
                    <a:gd name="T80" fmla="*/ 32 w 353"/>
                    <a:gd name="T81" fmla="*/ 46 h 390"/>
                    <a:gd name="T82" fmla="*/ 22 w 353"/>
                    <a:gd name="T83" fmla="*/ 41 h 390"/>
                    <a:gd name="T84" fmla="*/ 15 w 353"/>
                    <a:gd name="T85" fmla="*/ 33 h 390"/>
                    <a:gd name="T86" fmla="*/ 9 w 353"/>
                    <a:gd name="T87" fmla="*/ 26 h 390"/>
                    <a:gd name="T88" fmla="*/ 5 w 353"/>
                    <a:gd name="T89" fmla="*/ 19 h 390"/>
                    <a:gd name="T90" fmla="*/ 2 w 353"/>
                    <a:gd name="T91" fmla="*/ 11 h 390"/>
                    <a:gd name="T92" fmla="*/ 0 w 353"/>
                    <a:gd name="T93" fmla="*/ 2 h 390"/>
                    <a:gd name="T94" fmla="*/ 0 w 353"/>
                    <a:gd name="T95" fmla="*/ 0 h 390"/>
                    <a:gd name="T96" fmla="*/ 0 w 353"/>
                    <a:gd name="T97"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chemeClr val="accent6">
                    <a:lumMod val="75000"/>
                  </a:schemeClr>
                </a:solidFill>
                <a:ln w="19050">
                  <a:solidFill>
                    <a:schemeClr val="accent6">
                      <a:lumMod val="75000"/>
                    </a:schemeClr>
                  </a:solidFill>
                  <a:round/>
                  <a:headEnd/>
                  <a:tailEnd/>
                </a:ln>
              </p:spPr>
              <p:txBody>
                <a:bodyPr upright="1"/>
                <a:lstStyle/>
                <a:p>
                  <a:pPr algn="ctr" eaLnBrk="1" hangingPunct="1">
                    <a:defRPr/>
                  </a:pPr>
                  <a:endParaRPr lang="ru-RU"/>
                </a:p>
              </p:txBody>
            </p:sp>
          </p:grpSp>
          <p:grpSp>
            <p:nvGrpSpPr>
              <p:cNvPr id="41012" name="Group 14078"/>
              <p:cNvGrpSpPr>
                <a:grpSpLocks/>
              </p:cNvGrpSpPr>
              <p:nvPr/>
            </p:nvGrpSpPr>
            <p:grpSpPr bwMode="auto">
              <a:xfrm flipH="1">
                <a:off x="0" y="0"/>
                <a:ext cx="190500" cy="258233"/>
                <a:chOff x="8159" y="6378"/>
                <a:chExt cx="399" cy="513"/>
              </a:xfrm>
              <a:grpFill/>
            </p:grpSpPr>
            <p:sp>
              <p:nvSpPr>
                <p:cNvPr id="41013" name="Freeform 14079"/>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a:lstStyle/>
                <a:p>
                  <a:endParaRPr lang="ru-RU"/>
                </a:p>
              </p:txBody>
            </p:sp>
            <p:sp>
              <p:nvSpPr>
                <p:cNvPr id="41014" name="Freeform 14080"/>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grpFill/>
                <a:ln w="19050">
                  <a:solidFill>
                    <a:schemeClr val="accent6">
                      <a:lumMod val="75000"/>
                    </a:schemeClr>
                  </a:solidFill>
                  <a:round/>
                  <a:headEnd/>
                  <a:tailEnd/>
                </a:ln>
              </p:spPr>
              <p:txBody>
                <a:bodyPr/>
                <a:lstStyle/>
                <a:p>
                  <a:endParaRPr lang="ru-RU"/>
                </a:p>
              </p:txBody>
            </p:sp>
          </p:grpSp>
        </p:grpSp>
        <p:grpSp>
          <p:nvGrpSpPr>
            <p:cNvPr id="41001" name="Группа 63"/>
            <p:cNvGrpSpPr>
              <a:grpSpLocks/>
            </p:cNvGrpSpPr>
            <p:nvPr/>
          </p:nvGrpSpPr>
          <p:grpSpPr bwMode="auto">
            <a:xfrm>
              <a:off x="2212730" y="4932913"/>
              <a:ext cx="432439" cy="644821"/>
              <a:chOff x="0" y="0"/>
              <a:chExt cx="190500" cy="271145"/>
            </a:xfrm>
            <a:solidFill>
              <a:schemeClr val="accent6">
                <a:lumMod val="20000"/>
                <a:lumOff val="80000"/>
              </a:schemeClr>
            </a:solidFill>
          </p:grpSpPr>
          <p:grpSp>
            <p:nvGrpSpPr>
              <p:cNvPr id="72" name="Group 14078"/>
              <p:cNvGrpSpPr>
                <a:grpSpLocks/>
              </p:cNvGrpSpPr>
              <p:nvPr/>
            </p:nvGrpSpPr>
            <p:grpSpPr bwMode="auto">
              <a:xfrm flipH="1">
                <a:off x="0" y="13335"/>
                <a:ext cx="190500" cy="257810"/>
                <a:chOff x="8159" y="6378"/>
                <a:chExt cx="399" cy="513"/>
              </a:xfrm>
              <a:grpFill/>
            </p:grpSpPr>
            <p:sp>
              <p:nvSpPr>
                <p:cNvPr id="76" name="Freeform 14079"/>
                <p:cNvSpPr>
                  <a:spLocks/>
                </p:cNvSpPr>
                <p:nvPr/>
              </p:nvSpPr>
              <p:spPr bwMode="auto">
                <a:xfrm>
                  <a:off x="8159" y="6378"/>
                  <a:ext cx="399" cy="513"/>
                </a:xfrm>
                <a:custGeom>
                  <a:avLst/>
                  <a:gdLst>
                    <a:gd name="T0" fmla="*/ 350 w 350"/>
                    <a:gd name="T1" fmla="*/ 80 h 470"/>
                    <a:gd name="T2" fmla="*/ 348 w 350"/>
                    <a:gd name="T3" fmla="*/ 72 h 470"/>
                    <a:gd name="T4" fmla="*/ 345 w 350"/>
                    <a:gd name="T5" fmla="*/ 63 h 470"/>
                    <a:gd name="T6" fmla="*/ 341 w 350"/>
                    <a:gd name="T7" fmla="*/ 57 h 470"/>
                    <a:gd name="T8" fmla="*/ 335 w 350"/>
                    <a:gd name="T9" fmla="*/ 48 h 470"/>
                    <a:gd name="T10" fmla="*/ 328 w 350"/>
                    <a:gd name="T11" fmla="*/ 41 h 470"/>
                    <a:gd name="T12" fmla="*/ 320 w 350"/>
                    <a:gd name="T13" fmla="*/ 34 h 470"/>
                    <a:gd name="T14" fmla="*/ 298 w 350"/>
                    <a:gd name="T15" fmla="*/ 23 h 470"/>
                    <a:gd name="T16" fmla="*/ 272 w 350"/>
                    <a:gd name="T17" fmla="*/ 14 h 470"/>
                    <a:gd name="T18" fmla="*/ 242 w 350"/>
                    <a:gd name="T19" fmla="*/ 6 h 470"/>
                    <a:gd name="T20" fmla="*/ 210 w 350"/>
                    <a:gd name="T21" fmla="*/ 0 h 470"/>
                    <a:gd name="T22" fmla="*/ 174 w 350"/>
                    <a:gd name="T23" fmla="*/ 0 h 470"/>
                    <a:gd name="T24" fmla="*/ 138 w 350"/>
                    <a:gd name="T25" fmla="*/ 0 h 470"/>
                    <a:gd name="T26" fmla="*/ 106 w 350"/>
                    <a:gd name="T27" fmla="*/ 6 h 470"/>
                    <a:gd name="T28" fmla="*/ 77 w 350"/>
                    <a:gd name="T29" fmla="*/ 14 h 470"/>
                    <a:gd name="T30" fmla="*/ 50 w 350"/>
                    <a:gd name="T31" fmla="*/ 23 h 470"/>
                    <a:gd name="T32" fmla="*/ 28 w 350"/>
                    <a:gd name="T33" fmla="*/ 34 h 470"/>
                    <a:gd name="T34" fmla="*/ 20 w 350"/>
                    <a:gd name="T35" fmla="*/ 41 h 470"/>
                    <a:gd name="T36" fmla="*/ 13 w 350"/>
                    <a:gd name="T37" fmla="*/ 48 h 470"/>
                    <a:gd name="T38" fmla="*/ 7 w 350"/>
                    <a:gd name="T39" fmla="*/ 57 h 470"/>
                    <a:gd name="T40" fmla="*/ 3 w 350"/>
                    <a:gd name="T41" fmla="*/ 63 h 470"/>
                    <a:gd name="T42" fmla="*/ 0 w 350"/>
                    <a:gd name="T43" fmla="*/ 72 h 470"/>
                    <a:gd name="T44" fmla="*/ 0 w 350"/>
                    <a:gd name="T45" fmla="*/ 80 h 470"/>
                    <a:gd name="T46" fmla="*/ 0 w 350"/>
                    <a:gd name="T47" fmla="*/ 80 h 470"/>
                    <a:gd name="T48" fmla="*/ 0 w 350"/>
                    <a:gd name="T49" fmla="*/ 80 h 470"/>
                    <a:gd name="T50" fmla="*/ 0 w 350"/>
                    <a:gd name="T51" fmla="*/ 392 h 470"/>
                    <a:gd name="T52" fmla="*/ 1 w 350"/>
                    <a:gd name="T53" fmla="*/ 400 h 470"/>
                    <a:gd name="T54" fmla="*/ 4 w 350"/>
                    <a:gd name="T55" fmla="*/ 409 h 470"/>
                    <a:gd name="T56" fmla="*/ 8 w 350"/>
                    <a:gd name="T57" fmla="*/ 415 h 470"/>
                    <a:gd name="T58" fmla="*/ 16 w 350"/>
                    <a:gd name="T59" fmla="*/ 422 h 470"/>
                    <a:gd name="T60" fmla="*/ 23 w 350"/>
                    <a:gd name="T61" fmla="*/ 431 h 470"/>
                    <a:gd name="T62" fmla="*/ 33 w 350"/>
                    <a:gd name="T63" fmla="*/ 436 h 470"/>
                    <a:gd name="T64" fmla="*/ 54 w 350"/>
                    <a:gd name="T65" fmla="*/ 448 h 470"/>
                    <a:gd name="T66" fmla="*/ 81 w 350"/>
                    <a:gd name="T67" fmla="*/ 458 h 470"/>
                    <a:gd name="T68" fmla="*/ 111 w 350"/>
                    <a:gd name="T69" fmla="*/ 465 h 470"/>
                    <a:gd name="T70" fmla="*/ 145 w 350"/>
                    <a:gd name="T71" fmla="*/ 468 h 470"/>
                    <a:gd name="T72" fmla="*/ 180 w 350"/>
                    <a:gd name="T73" fmla="*/ 470 h 470"/>
                    <a:gd name="T74" fmla="*/ 214 w 350"/>
                    <a:gd name="T75" fmla="*/ 468 h 470"/>
                    <a:gd name="T76" fmla="*/ 244 w 350"/>
                    <a:gd name="T77" fmla="*/ 463 h 470"/>
                    <a:gd name="T78" fmla="*/ 272 w 350"/>
                    <a:gd name="T79" fmla="*/ 456 h 470"/>
                    <a:gd name="T80" fmla="*/ 297 w 350"/>
                    <a:gd name="T81" fmla="*/ 446 h 470"/>
                    <a:gd name="T82" fmla="*/ 318 w 350"/>
                    <a:gd name="T83" fmla="*/ 436 h 470"/>
                    <a:gd name="T84" fmla="*/ 334 w 350"/>
                    <a:gd name="T85" fmla="*/ 422 h 470"/>
                    <a:gd name="T86" fmla="*/ 340 w 350"/>
                    <a:gd name="T87" fmla="*/ 415 h 470"/>
                    <a:gd name="T88" fmla="*/ 344 w 350"/>
                    <a:gd name="T89" fmla="*/ 409 h 470"/>
                    <a:gd name="T90" fmla="*/ 347 w 350"/>
                    <a:gd name="T91" fmla="*/ 400 h 470"/>
                    <a:gd name="T92" fmla="*/ 350 w 350"/>
                    <a:gd name="T93" fmla="*/ 393 h 470"/>
                    <a:gd name="T94" fmla="*/ 350 w 350"/>
                    <a:gd name="T95" fmla="*/ 8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upright="1"/>
                <a:lstStyle/>
                <a:p>
                  <a:pPr algn="ctr" eaLnBrk="1" hangingPunct="1">
                    <a:defRPr/>
                  </a:pPr>
                  <a:endParaRPr lang="ru-RU"/>
                </a:p>
              </p:txBody>
            </p:sp>
            <p:sp>
              <p:nvSpPr>
                <p:cNvPr id="77" name="Freeform 14080"/>
                <p:cNvSpPr>
                  <a:spLocks/>
                </p:cNvSpPr>
                <p:nvPr/>
              </p:nvSpPr>
              <p:spPr bwMode="auto">
                <a:xfrm>
                  <a:off x="8159" y="6462"/>
                  <a:ext cx="399" cy="429"/>
                </a:xfrm>
                <a:custGeom>
                  <a:avLst/>
                  <a:gdLst>
                    <a:gd name="T0" fmla="*/ 0 w 353"/>
                    <a:gd name="T1" fmla="*/ 0 h 390"/>
                    <a:gd name="T2" fmla="*/ 0 w 353"/>
                    <a:gd name="T3" fmla="*/ 313 h 390"/>
                    <a:gd name="T4" fmla="*/ 2 w 353"/>
                    <a:gd name="T5" fmla="*/ 322 h 390"/>
                    <a:gd name="T6" fmla="*/ 5 w 353"/>
                    <a:gd name="T7" fmla="*/ 329 h 390"/>
                    <a:gd name="T8" fmla="*/ 10 w 353"/>
                    <a:gd name="T9" fmla="*/ 337 h 390"/>
                    <a:gd name="T10" fmla="*/ 16 w 353"/>
                    <a:gd name="T11" fmla="*/ 344 h 390"/>
                    <a:gd name="T12" fmla="*/ 25 w 353"/>
                    <a:gd name="T13" fmla="*/ 351 h 390"/>
                    <a:gd name="T14" fmla="*/ 33 w 353"/>
                    <a:gd name="T15" fmla="*/ 357 h 390"/>
                    <a:gd name="T16" fmla="*/ 56 w 353"/>
                    <a:gd name="T17" fmla="*/ 369 h 390"/>
                    <a:gd name="T18" fmla="*/ 83 w 353"/>
                    <a:gd name="T19" fmla="*/ 378 h 390"/>
                    <a:gd name="T20" fmla="*/ 113 w 353"/>
                    <a:gd name="T21" fmla="*/ 385 h 390"/>
                    <a:gd name="T22" fmla="*/ 147 w 353"/>
                    <a:gd name="T23" fmla="*/ 390 h 390"/>
                    <a:gd name="T24" fmla="*/ 183 w 353"/>
                    <a:gd name="T25" fmla="*/ 390 h 390"/>
                    <a:gd name="T26" fmla="*/ 216 w 353"/>
                    <a:gd name="T27" fmla="*/ 388 h 390"/>
                    <a:gd name="T28" fmla="*/ 247 w 353"/>
                    <a:gd name="T29" fmla="*/ 385 h 390"/>
                    <a:gd name="T30" fmla="*/ 276 w 353"/>
                    <a:gd name="T31" fmla="*/ 376 h 390"/>
                    <a:gd name="T32" fmla="*/ 300 w 353"/>
                    <a:gd name="T33" fmla="*/ 368 h 390"/>
                    <a:gd name="T34" fmla="*/ 322 w 353"/>
                    <a:gd name="T35" fmla="*/ 356 h 390"/>
                    <a:gd name="T36" fmla="*/ 337 w 353"/>
                    <a:gd name="T37" fmla="*/ 344 h 390"/>
                    <a:gd name="T38" fmla="*/ 343 w 353"/>
                    <a:gd name="T39" fmla="*/ 337 h 390"/>
                    <a:gd name="T40" fmla="*/ 349 w 353"/>
                    <a:gd name="T41" fmla="*/ 329 h 390"/>
                    <a:gd name="T42" fmla="*/ 352 w 353"/>
                    <a:gd name="T43" fmla="*/ 322 h 390"/>
                    <a:gd name="T44" fmla="*/ 353 w 353"/>
                    <a:gd name="T45" fmla="*/ 313 h 390"/>
                    <a:gd name="T46" fmla="*/ 353 w 353"/>
                    <a:gd name="T47" fmla="*/ 313 h 390"/>
                    <a:gd name="T48" fmla="*/ 353 w 353"/>
                    <a:gd name="T49" fmla="*/ 0 h 390"/>
                    <a:gd name="T50" fmla="*/ 353 w 353"/>
                    <a:gd name="T51" fmla="*/ 9 h 390"/>
                    <a:gd name="T52" fmla="*/ 350 w 353"/>
                    <a:gd name="T53" fmla="*/ 17 h 390"/>
                    <a:gd name="T54" fmla="*/ 346 w 353"/>
                    <a:gd name="T55" fmla="*/ 24 h 390"/>
                    <a:gd name="T56" fmla="*/ 340 w 353"/>
                    <a:gd name="T57" fmla="*/ 33 h 390"/>
                    <a:gd name="T58" fmla="*/ 333 w 353"/>
                    <a:gd name="T59" fmla="*/ 39 h 390"/>
                    <a:gd name="T60" fmla="*/ 324 w 353"/>
                    <a:gd name="T61" fmla="*/ 46 h 390"/>
                    <a:gd name="T62" fmla="*/ 303 w 353"/>
                    <a:gd name="T63" fmla="*/ 58 h 390"/>
                    <a:gd name="T64" fmla="*/ 277 w 353"/>
                    <a:gd name="T65" fmla="*/ 68 h 390"/>
                    <a:gd name="T66" fmla="*/ 247 w 353"/>
                    <a:gd name="T67" fmla="*/ 75 h 390"/>
                    <a:gd name="T68" fmla="*/ 215 w 353"/>
                    <a:gd name="T69" fmla="*/ 80 h 390"/>
                    <a:gd name="T70" fmla="*/ 179 w 353"/>
                    <a:gd name="T71" fmla="*/ 82 h 390"/>
                    <a:gd name="T72" fmla="*/ 143 w 353"/>
                    <a:gd name="T73" fmla="*/ 80 h 390"/>
                    <a:gd name="T74" fmla="*/ 109 w 353"/>
                    <a:gd name="T75" fmla="*/ 75 h 390"/>
                    <a:gd name="T76" fmla="*/ 79 w 353"/>
                    <a:gd name="T77" fmla="*/ 68 h 390"/>
                    <a:gd name="T78" fmla="*/ 53 w 353"/>
                    <a:gd name="T79" fmla="*/ 58 h 390"/>
                    <a:gd name="T80" fmla="*/ 32 w 353"/>
                    <a:gd name="T81" fmla="*/ 46 h 390"/>
                    <a:gd name="T82" fmla="*/ 22 w 353"/>
                    <a:gd name="T83" fmla="*/ 41 h 390"/>
                    <a:gd name="T84" fmla="*/ 15 w 353"/>
                    <a:gd name="T85" fmla="*/ 33 h 390"/>
                    <a:gd name="T86" fmla="*/ 9 w 353"/>
                    <a:gd name="T87" fmla="*/ 26 h 390"/>
                    <a:gd name="T88" fmla="*/ 5 w 353"/>
                    <a:gd name="T89" fmla="*/ 19 h 390"/>
                    <a:gd name="T90" fmla="*/ 2 w 353"/>
                    <a:gd name="T91" fmla="*/ 11 h 390"/>
                    <a:gd name="T92" fmla="*/ 0 w 353"/>
                    <a:gd name="T93" fmla="*/ 2 h 390"/>
                    <a:gd name="T94" fmla="*/ 0 w 353"/>
                    <a:gd name="T95" fmla="*/ 0 h 390"/>
                    <a:gd name="T96" fmla="*/ 0 w 353"/>
                    <a:gd name="T97"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chemeClr val="accent6">
                    <a:lumMod val="75000"/>
                  </a:schemeClr>
                </a:solidFill>
                <a:ln w="19050">
                  <a:solidFill>
                    <a:schemeClr val="accent6">
                      <a:lumMod val="75000"/>
                    </a:schemeClr>
                  </a:solidFill>
                  <a:round/>
                  <a:headEnd/>
                  <a:tailEnd/>
                </a:ln>
              </p:spPr>
              <p:txBody>
                <a:bodyPr upright="1"/>
                <a:lstStyle/>
                <a:p>
                  <a:pPr algn="ctr" eaLnBrk="1" hangingPunct="1">
                    <a:defRPr/>
                  </a:pPr>
                  <a:endParaRPr lang="ru-RU"/>
                </a:p>
              </p:txBody>
            </p:sp>
          </p:grpSp>
          <p:grpSp>
            <p:nvGrpSpPr>
              <p:cNvPr id="41008" name="Group 14078"/>
              <p:cNvGrpSpPr>
                <a:grpSpLocks/>
              </p:cNvGrpSpPr>
              <p:nvPr/>
            </p:nvGrpSpPr>
            <p:grpSpPr bwMode="auto">
              <a:xfrm flipH="1">
                <a:off x="0" y="0"/>
                <a:ext cx="190500" cy="258233"/>
                <a:chOff x="8159" y="6378"/>
                <a:chExt cx="399" cy="513"/>
              </a:xfrm>
              <a:grpFill/>
            </p:grpSpPr>
            <p:sp>
              <p:nvSpPr>
                <p:cNvPr id="41009" name="Freeform 14079"/>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a:lstStyle/>
                <a:p>
                  <a:endParaRPr lang="ru-RU"/>
                </a:p>
              </p:txBody>
            </p:sp>
            <p:sp>
              <p:nvSpPr>
                <p:cNvPr id="41010" name="Freeform 14080"/>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grpFill/>
                <a:ln w="19050">
                  <a:solidFill>
                    <a:schemeClr val="accent6">
                      <a:lumMod val="75000"/>
                    </a:schemeClr>
                  </a:solidFill>
                  <a:round/>
                  <a:headEnd/>
                  <a:tailEnd/>
                </a:ln>
              </p:spPr>
              <p:txBody>
                <a:bodyPr/>
                <a:lstStyle/>
                <a:p>
                  <a:endParaRPr lang="ru-RU"/>
                </a:p>
              </p:txBody>
            </p:sp>
          </p:grpSp>
        </p:grpSp>
        <p:grpSp>
          <p:nvGrpSpPr>
            <p:cNvPr id="41002" name="Группа 64"/>
            <p:cNvGrpSpPr>
              <a:grpSpLocks/>
            </p:cNvGrpSpPr>
            <p:nvPr/>
          </p:nvGrpSpPr>
          <p:grpSpPr bwMode="auto">
            <a:xfrm>
              <a:off x="2541384" y="5073354"/>
              <a:ext cx="432439" cy="644821"/>
              <a:chOff x="0" y="0"/>
              <a:chExt cx="190500" cy="271145"/>
            </a:xfrm>
            <a:solidFill>
              <a:schemeClr val="accent6">
                <a:lumMod val="20000"/>
                <a:lumOff val="80000"/>
              </a:schemeClr>
            </a:solidFill>
          </p:grpSpPr>
          <p:grpSp>
            <p:nvGrpSpPr>
              <p:cNvPr id="66" name="Group 14078"/>
              <p:cNvGrpSpPr>
                <a:grpSpLocks/>
              </p:cNvGrpSpPr>
              <p:nvPr/>
            </p:nvGrpSpPr>
            <p:grpSpPr bwMode="auto">
              <a:xfrm flipH="1">
                <a:off x="0" y="13335"/>
                <a:ext cx="190500" cy="257810"/>
                <a:chOff x="8159" y="6378"/>
                <a:chExt cx="399" cy="513"/>
              </a:xfrm>
              <a:grpFill/>
            </p:grpSpPr>
            <p:sp>
              <p:nvSpPr>
                <p:cNvPr id="70" name="Freeform 14079"/>
                <p:cNvSpPr>
                  <a:spLocks/>
                </p:cNvSpPr>
                <p:nvPr/>
              </p:nvSpPr>
              <p:spPr bwMode="auto">
                <a:xfrm>
                  <a:off x="8159" y="6378"/>
                  <a:ext cx="399" cy="513"/>
                </a:xfrm>
                <a:custGeom>
                  <a:avLst/>
                  <a:gdLst>
                    <a:gd name="T0" fmla="*/ 350 w 350"/>
                    <a:gd name="T1" fmla="*/ 80 h 470"/>
                    <a:gd name="T2" fmla="*/ 348 w 350"/>
                    <a:gd name="T3" fmla="*/ 72 h 470"/>
                    <a:gd name="T4" fmla="*/ 345 w 350"/>
                    <a:gd name="T5" fmla="*/ 63 h 470"/>
                    <a:gd name="T6" fmla="*/ 341 w 350"/>
                    <a:gd name="T7" fmla="*/ 57 h 470"/>
                    <a:gd name="T8" fmla="*/ 335 w 350"/>
                    <a:gd name="T9" fmla="*/ 48 h 470"/>
                    <a:gd name="T10" fmla="*/ 328 w 350"/>
                    <a:gd name="T11" fmla="*/ 41 h 470"/>
                    <a:gd name="T12" fmla="*/ 320 w 350"/>
                    <a:gd name="T13" fmla="*/ 34 h 470"/>
                    <a:gd name="T14" fmla="*/ 298 w 350"/>
                    <a:gd name="T15" fmla="*/ 23 h 470"/>
                    <a:gd name="T16" fmla="*/ 272 w 350"/>
                    <a:gd name="T17" fmla="*/ 14 h 470"/>
                    <a:gd name="T18" fmla="*/ 242 w 350"/>
                    <a:gd name="T19" fmla="*/ 6 h 470"/>
                    <a:gd name="T20" fmla="*/ 210 w 350"/>
                    <a:gd name="T21" fmla="*/ 0 h 470"/>
                    <a:gd name="T22" fmla="*/ 174 w 350"/>
                    <a:gd name="T23" fmla="*/ 0 h 470"/>
                    <a:gd name="T24" fmla="*/ 138 w 350"/>
                    <a:gd name="T25" fmla="*/ 0 h 470"/>
                    <a:gd name="T26" fmla="*/ 106 w 350"/>
                    <a:gd name="T27" fmla="*/ 6 h 470"/>
                    <a:gd name="T28" fmla="*/ 77 w 350"/>
                    <a:gd name="T29" fmla="*/ 14 h 470"/>
                    <a:gd name="T30" fmla="*/ 50 w 350"/>
                    <a:gd name="T31" fmla="*/ 23 h 470"/>
                    <a:gd name="T32" fmla="*/ 28 w 350"/>
                    <a:gd name="T33" fmla="*/ 34 h 470"/>
                    <a:gd name="T34" fmla="*/ 20 w 350"/>
                    <a:gd name="T35" fmla="*/ 41 h 470"/>
                    <a:gd name="T36" fmla="*/ 13 w 350"/>
                    <a:gd name="T37" fmla="*/ 48 h 470"/>
                    <a:gd name="T38" fmla="*/ 7 w 350"/>
                    <a:gd name="T39" fmla="*/ 57 h 470"/>
                    <a:gd name="T40" fmla="*/ 3 w 350"/>
                    <a:gd name="T41" fmla="*/ 63 h 470"/>
                    <a:gd name="T42" fmla="*/ 0 w 350"/>
                    <a:gd name="T43" fmla="*/ 72 h 470"/>
                    <a:gd name="T44" fmla="*/ 0 w 350"/>
                    <a:gd name="T45" fmla="*/ 80 h 470"/>
                    <a:gd name="T46" fmla="*/ 0 w 350"/>
                    <a:gd name="T47" fmla="*/ 80 h 470"/>
                    <a:gd name="T48" fmla="*/ 0 w 350"/>
                    <a:gd name="T49" fmla="*/ 80 h 470"/>
                    <a:gd name="T50" fmla="*/ 0 w 350"/>
                    <a:gd name="T51" fmla="*/ 392 h 470"/>
                    <a:gd name="T52" fmla="*/ 1 w 350"/>
                    <a:gd name="T53" fmla="*/ 400 h 470"/>
                    <a:gd name="T54" fmla="*/ 4 w 350"/>
                    <a:gd name="T55" fmla="*/ 409 h 470"/>
                    <a:gd name="T56" fmla="*/ 8 w 350"/>
                    <a:gd name="T57" fmla="*/ 415 h 470"/>
                    <a:gd name="T58" fmla="*/ 16 w 350"/>
                    <a:gd name="T59" fmla="*/ 422 h 470"/>
                    <a:gd name="T60" fmla="*/ 23 w 350"/>
                    <a:gd name="T61" fmla="*/ 431 h 470"/>
                    <a:gd name="T62" fmla="*/ 33 w 350"/>
                    <a:gd name="T63" fmla="*/ 436 h 470"/>
                    <a:gd name="T64" fmla="*/ 54 w 350"/>
                    <a:gd name="T65" fmla="*/ 448 h 470"/>
                    <a:gd name="T66" fmla="*/ 81 w 350"/>
                    <a:gd name="T67" fmla="*/ 458 h 470"/>
                    <a:gd name="T68" fmla="*/ 111 w 350"/>
                    <a:gd name="T69" fmla="*/ 465 h 470"/>
                    <a:gd name="T70" fmla="*/ 145 w 350"/>
                    <a:gd name="T71" fmla="*/ 468 h 470"/>
                    <a:gd name="T72" fmla="*/ 180 w 350"/>
                    <a:gd name="T73" fmla="*/ 470 h 470"/>
                    <a:gd name="T74" fmla="*/ 214 w 350"/>
                    <a:gd name="T75" fmla="*/ 468 h 470"/>
                    <a:gd name="T76" fmla="*/ 244 w 350"/>
                    <a:gd name="T77" fmla="*/ 463 h 470"/>
                    <a:gd name="T78" fmla="*/ 272 w 350"/>
                    <a:gd name="T79" fmla="*/ 456 h 470"/>
                    <a:gd name="T80" fmla="*/ 297 w 350"/>
                    <a:gd name="T81" fmla="*/ 446 h 470"/>
                    <a:gd name="T82" fmla="*/ 318 w 350"/>
                    <a:gd name="T83" fmla="*/ 436 h 470"/>
                    <a:gd name="T84" fmla="*/ 334 w 350"/>
                    <a:gd name="T85" fmla="*/ 422 h 470"/>
                    <a:gd name="T86" fmla="*/ 340 w 350"/>
                    <a:gd name="T87" fmla="*/ 415 h 470"/>
                    <a:gd name="T88" fmla="*/ 344 w 350"/>
                    <a:gd name="T89" fmla="*/ 409 h 470"/>
                    <a:gd name="T90" fmla="*/ 347 w 350"/>
                    <a:gd name="T91" fmla="*/ 400 h 470"/>
                    <a:gd name="T92" fmla="*/ 350 w 350"/>
                    <a:gd name="T93" fmla="*/ 393 h 470"/>
                    <a:gd name="T94" fmla="*/ 350 w 350"/>
                    <a:gd name="T95" fmla="*/ 8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upright="1"/>
                <a:lstStyle/>
                <a:p>
                  <a:pPr algn="ctr" eaLnBrk="1" hangingPunct="1">
                    <a:defRPr/>
                  </a:pPr>
                  <a:endParaRPr lang="ru-RU"/>
                </a:p>
              </p:txBody>
            </p:sp>
            <p:sp>
              <p:nvSpPr>
                <p:cNvPr id="71" name="Freeform 14080"/>
                <p:cNvSpPr>
                  <a:spLocks/>
                </p:cNvSpPr>
                <p:nvPr/>
              </p:nvSpPr>
              <p:spPr bwMode="auto">
                <a:xfrm>
                  <a:off x="8159" y="6462"/>
                  <a:ext cx="399" cy="429"/>
                </a:xfrm>
                <a:custGeom>
                  <a:avLst/>
                  <a:gdLst>
                    <a:gd name="T0" fmla="*/ 0 w 353"/>
                    <a:gd name="T1" fmla="*/ 0 h 390"/>
                    <a:gd name="T2" fmla="*/ 0 w 353"/>
                    <a:gd name="T3" fmla="*/ 313 h 390"/>
                    <a:gd name="T4" fmla="*/ 2 w 353"/>
                    <a:gd name="T5" fmla="*/ 322 h 390"/>
                    <a:gd name="T6" fmla="*/ 5 w 353"/>
                    <a:gd name="T7" fmla="*/ 329 h 390"/>
                    <a:gd name="T8" fmla="*/ 10 w 353"/>
                    <a:gd name="T9" fmla="*/ 337 h 390"/>
                    <a:gd name="T10" fmla="*/ 16 w 353"/>
                    <a:gd name="T11" fmla="*/ 344 h 390"/>
                    <a:gd name="T12" fmla="*/ 25 w 353"/>
                    <a:gd name="T13" fmla="*/ 351 h 390"/>
                    <a:gd name="T14" fmla="*/ 33 w 353"/>
                    <a:gd name="T15" fmla="*/ 357 h 390"/>
                    <a:gd name="T16" fmla="*/ 56 w 353"/>
                    <a:gd name="T17" fmla="*/ 369 h 390"/>
                    <a:gd name="T18" fmla="*/ 83 w 353"/>
                    <a:gd name="T19" fmla="*/ 378 h 390"/>
                    <a:gd name="T20" fmla="*/ 113 w 353"/>
                    <a:gd name="T21" fmla="*/ 385 h 390"/>
                    <a:gd name="T22" fmla="*/ 147 w 353"/>
                    <a:gd name="T23" fmla="*/ 390 h 390"/>
                    <a:gd name="T24" fmla="*/ 183 w 353"/>
                    <a:gd name="T25" fmla="*/ 390 h 390"/>
                    <a:gd name="T26" fmla="*/ 216 w 353"/>
                    <a:gd name="T27" fmla="*/ 388 h 390"/>
                    <a:gd name="T28" fmla="*/ 247 w 353"/>
                    <a:gd name="T29" fmla="*/ 385 h 390"/>
                    <a:gd name="T30" fmla="*/ 276 w 353"/>
                    <a:gd name="T31" fmla="*/ 376 h 390"/>
                    <a:gd name="T32" fmla="*/ 300 w 353"/>
                    <a:gd name="T33" fmla="*/ 368 h 390"/>
                    <a:gd name="T34" fmla="*/ 322 w 353"/>
                    <a:gd name="T35" fmla="*/ 356 h 390"/>
                    <a:gd name="T36" fmla="*/ 337 w 353"/>
                    <a:gd name="T37" fmla="*/ 344 h 390"/>
                    <a:gd name="T38" fmla="*/ 343 w 353"/>
                    <a:gd name="T39" fmla="*/ 337 h 390"/>
                    <a:gd name="T40" fmla="*/ 349 w 353"/>
                    <a:gd name="T41" fmla="*/ 329 h 390"/>
                    <a:gd name="T42" fmla="*/ 352 w 353"/>
                    <a:gd name="T43" fmla="*/ 322 h 390"/>
                    <a:gd name="T44" fmla="*/ 353 w 353"/>
                    <a:gd name="T45" fmla="*/ 313 h 390"/>
                    <a:gd name="T46" fmla="*/ 353 w 353"/>
                    <a:gd name="T47" fmla="*/ 313 h 390"/>
                    <a:gd name="T48" fmla="*/ 353 w 353"/>
                    <a:gd name="T49" fmla="*/ 0 h 390"/>
                    <a:gd name="T50" fmla="*/ 353 w 353"/>
                    <a:gd name="T51" fmla="*/ 9 h 390"/>
                    <a:gd name="T52" fmla="*/ 350 w 353"/>
                    <a:gd name="T53" fmla="*/ 17 h 390"/>
                    <a:gd name="T54" fmla="*/ 346 w 353"/>
                    <a:gd name="T55" fmla="*/ 24 h 390"/>
                    <a:gd name="T56" fmla="*/ 340 w 353"/>
                    <a:gd name="T57" fmla="*/ 33 h 390"/>
                    <a:gd name="T58" fmla="*/ 333 w 353"/>
                    <a:gd name="T59" fmla="*/ 39 h 390"/>
                    <a:gd name="T60" fmla="*/ 324 w 353"/>
                    <a:gd name="T61" fmla="*/ 46 h 390"/>
                    <a:gd name="T62" fmla="*/ 303 w 353"/>
                    <a:gd name="T63" fmla="*/ 58 h 390"/>
                    <a:gd name="T64" fmla="*/ 277 w 353"/>
                    <a:gd name="T65" fmla="*/ 68 h 390"/>
                    <a:gd name="T66" fmla="*/ 247 w 353"/>
                    <a:gd name="T67" fmla="*/ 75 h 390"/>
                    <a:gd name="T68" fmla="*/ 215 w 353"/>
                    <a:gd name="T69" fmla="*/ 80 h 390"/>
                    <a:gd name="T70" fmla="*/ 179 w 353"/>
                    <a:gd name="T71" fmla="*/ 82 h 390"/>
                    <a:gd name="T72" fmla="*/ 143 w 353"/>
                    <a:gd name="T73" fmla="*/ 80 h 390"/>
                    <a:gd name="T74" fmla="*/ 109 w 353"/>
                    <a:gd name="T75" fmla="*/ 75 h 390"/>
                    <a:gd name="T76" fmla="*/ 79 w 353"/>
                    <a:gd name="T77" fmla="*/ 68 h 390"/>
                    <a:gd name="T78" fmla="*/ 53 w 353"/>
                    <a:gd name="T79" fmla="*/ 58 h 390"/>
                    <a:gd name="T80" fmla="*/ 32 w 353"/>
                    <a:gd name="T81" fmla="*/ 46 h 390"/>
                    <a:gd name="T82" fmla="*/ 22 w 353"/>
                    <a:gd name="T83" fmla="*/ 41 h 390"/>
                    <a:gd name="T84" fmla="*/ 15 w 353"/>
                    <a:gd name="T85" fmla="*/ 33 h 390"/>
                    <a:gd name="T86" fmla="*/ 9 w 353"/>
                    <a:gd name="T87" fmla="*/ 26 h 390"/>
                    <a:gd name="T88" fmla="*/ 5 w 353"/>
                    <a:gd name="T89" fmla="*/ 19 h 390"/>
                    <a:gd name="T90" fmla="*/ 2 w 353"/>
                    <a:gd name="T91" fmla="*/ 11 h 390"/>
                    <a:gd name="T92" fmla="*/ 0 w 353"/>
                    <a:gd name="T93" fmla="*/ 2 h 390"/>
                    <a:gd name="T94" fmla="*/ 0 w 353"/>
                    <a:gd name="T95" fmla="*/ 0 h 390"/>
                    <a:gd name="T96" fmla="*/ 0 w 353"/>
                    <a:gd name="T97"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solidFill>
                  <a:schemeClr val="accent6">
                    <a:lumMod val="75000"/>
                  </a:schemeClr>
                </a:solidFill>
                <a:ln w="19050">
                  <a:solidFill>
                    <a:schemeClr val="accent6">
                      <a:lumMod val="75000"/>
                    </a:schemeClr>
                  </a:solidFill>
                  <a:round/>
                  <a:headEnd/>
                  <a:tailEnd/>
                </a:ln>
              </p:spPr>
              <p:txBody>
                <a:bodyPr upright="1"/>
                <a:lstStyle/>
                <a:p>
                  <a:pPr algn="ctr" eaLnBrk="1" hangingPunct="1">
                    <a:defRPr/>
                  </a:pPr>
                  <a:endParaRPr lang="ru-RU"/>
                </a:p>
              </p:txBody>
            </p:sp>
          </p:grpSp>
          <p:grpSp>
            <p:nvGrpSpPr>
              <p:cNvPr id="41004" name="Group 14078"/>
              <p:cNvGrpSpPr>
                <a:grpSpLocks/>
              </p:cNvGrpSpPr>
              <p:nvPr/>
            </p:nvGrpSpPr>
            <p:grpSpPr bwMode="auto">
              <a:xfrm flipH="1">
                <a:off x="0" y="0"/>
                <a:ext cx="190500" cy="258233"/>
                <a:chOff x="8159" y="6378"/>
                <a:chExt cx="399" cy="513"/>
              </a:xfrm>
              <a:grpFill/>
            </p:grpSpPr>
            <p:sp>
              <p:nvSpPr>
                <p:cNvPr id="41005" name="Freeform 14079"/>
                <p:cNvSpPr>
                  <a:spLocks/>
                </p:cNvSpPr>
                <p:nvPr/>
              </p:nvSpPr>
              <p:spPr bwMode="auto">
                <a:xfrm>
                  <a:off x="8159" y="6378"/>
                  <a:ext cx="399" cy="513"/>
                </a:xfrm>
                <a:custGeom>
                  <a:avLst/>
                  <a:gdLst>
                    <a:gd name="T0" fmla="*/ 455 w 350"/>
                    <a:gd name="T1" fmla="*/ 95 h 470"/>
                    <a:gd name="T2" fmla="*/ 453 w 350"/>
                    <a:gd name="T3" fmla="*/ 86 h 470"/>
                    <a:gd name="T4" fmla="*/ 448 w 350"/>
                    <a:gd name="T5" fmla="*/ 75 h 470"/>
                    <a:gd name="T6" fmla="*/ 443 w 350"/>
                    <a:gd name="T7" fmla="*/ 68 h 470"/>
                    <a:gd name="T8" fmla="*/ 435 w 350"/>
                    <a:gd name="T9" fmla="*/ 57 h 470"/>
                    <a:gd name="T10" fmla="*/ 426 w 350"/>
                    <a:gd name="T11" fmla="*/ 49 h 470"/>
                    <a:gd name="T12" fmla="*/ 416 w 350"/>
                    <a:gd name="T13" fmla="*/ 40 h 470"/>
                    <a:gd name="T14" fmla="*/ 388 w 350"/>
                    <a:gd name="T15" fmla="*/ 27 h 470"/>
                    <a:gd name="T16" fmla="*/ 353 w 350"/>
                    <a:gd name="T17" fmla="*/ 16 h 470"/>
                    <a:gd name="T18" fmla="*/ 315 w 350"/>
                    <a:gd name="T19" fmla="*/ 8 h 470"/>
                    <a:gd name="T20" fmla="*/ 272 w 350"/>
                    <a:gd name="T21" fmla="*/ 0 h 470"/>
                    <a:gd name="T22" fmla="*/ 226 w 350"/>
                    <a:gd name="T23" fmla="*/ 0 h 470"/>
                    <a:gd name="T24" fmla="*/ 179 w 350"/>
                    <a:gd name="T25" fmla="*/ 0 h 470"/>
                    <a:gd name="T26" fmla="*/ 138 w 350"/>
                    <a:gd name="T27" fmla="*/ 8 h 470"/>
                    <a:gd name="T28" fmla="*/ 100 w 350"/>
                    <a:gd name="T29" fmla="*/ 16 h 470"/>
                    <a:gd name="T30" fmla="*/ 65 w 350"/>
                    <a:gd name="T31" fmla="*/ 27 h 470"/>
                    <a:gd name="T32" fmla="*/ 36 w 350"/>
                    <a:gd name="T33" fmla="*/ 40 h 470"/>
                    <a:gd name="T34" fmla="*/ 26 w 350"/>
                    <a:gd name="T35" fmla="*/ 49 h 470"/>
                    <a:gd name="T36" fmla="*/ 17 w 350"/>
                    <a:gd name="T37" fmla="*/ 57 h 470"/>
                    <a:gd name="T38" fmla="*/ 9 w 350"/>
                    <a:gd name="T39" fmla="*/ 68 h 470"/>
                    <a:gd name="T40" fmla="*/ 3 w 350"/>
                    <a:gd name="T41" fmla="*/ 75 h 470"/>
                    <a:gd name="T42" fmla="*/ 0 w 350"/>
                    <a:gd name="T43" fmla="*/ 86 h 470"/>
                    <a:gd name="T44" fmla="*/ 0 w 350"/>
                    <a:gd name="T45" fmla="*/ 95 h 470"/>
                    <a:gd name="T46" fmla="*/ 0 w 350"/>
                    <a:gd name="T47" fmla="*/ 95 h 470"/>
                    <a:gd name="T48" fmla="*/ 0 w 350"/>
                    <a:gd name="T49" fmla="*/ 95 h 470"/>
                    <a:gd name="T50" fmla="*/ 0 w 350"/>
                    <a:gd name="T51" fmla="*/ 467 h 470"/>
                    <a:gd name="T52" fmla="*/ 1 w 350"/>
                    <a:gd name="T53" fmla="*/ 477 h 470"/>
                    <a:gd name="T54" fmla="*/ 6 w 350"/>
                    <a:gd name="T55" fmla="*/ 487 h 470"/>
                    <a:gd name="T56" fmla="*/ 10 w 350"/>
                    <a:gd name="T57" fmla="*/ 494 h 470"/>
                    <a:gd name="T58" fmla="*/ 21 w 350"/>
                    <a:gd name="T59" fmla="*/ 503 h 470"/>
                    <a:gd name="T60" fmla="*/ 30 w 350"/>
                    <a:gd name="T61" fmla="*/ 513 h 470"/>
                    <a:gd name="T62" fmla="*/ 43 w 350"/>
                    <a:gd name="T63" fmla="*/ 520 h 470"/>
                    <a:gd name="T64" fmla="*/ 71 w 350"/>
                    <a:gd name="T65" fmla="*/ 534 h 470"/>
                    <a:gd name="T66" fmla="*/ 105 w 350"/>
                    <a:gd name="T67" fmla="*/ 546 h 470"/>
                    <a:gd name="T68" fmla="*/ 145 w 350"/>
                    <a:gd name="T69" fmla="*/ 554 h 470"/>
                    <a:gd name="T70" fmla="*/ 188 w 350"/>
                    <a:gd name="T71" fmla="*/ 558 h 470"/>
                    <a:gd name="T72" fmla="*/ 234 w 350"/>
                    <a:gd name="T73" fmla="*/ 560 h 470"/>
                    <a:gd name="T74" fmla="*/ 278 w 350"/>
                    <a:gd name="T75" fmla="*/ 558 h 470"/>
                    <a:gd name="T76" fmla="*/ 317 w 350"/>
                    <a:gd name="T77" fmla="*/ 551 h 470"/>
                    <a:gd name="T78" fmla="*/ 353 w 350"/>
                    <a:gd name="T79" fmla="*/ 544 h 470"/>
                    <a:gd name="T80" fmla="*/ 386 w 350"/>
                    <a:gd name="T81" fmla="*/ 532 h 470"/>
                    <a:gd name="T82" fmla="*/ 414 w 350"/>
                    <a:gd name="T83" fmla="*/ 520 h 470"/>
                    <a:gd name="T84" fmla="*/ 434 w 350"/>
                    <a:gd name="T85" fmla="*/ 503 h 470"/>
                    <a:gd name="T86" fmla="*/ 442 w 350"/>
                    <a:gd name="T87" fmla="*/ 494 h 470"/>
                    <a:gd name="T88" fmla="*/ 447 w 350"/>
                    <a:gd name="T89" fmla="*/ 487 h 470"/>
                    <a:gd name="T90" fmla="*/ 451 w 350"/>
                    <a:gd name="T91" fmla="*/ 477 h 470"/>
                    <a:gd name="T92" fmla="*/ 455 w 350"/>
                    <a:gd name="T93" fmla="*/ 468 h 470"/>
                    <a:gd name="T94" fmla="*/ 455 w 350"/>
                    <a:gd name="T95" fmla="*/ 95 h 4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350" h="470">
                      <a:moveTo>
                        <a:pt x="350" y="80"/>
                      </a:moveTo>
                      <a:lnTo>
                        <a:pt x="348" y="72"/>
                      </a:lnTo>
                      <a:lnTo>
                        <a:pt x="345" y="63"/>
                      </a:lnTo>
                      <a:lnTo>
                        <a:pt x="341" y="57"/>
                      </a:lnTo>
                      <a:lnTo>
                        <a:pt x="335" y="48"/>
                      </a:lnTo>
                      <a:lnTo>
                        <a:pt x="328" y="41"/>
                      </a:lnTo>
                      <a:lnTo>
                        <a:pt x="320" y="34"/>
                      </a:lnTo>
                      <a:lnTo>
                        <a:pt x="298" y="23"/>
                      </a:lnTo>
                      <a:lnTo>
                        <a:pt x="272" y="14"/>
                      </a:lnTo>
                      <a:lnTo>
                        <a:pt x="242" y="6"/>
                      </a:lnTo>
                      <a:lnTo>
                        <a:pt x="210" y="0"/>
                      </a:lnTo>
                      <a:lnTo>
                        <a:pt x="174" y="0"/>
                      </a:lnTo>
                      <a:lnTo>
                        <a:pt x="138" y="0"/>
                      </a:lnTo>
                      <a:lnTo>
                        <a:pt x="106" y="6"/>
                      </a:lnTo>
                      <a:lnTo>
                        <a:pt x="77" y="14"/>
                      </a:lnTo>
                      <a:lnTo>
                        <a:pt x="50" y="23"/>
                      </a:lnTo>
                      <a:lnTo>
                        <a:pt x="28" y="34"/>
                      </a:lnTo>
                      <a:lnTo>
                        <a:pt x="20" y="41"/>
                      </a:lnTo>
                      <a:lnTo>
                        <a:pt x="13" y="48"/>
                      </a:lnTo>
                      <a:lnTo>
                        <a:pt x="7" y="57"/>
                      </a:lnTo>
                      <a:lnTo>
                        <a:pt x="3" y="63"/>
                      </a:lnTo>
                      <a:lnTo>
                        <a:pt x="0" y="72"/>
                      </a:lnTo>
                      <a:lnTo>
                        <a:pt x="0" y="80"/>
                      </a:lnTo>
                      <a:lnTo>
                        <a:pt x="0" y="392"/>
                      </a:lnTo>
                      <a:lnTo>
                        <a:pt x="1" y="400"/>
                      </a:lnTo>
                      <a:lnTo>
                        <a:pt x="4" y="409"/>
                      </a:lnTo>
                      <a:lnTo>
                        <a:pt x="8" y="415"/>
                      </a:lnTo>
                      <a:lnTo>
                        <a:pt x="16" y="422"/>
                      </a:lnTo>
                      <a:lnTo>
                        <a:pt x="23" y="431"/>
                      </a:lnTo>
                      <a:lnTo>
                        <a:pt x="33" y="436"/>
                      </a:lnTo>
                      <a:lnTo>
                        <a:pt x="54" y="448"/>
                      </a:lnTo>
                      <a:lnTo>
                        <a:pt x="81" y="458"/>
                      </a:lnTo>
                      <a:lnTo>
                        <a:pt x="111" y="465"/>
                      </a:lnTo>
                      <a:lnTo>
                        <a:pt x="145" y="468"/>
                      </a:lnTo>
                      <a:lnTo>
                        <a:pt x="180" y="470"/>
                      </a:lnTo>
                      <a:lnTo>
                        <a:pt x="214" y="468"/>
                      </a:lnTo>
                      <a:lnTo>
                        <a:pt x="244" y="463"/>
                      </a:lnTo>
                      <a:lnTo>
                        <a:pt x="272" y="456"/>
                      </a:lnTo>
                      <a:lnTo>
                        <a:pt x="297" y="446"/>
                      </a:lnTo>
                      <a:lnTo>
                        <a:pt x="318" y="436"/>
                      </a:lnTo>
                      <a:lnTo>
                        <a:pt x="334" y="422"/>
                      </a:lnTo>
                      <a:lnTo>
                        <a:pt x="340" y="415"/>
                      </a:lnTo>
                      <a:lnTo>
                        <a:pt x="344" y="409"/>
                      </a:lnTo>
                      <a:lnTo>
                        <a:pt x="347" y="400"/>
                      </a:lnTo>
                      <a:lnTo>
                        <a:pt x="350" y="393"/>
                      </a:lnTo>
                      <a:lnTo>
                        <a:pt x="350" y="80"/>
                      </a:lnTo>
                    </a:path>
                  </a:pathLst>
                </a:custGeom>
                <a:grpFill/>
                <a:ln w="19050">
                  <a:solidFill>
                    <a:schemeClr val="accent6">
                      <a:lumMod val="75000"/>
                    </a:schemeClr>
                  </a:solidFill>
                  <a:round/>
                  <a:headEnd/>
                  <a:tailEnd/>
                </a:ln>
              </p:spPr>
              <p:txBody>
                <a:bodyPr/>
                <a:lstStyle/>
                <a:p>
                  <a:endParaRPr lang="ru-RU"/>
                </a:p>
              </p:txBody>
            </p:sp>
            <p:sp>
              <p:nvSpPr>
                <p:cNvPr id="41006" name="Freeform 14080"/>
                <p:cNvSpPr>
                  <a:spLocks/>
                </p:cNvSpPr>
                <p:nvPr/>
              </p:nvSpPr>
              <p:spPr bwMode="auto">
                <a:xfrm>
                  <a:off x="8159" y="6462"/>
                  <a:ext cx="399" cy="429"/>
                </a:xfrm>
                <a:custGeom>
                  <a:avLst/>
                  <a:gdLst>
                    <a:gd name="T0" fmla="*/ 0 w 353"/>
                    <a:gd name="T1" fmla="*/ 0 h 390"/>
                    <a:gd name="T2" fmla="*/ 0 w 353"/>
                    <a:gd name="T3" fmla="*/ 378 h 390"/>
                    <a:gd name="T4" fmla="*/ 2 w 353"/>
                    <a:gd name="T5" fmla="*/ 389 h 390"/>
                    <a:gd name="T6" fmla="*/ 7 w 353"/>
                    <a:gd name="T7" fmla="*/ 398 h 390"/>
                    <a:gd name="T8" fmla="*/ 12 w 353"/>
                    <a:gd name="T9" fmla="*/ 408 h 390"/>
                    <a:gd name="T10" fmla="*/ 20 w 353"/>
                    <a:gd name="T11" fmla="*/ 416 h 390"/>
                    <a:gd name="T12" fmla="*/ 32 w 353"/>
                    <a:gd name="T13" fmla="*/ 425 h 390"/>
                    <a:gd name="T14" fmla="*/ 42 w 353"/>
                    <a:gd name="T15" fmla="*/ 432 h 390"/>
                    <a:gd name="T16" fmla="*/ 71 w 353"/>
                    <a:gd name="T17" fmla="*/ 447 h 390"/>
                    <a:gd name="T18" fmla="*/ 106 w 353"/>
                    <a:gd name="T19" fmla="*/ 458 h 390"/>
                    <a:gd name="T20" fmla="*/ 145 w 353"/>
                    <a:gd name="T21" fmla="*/ 466 h 390"/>
                    <a:gd name="T22" fmla="*/ 188 w 353"/>
                    <a:gd name="T23" fmla="*/ 472 h 390"/>
                    <a:gd name="T24" fmla="*/ 234 w 353"/>
                    <a:gd name="T25" fmla="*/ 472 h 390"/>
                    <a:gd name="T26" fmla="*/ 276 w 353"/>
                    <a:gd name="T27" fmla="*/ 470 h 390"/>
                    <a:gd name="T28" fmla="*/ 315 w 353"/>
                    <a:gd name="T29" fmla="*/ 466 h 390"/>
                    <a:gd name="T30" fmla="*/ 353 w 353"/>
                    <a:gd name="T31" fmla="*/ 455 h 390"/>
                    <a:gd name="T32" fmla="*/ 383 w 353"/>
                    <a:gd name="T33" fmla="*/ 446 h 390"/>
                    <a:gd name="T34" fmla="*/ 411 w 353"/>
                    <a:gd name="T35" fmla="*/ 431 h 390"/>
                    <a:gd name="T36" fmla="*/ 431 w 353"/>
                    <a:gd name="T37" fmla="*/ 416 h 390"/>
                    <a:gd name="T38" fmla="*/ 439 w 353"/>
                    <a:gd name="T39" fmla="*/ 408 h 390"/>
                    <a:gd name="T40" fmla="*/ 445 w 353"/>
                    <a:gd name="T41" fmla="*/ 398 h 390"/>
                    <a:gd name="T42" fmla="*/ 450 w 353"/>
                    <a:gd name="T43" fmla="*/ 389 h 390"/>
                    <a:gd name="T44" fmla="*/ 451 w 353"/>
                    <a:gd name="T45" fmla="*/ 378 h 390"/>
                    <a:gd name="T46" fmla="*/ 451 w 353"/>
                    <a:gd name="T47" fmla="*/ 378 h 390"/>
                    <a:gd name="T48" fmla="*/ 451 w 353"/>
                    <a:gd name="T49" fmla="*/ 0 h 390"/>
                    <a:gd name="T50" fmla="*/ 451 w 353"/>
                    <a:gd name="T51" fmla="*/ 11 h 390"/>
                    <a:gd name="T52" fmla="*/ 448 w 353"/>
                    <a:gd name="T53" fmla="*/ 21 h 390"/>
                    <a:gd name="T54" fmla="*/ 442 w 353"/>
                    <a:gd name="T55" fmla="*/ 29 h 390"/>
                    <a:gd name="T56" fmla="*/ 434 w 353"/>
                    <a:gd name="T57" fmla="*/ 40 h 390"/>
                    <a:gd name="T58" fmla="*/ 425 w 353"/>
                    <a:gd name="T59" fmla="*/ 47 h 390"/>
                    <a:gd name="T60" fmla="*/ 414 w 353"/>
                    <a:gd name="T61" fmla="*/ 56 h 390"/>
                    <a:gd name="T62" fmla="*/ 387 w 353"/>
                    <a:gd name="T63" fmla="*/ 70 h 390"/>
                    <a:gd name="T64" fmla="*/ 354 w 353"/>
                    <a:gd name="T65" fmla="*/ 83 h 390"/>
                    <a:gd name="T66" fmla="*/ 315 w 353"/>
                    <a:gd name="T67" fmla="*/ 91 h 390"/>
                    <a:gd name="T68" fmla="*/ 275 w 353"/>
                    <a:gd name="T69" fmla="*/ 97 h 390"/>
                    <a:gd name="T70" fmla="*/ 228 w 353"/>
                    <a:gd name="T71" fmla="*/ 99 h 390"/>
                    <a:gd name="T72" fmla="*/ 183 w 353"/>
                    <a:gd name="T73" fmla="*/ 97 h 390"/>
                    <a:gd name="T74" fmla="*/ 139 w 353"/>
                    <a:gd name="T75" fmla="*/ 91 h 390"/>
                    <a:gd name="T76" fmla="*/ 101 w 353"/>
                    <a:gd name="T77" fmla="*/ 83 h 390"/>
                    <a:gd name="T78" fmla="*/ 68 w 353"/>
                    <a:gd name="T79" fmla="*/ 70 h 390"/>
                    <a:gd name="T80" fmla="*/ 41 w 353"/>
                    <a:gd name="T81" fmla="*/ 56 h 390"/>
                    <a:gd name="T82" fmla="*/ 28 w 353"/>
                    <a:gd name="T83" fmla="*/ 50 h 390"/>
                    <a:gd name="T84" fmla="*/ 19 w 353"/>
                    <a:gd name="T85" fmla="*/ 40 h 390"/>
                    <a:gd name="T86" fmla="*/ 11 w 353"/>
                    <a:gd name="T87" fmla="*/ 32 h 390"/>
                    <a:gd name="T88" fmla="*/ 7 w 353"/>
                    <a:gd name="T89" fmla="*/ 23 h 390"/>
                    <a:gd name="T90" fmla="*/ 2 w 353"/>
                    <a:gd name="T91" fmla="*/ 13 h 390"/>
                    <a:gd name="T92" fmla="*/ 0 w 353"/>
                    <a:gd name="T93" fmla="*/ 2 h 390"/>
                    <a:gd name="T94" fmla="*/ 0 w 353"/>
                    <a:gd name="T95" fmla="*/ 0 h 390"/>
                    <a:gd name="T96" fmla="*/ 0 w 353"/>
                    <a:gd name="T97" fmla="*/ 0 h 39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353" h="390">
                      <a:moveTo>
                        <a:pt x="0" y="0"/>
                      </a:moveTo>
                      <a:lnTo>
                        <a:pt x="0" y="313"/>
                      </a:lnTo>
                      <a:lnTo>
                        <a:pt x="2" y="322"/>
                      </a:lnTo>
                      <a:lnTo>
                        <a:pt x="5" y="329"/>
                      </a:lnTo>
                      <a:lnTo>
                        <a:pt x="10" y="337"/>
                      </a:lnTo>
                      <a:lnTo>
                        <a:pt x="16" y="344"/>
                      </a:lnTo>
                      <a:lnTo>
                        <a:pt x="25" y="351"/>
                      </a:lnTo>
                      <a:lnTo>
                        <a:pt x="33" y="357"/>
                      </a:lnTo>
                      <a:lnTo>
                        <a:pt x="56" y="369"/>
                      </a:lnTo>
                      <a:lnTo>
                        <a:pt x="83" y="378"/>
                      </a:lnTo>
                      <a:lnTo>
                        <a:pt x="113" y="385"/>
                      </a:lnTo>
                      <a:lnTo>
                        <a:pt x="147" y="390"/>
                      </a:lnTo>
                      <a:lnTo>
                        <a:pt x="183" y="390"/>
                      </a:lnTo>
                      <a:lnTo>
                        <a:pt x="216" y="388"/>
                      </a:lnTo>
                      <a:lnTo>
                        <a:pt x="247" y="385"/>
                      </a:lnTo>
                      <a:lnTo>
                        <a:pt x="276" y="376"/>
                      </a:lnTo>
                      <a:lnTo>
                        <a:pt x="300" y="368"/>
                      </a:lnTo>
                      <a:lnTo>
                        <a:pt x="322" y="356"/>
                      </a:lnTo>
                      <a:lnTo>
                        <a:pt x="337" y="344"/>
                      </a:lnTo>
                      <a:lnTo>
                        <a:pt x="343" y="337"/>
                      </a:lnTo>
                      <a:lnTo>
                        <a:pt x="349" y="329"/>
                      </a:lnTo>
                      <a:lnTo>
                        <a:pt x="352" y="322"/>
                      </a:lnTo>
                      <a:lnTo>
                        <a:pt x="353" y="313"/>
                      </a:lnTo>
                      <a:lnTo>
                        <a:pt x="353" y="0"/>
                      </a:lnTo>
                      <a:lnTo>
                        <a:pt x="353" y="9"/>
                      </a:lnTo>
                      <a:lnTo>
                        <a:pt x="350" y="17"/>
                      </a:lnTo>
                      <a:lnTo>
                        <a:pt x="346" y="24"/>
                      </a:lnTo>
                      <a:lnTo>
                        <a:pt x="340" y="33"/>
                      </a:lnTo>
                      <a:lnTo>
                        <a:pt x="333" y="39"/>
                      </a:lnTo>
                      <a:lnTo>
                        <a:pt x="324" y="46"/>
                      </a:lnTo>
                      <a:lnTo>
                        <a:pt x="303" y="58"/>
                      </a:lnTo>
                      <a:lnTo>
                        <a:pt x="277" y="68"/>
                      </a:lnTo>
                      <a:lnTo>
                        <a:pt x="247" y="75"/>
                      </a:lnTo>
                      <a:lnTo>
                        <a:pt x="215" y="80"/>
                      </a:lnTo>
                      <a:lnTo>
                        <a:pt x="179" y="82"/>
                      </a:lnTo>
                      <a:lnTo>
                        <a:pt x="143" y="80"/>
                      </a:lnTo>
                      <a:lnTo>
                        <a:pt x="109" y="75"/>
                      </a:lnTo>
                      <a:lnTo>
                        <a:pt x="79" y="68"/>
                      </a:lnTo>
                      <a:lnTo>
                        <a:pt x="53" y="58"/>
                      </a:lnTo>
                      <a:lnTo>
                        <a:pt x="32" y="46"/>
                      </a:lnTo>
                      <a:lnTo>
                        <a:pt x="22" y="41"/>
                      </a:lnTo>
                      <a:lnTo>
                        <a:pt x="15" y="33"/>
                      </a:lnTo>
                      <a:lnTo>
                        <a:pt x="9" y="26"/>
                      </a:lnTo>
                      <a:lnTo>
                        <a:pt x="5" y="19"/>
                      </a:lnTo>
                      <a:lnTo>
                        <a:pt x="2" y="11"/>
                      </a:lnTo>
                      <a:lnTo>
                        <a:pt x="0" y="2"/>
                      </a:lnTo>
                      <a:lnTo>
                        <a:pt x="0" y="0"/>
                      </a:lnTo>
                    </a:path>
                  </a:pathLst>
                </a:custGeom>
                <a:grpFill/>
                <a:ln w="19050">
                  <a:solidFill>
                    <a:schemeClr val="accent6">
                      <a:lumMod val="75000"/>
                    </a:schemeClr>
                  </a:solidFill>
                  <a:round/>
                  <a:headEnd/>
                  <a:tailEnd/>
                </a:ln>
              </p:spPr>
              <p:txBody>
                <a:bodyPr/>
                <a:lstStyle/>
                <a:p>
                  <a:endParaRPr lang="ru-RU"/>
                </a:p>
              </p:txBody>
            </p:sp>
          </p:grpSp>
        </p:grpSp>
        <p:sp>
          <p:nvSpPr>
            <p:cNvPr id="60" name="Двойная стрелка влево/вверх 59"/>
            <p:cNvSpPr/>
            <p:nvPr/>
          </p:nvSpPr>
          <p:spPr bwMode="auto">
            <a:xfrm flipH="1">
              <a:off x="1103313" y="3727450"/>
              <a:ext cx="1082675" cy="1033463"/>
            </a:xfrm>
            <a:prstGeom prst="leftUpArrow">
              <a:avLst>
                <a:gd name="adj1" fmla="val 17920"/>
                <a:gd name="adj2" fmla="val 25885"/>
                <a:gd name="adj3" fmla="val 38495"/>
              </a:avLst>
            </a:prstGeom>
            <a:solidFill>
              <a:srgbClr val="FFE5FF"/>
            </a:solidFill>
            <a:ln w="38100">
              <a:solidFill>
                <a:srgbClr val="00666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61" name="Поле 287"/>
            <p:cNvSpPr txBox="1">
              <a:spLocks noChangeArrowheads="1"/>
            </p:cNvSpPr>
            <p:nvPr/>
          </p:nvSpPr>
          <p:spPr bwMode="auto">
            <a:xfrm>
              <a:off x="3948113" y="4657725"/>
              <a:ext cx="3378200"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l" eaLnBrk="1" hangingPunct="1">
                <a:defRPr/>
              </a:pPr>
              <a:r>
                <a:rPr lang="ru-RU" altLang="ru-RU" sz="2200" b="1" i="1" smtClean="0">
                  <a:solidFill>
                    <a:srgbClr val="7030A0"/>
                  </a:solidFill>
                  <a:effectLst>
                    <a:outerShdw blurRad="38100" dist="38100" dir="2700000" algn="tl">
                      <a:srgbClr val="C0C0C0"/>
                    </a:outerShdw>
                  </a:effectLst>
                  <a:cs typeface="Calibri" panose="020F0502020204030204" pitchFamily="34" charset="0"/>
                </a:rPr>
                <a:t>Запрашиваемый</a:t>
              </a:r>
              <a:endParaRPr lang="ru-RU" altLang="ru-RU" sz="2200" b="1" smtClean="0">
                <a:solidFill>
                  <a:srgbClr val="7030A0"/>
                </a:solidFill>
                <a:effectLst>
                  <a:outerShdw blurRad="38100" dist="38100" dir="2700000" algn="tl">
                    <a:srgbClr val="C0C0C0"/>
                  </a:outerShdw>
                </a:effectLst>
                <a:cs typeface="Calibri" panose="020F0502020204030204" pitchFamily="34" charset="0"/>
              </a:endParaRPr>
            </a:p>
            <a:p>
              <a:pPr algn="l" eaLnBrk="1" hangingPunct="1">
                <a:defRPr/>
              </a:pPr>
              <a:r>
                <a:rPr lang="ru-RU" altLang="ru-RU" sz="2200" b="1" i="1" smtClean="0">
                  <a:solidFill>
                    <a:srgbClr val="7030A0"/>
                  </a:solidFill>
                  <a:effectLst>
                    <a:outerShdw blurRad="38100" dist="38100" dir="2700000" algn="tl">
                      <a:srgbClr val="C0C0C0"/>
                    </a:outerShdw>
                  </a:effectLst>
                  <a:cs typeface="Calibri" panose="020F0502020204030204" pitchFamily="34" charset="0"/>
                </a:rPr>
                <a:t>ресурс (база данных)</a:t>
              </a:r>
              <a:endParaRPr lang="ru-RU" altLang="ru-RU" sz="2200" b="1" smtClean="0">
                <a:solidFill>
                  <a:srgbClr val="7030A0"/>
                </a:solidFill>
                <a:effectLst>
                  <a:outerShdw blurRad="38100" dist="38100" dir="2700000" algn="tl">
                    <a:srgbClr val="C0C0C0"/>
                  </a:outerShdw>
                </a:effectLst>
                <a:cs typeface="Calibri" panose="020F0502020204030204" pitchFamily="34" charset="0"/>
              </a:endParaRPr>
            </a:p>
          </p:txBody>
        </p:sp>
        <p:sp>
          <p:nvSpPr>
            <p:cNvPr id="171" name="Стрелка вправо 170"/>
            <p:cNvSpPr/>
            <p:nvPr/>
          </p:nvSpPr>
          <p:spPr bwMode="auto">
            <a:xfrm flipH="1">
              <a:off x="5389563" y="3043238"/>
              <a:ext cx="1182687" cy="307975"/>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nvGrpSpPr>
            <p:cNvPr id="40978" name="Group 157"/>
            <p:cNvGrpSpPr>
              <a:grpSpLocks/>
            </p:cNvGrpSpPr>
            <p:nvPr/>
          </p:nvGrpSpPr>
          <p:grpSpPr bwMode="auto">
            <a:xfrm rot="816676">
              <a:off x="7072609" y="2959467"/>
              <a:ext cx="870909" cy="473442"/>
              <a:chOff x="3923" y="1176"/>
              <a:chExt cx="369" cy="212"/>
            </a:xfrm>
          </p:grpSpPr>
          <p:sp>
            <p:nvSpPr>
              <p:cNvPr id="40996"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40997"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40998"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40979" name="Group 156"/>
            <p:cNvGrpSpPr>
              <a:grpSpLocks/>
            </p:cNvGrpSpPr>
            <p:nvPr/>
          </p:nvGrpSpPr>
          <p:grpSpPr bwMode="auto">
            <a:xfrm>
              <a:off x="574347" y="1735685"/>
              <a:ext cx="1466154" cy="2052011"/>
              <a:chOff x="978" y="556"/>
              <a:chExt cx="680" cy="918"/>
            </a:xfrm>
          </p:grpSpPr>
          <p:grpSp>
            <p:nvGrpSpPr>
              <p:cNvPr id="40981" name="Group 27"/>
              <p:cNvGrpSpPr>
                <a:grpSpLocks/>
              </p:cNvGrpSpPr>
              <p:nvPr/>
            </p:nvGrpSpPr>
            <p:grpSpPr bwMode="auto">
              <a:xfrm flipH="1">
                <a:off x="978" y="556"/>
                <a:ext cx="680" cy="912"/>
                <a:chOff x="1094" y="7575"/>
                <a:chExt cx="1027" cy="1416"/>
              </a:xfrm>
            </p:grpSpPr>
            <p:sp>
              <p:nvSpPr>
                <p:cNvPr id="40987"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99FFCC"/>
                </a:solidFill>
                <a:ln w="38100" cmpd="sng">
                  <a:solidFill>
                    <a:srgbClr val="808000"/>
                  </a:solidFill>
                  <a:prstDash val="solid"/>
                  <a:round/>
                  <a:headEnd/>
                  <a:tailEnd/>
                </a:ln>
              </p:spPr>
              <p:txBody>
                <a:bodyPr/>
                <a:lstStyle/>
                <a:p>
                  <a:endParaRPr lang="ru-RU"/>
                </a:p>
              </p:txBody>
            </p:sp>
            <p:sp>
              <p:nvSpPr>
                <p:cNvPr id="40988"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99FFCC"/>
                </a:solidFill>
                <a:ln w="38100" cmpd="sng">
                  <a:solidFill>
                    <a:srgbClr val="808000"/>
                  </a:solidFill>
                  <a:prstDash val="solid"/>
                  <a:round/>
                  <a:headEnd/>
                  <a:tailEnd/>
                </a:ln>
              </p:spPr>
              <p:txBody>
                <a:bodyPr/>
                <a:lstStyle/>
                <a:p>
                  <a:endParaRPr lang="ru-RU"/>
                </a:p>
              </p:txBody>
            </p:sp>
            <p:sp>
              <p:nvSpPr>
                <p:cNvPr id="40989"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99FFCC"/>
                </a:solidFill>
                <a:ln w="38100" cmpd="sng">
                  <a:solidFill>
                    <a:srgbClr val="808000"/>
                  </a:solidFill>
                  <a:prstDash val="solid"/>
                  <a:round/>
                  <a:headEnd/>
                  <a:tailEnd/>
                </a:ln>
              </p:spPr>
              <p:txBody>
                <a:bodyPr/>
                <a:lstStyle/>
                <a:p>
                  <a:endParaRPr lang="ru-RU"/>
                </a:p>
              </p:txBody>
            </p:sp>
            <p:sp>
              <p:nvSpPr>
                <p:cNvPr id="40990"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40991"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0992"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0993"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40994"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40995"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40982" name="Group 37"/>
              <p:cNvGrpSpPr>
                <a:grpSpLocks/>
              </p:cNvGrpSpPr>
              <p:nvPr/>
            </p:nvGrpSpPr>
            <p:grpSpPr bwMode="auto">
              <a:xfrm flipH="1">
                <a:off x="1092" y="1217"/>
                <a:ext cx="264" cy="257"/>
                <a:chOff x="1949" y="8886"/>
                <a:chExt cx="513" cy="513"/>
              </a:xfrm>
            </p:grpSpPr>
            <p:grpSp>
              <p:nvGrpSpPr>
                <p:cNvPr id="40983" name="Group 38"/>
                <p:cNvGrpSpPr>
                  <a:grpSpLocks/>
                </p:cNvGrpSpPr>
                <p:nvPr/>
              </p:nvGrpSpPr>
              <p:grpSpPr bwMode="auto">
                <a:xfrm>
                  <a:off x="1949" y="8886"/>
                  <a:ext cx="513" cy="513"/>
                  <a:chOff x="1949" y="8886"/>
                  <a:chExt cx="513" cy="513"/>
                </a:xfrm>
              </p:grpSpPr>
              <p:sp>
                <p:nvSpPr>
                  <p:cNvPr id="40985"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40986"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40984"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grpSp>
          <p:nvGrpSpPr>
            <p:cNvPr id="205" name="Группа 204"/>
            <p:cNvGrpSpPr/>
            <p:nvPr/>
          </p:nvGrpSpPr>
          <p:grpSpPr bwMode="auto">
            <a:xfrm flipH="1">
              <a:off x="6701192" y="1927408"/>
              <a:ext cx="1043256" cy="1126025"/>
              <a:chOff x="0" y="0"/>
              <a:chExt cx="1010158" cy="1141686"/>
            </a:xfrm>
            <a:solidFill>
              <a:schemeClr val="bg1"/>
            </a:solidFill>
          </p:grpSpPr>
          <p:grpSp>
            <p:nvGrpSpPr>
              <p:cNvPr id="216" name="Группа 215"/>
              <p:cNvGrpSpPr/>
              <p:nvPr/>
            </p:nvGrpSpPr>
            <p:grpSpPr>
              <a:xfrm>
                <a:off x="0" y="0"/>
                <a:ext cx="1010158" cy="1141686"/>
                <a:chOff x="0" y="0"/>
                <a:chExt cx="1010158" cy="1141686"/>
              </a:xfrm>
              <a:grpFill/>
            </p:grpSpPr>
            <p:grpSp>
              <p:nvGrpSpPr>
                <p:cNvPr id="222" name="Группа 221"/>
                <p:cNvGrpSpPr/>
                <p:nvPr/>
              </p:nvGrpSpPr>
              <p:grpSpPr>
                <a:xfrm>
                  <a:off x="0" y="0"/>
                  <a:ext cx="1010158" cy="1141686"/>
                  <a:chOff x="0" y="0"/>
                  <a:chExt cx="1010158" cy="1141686"/>
                </a:xfrm>
                <a:grpFill/>
              </p:grpSpPr>
              <p:grpSp>
                <p:nvGrpSpPr>
                  <p:cNvPr id="225" name="Группа 224"/>
                  <p:cNvGrpSpPr/>
                  <p:nvPr/>
                </p:nvGrpSpPr>
                <p:grpSpPr>
                  <a:xfrm>
                    <a:off x="0" y="0"/>
                    <a:ext cx="1010158" cy="1141686"/>
                    <a:chOff x="0" y="0"/>
                    <a:chExt cx="1010158" cy="1141686"/>
                  </a:xfrm>
                  <a:grpFill/>
                </p:grpSpPr>
                <p:grpSp>
                  <p:nvGrpSpPr>
                    <p:cNvPr id="227" name="Группа 226"/>
                    <p:cNvGrpSpPr/>
                    <p:nvPr/>
                  </p:nvGrpSpPr>
                  <p:grpSpPr>
                    <a:xfrm>
                      <a:off x="0" y="0"/>
                      <a:ext cx="1010158" cy="1141686"/>
                      <a:chOff x="0" y="0"/>
                      <a:chExt cx="1010158" cy="1141686"/>
                    </a:xfrm>
                    <a:grpFill/>
                  </p:grpSpPr>
                  <p:grpSp>
                    <p:nvGrpSpPr>
                      <p:cNvPr id="230" name="Группа 229"/>
                      <p:cNvGrpSpPr/>
                      <p:nvPr/>
                    </p:nvGrpSpPr>
                    <p:grpSpPr>
                      <a:xfrm>
                        <a:off x="0" y="0"/>
                        <a:ext cx="1010158" cy="1141686"/>
                        <a:chOff x="0" y="0"/>
                        <a:chExt cx="1010158" cy="1141686"/>
                      </a:xfrm>
                      <a:grpFill/>
                    </p:grpSpPr>
                    <p:grpSp>
                      <p:nvGrpSpPr>
                        <p:cNvPr id="232" name="Группа 231"/>
                        <p:cNvGrpSpPr/>
                        <p:nvPr/>
                      </p:nvGrpSpPr>
                      <p:grpSpPr>
                        <a:xfrm>
                          <a:off x="0" y="0"/>
                          <a:ext cx="1010158" cy="1141686"/>
                          <a:chOff x="0" y="0"/>
                          <a:chExt cx="1010158" cy="1141686"/>
                        </a:xfrm>
                        <a:grpFill/>
                      </p:grpSpPr>
                      <p:grpSp>
                        <p:nvGrpSpPr>
                          <p:cNvPr id="234" name="Группа 233"/>
                          <p:cNvGrpSpPr/>
                          <p:nvPr/>
                        </p:nvGrpSpPr>
                        <p:grpSpPr>
                          <a:xfrm>
                            <a:off x="0" y="0"/>
                            <a:ext cx="1010158" cy="1141686"/>
                            <a:chOff x="0" y="0"/>
                            <a:chExt cx="1010158" cy="1141686"/>
                          </a:xfrm>
                          <a:grpFill/>
                        </p:grpSpPr>
                        <p:grpSp>
                          <p:nvGrpSpPr>
                            <p:cNvPr id="236" name="Группа 235"/>
                            <p:cNvGrpSpPr/>
                            <p:nvPr/>
                          </p:nvGrpSpPr>
                          <p:grpSpPr>
                            <a:xfrm>
                              <a:off x="0" y="0"/>
                              <a:ext cx="1010158" cy="1141686"/>
                              <a:chOff x="0" y="0"/>
                              <a:chExt cx="1010158" cy="1141686"/>
                            </a:xfrm>
                            <a:grpFill/>
                          </p:grpSpPr>
                          <p:sp>
                            <p:nvSpPr>
                              <p:cNvPr id="239" name="Полилиния 238"/>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40" name="Полилиния 239"/>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37" name="Полилиния 236"/>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38" name="Полилиния 237"/>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35" name="Полилиния 234"/>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33" name="Полилиния 232"/>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31" name="Полилиния 230"/>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28" name="Полилиния 227"/>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29" name="Полилиния 228"/>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26" name="Полилиния 225"/>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23" name="Овал 222"/>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24" name="Овал 223"/>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7" name="Полилиния 216"/>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8" name="Полилиния 217"/>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9" name="Полилиния 218"/>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20" name="Полилиния 219"/>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21" name="Полилиния 220"/>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sp>
        <p:nvSpPr>
          <p:cNvPr id="101"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ext Box 3"/>
          <p:cNvSpPr txBox="1">
            <a:spLocks noChangeArrowheads="1"/>
          </p:cNvSpPr>
          <p:nvPr/>
        </p:nvSpPr>
        <p:spPr bwMode="auto">
          <a:xfrm>
            <a:off x="260350" y="1203325"/>
            <a:ext cx="8623300" cy="513873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100"/>
              </a:lnSpc>
              <a:spcBef>
                <a:spcPct val="0"/>
              </a:spcBef>
              <a:buFontTx/>
              <a:buNone/>
            </a:pPr>
            <a:r>
              <a:rPr lang="ru-RU" altLang="ru-RU" sz="2400" dirty="0">
                <a:solidFill>
                  <a:srgbClr val="800080"/>
                </a:solidFill>
              </a:rPr>
              <a:t>В соответствии с этим протоколом сообщения по сети передаются в формате, похожем на почтовое сообщение </a:t>
            </a:r>
            <a:r>
              <a:rPr lang="en-US" altLang="ru-RU" sz="2400" dirty="0" smtClean="0">
                <a:solidFill>
                  <a:srgbClr val="800080"/>
                </a:solidFill>
              </a:rPr>
              <a:t>Internet</a:t>
            </a:r>
            <a:r>
              <a:rPr lang="ru-RU" altLang="ru-RU" sz="2400" dirty="0" smtClean="0">
                <a:solidFill>
                  <a:srgbClr val="800080"/>
                </a:solidFill>
              </a:rPr>
              <a:t>-сети </a:t>
            </a:r>
            <a:r>
              <a:rPr lang="ru-RU" altLang="ru-RU" sz="2400" dirty="0">
                <a:solidFill>
                  <a:srgbClr val="800080"/>
                </a:solidFill>
              </a:rPr>
              <a:t>или формат сообщений MIME. HTTP-протокол обеспечивает взаимодействие клиентских программ и программ-шлюзов, разрешающих доступ к информационным ресурсам ЭП </a:t>
            </a:r>
            <a:r>
              <a:rPr lang="en-US" altLang="ru-RU" sz="2400" dirty="0" smtClean="0">
                <a:solidFill>
                  <a:srgbClr val="800080"/>
                </a:solidFill>
              </a:rPr>
              <a:t>Internet-</a:t>
            </a:r>
            <a:r>
              <a:rPr lang="ru-RU" altLang="ru-RU" sz="2400" dirty="0" smtClean="0">
                <a:solidFill>
                  <a:srgbClr val="800080"/>
                </a:solidFill>
              </a:rPr>
              <a:t>сети </a:t>
            </a:r>
            <a:r>
              <a:rPr lang="ru-RU" altLang="ru-RU" sz="2400" dirty="0">
                <a:solidFill>
                  <a:srgbClr val="800080"/>
                </a:solidFill>
              </a:rPr>
              <a:t>(SMTP-протокол), группам новостей (NNTP-протокол), файловым архивам (FTP-протокол) и другим системам. В основе такого информационного доступа лежат специальные уполномоченные (размещены в серверах) программы (</a:t>
            </a:r>
            <a:r>
              <a:rPr lang="en-US" altLang="ru-RU" sz="2400" dirty="0">
                <a:solidFill>
                  <a:srgbClr val="800080"/>
                </a:solidFill>
              </a:rPr>
              <a:t>proxy</a:t>
            </a:r>
            <a:r>
              <a:rPr lang="ru-RU" altLang="ru-RU" sz="2400" dirty="0">
                <a:solidFill>
                  <a:srgbClr val="800080"/>
                </a:solidFill>
              </a:rPr>
              <a:t>), которые позволяют передавать информацию между различными информационными службами</a:t>
            </a:r>
          </a:p>
          <a:p>
            <a:pPr algn="ctr" eaLnBrk="1" hangingPunct="1">
              <a:lnSpc>
                <a:spcPts val="3100"/>
              </a:lnSpc>
              <a:spcBef>
                <a:spcPct val="0"/>
              </a:spcBef>
              <a:buFontTx/>
              <a:buNone/>
            </a:pPr>
            <a:r>
              <a:rPr lang="ru-RU" altLang="ru-RU" sz="2400" dirty="0">
                <a:solidFill>
                  <a:srgbClr val="800080"/>
                </a:solidFill>
              </a:rPr>
              <a:t>без потерь.</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0" y="5953125"/>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16.8.</a:t>
            </a:r>
            <a:r>
              <a:rPr lang="ru-RU" altLang="zh-CN" sz="2400" b="1" dirty="0" smtClean="0">
                <a:solidFill>
                  <a:srgbClr val="800080"/>
                </a:solidFill>
              </a:rPr>
              <a:t> </a:t>
            </a:r>
            <a:r>
              <a:rPr lang="ru-RU" altLang="ru-RU" sz="2400" b="1" dirty="0">
                <a:solidFill>
                  <a:srgbClr val="800080"/>
                </a:solidFill>
              </a:rPr>
              <a:t>Структура НТТР-сообщений</a:t>
            </a:r>
            <a:endParaRPr lang="ru-RU" altLang="ru-RU" sz="2400" dirty="0">
              <a:solidFill>
                <a:srgbClr val="800080"/>
              </a:solidFill>
            </a:endParaRPr>
          </a:p>
        </p:txBody>
      </p:sp>
      <p:grpSp>
        <p:nvGrpSpPr>
          <p:cNvPr id="43012" name="Группа 2"/>
          <p:cNvGrpSpPr>
            <a:grpSpLocks/>
          </p:cNvGrpSpPr>
          <p:nvPr/>
        </p:nvGrpSpPr>
        <p:grpSpPr bwMode="auto">
          <a:xfrm>
            <a:off x="952500" y="868363"/>
            <a:ext cx="7224713" cy="4962525"/>
            <a:chOff x="952978" y="867589"/>
            <a:chExt cx="7223759" cy="4963111"/>
          </a:xfrm>
        </p:grpSpPr>
        <p:grpSp>
          <p:nvGrpSpPr>
            <p:cNvPr id="43013" name="Группа 1"/>
            <p:cNvGrpSpPr>
              <a:grpSpLocks/>
            </p:cNvGrpSpPr>
            <p:nvPr/>
          </p:nvGrpSpPr>
          <p:grpSpPr bwMode="auto">
            <a:xfrm>
              <a:off x="952979" y="3468693"/>
              <a:ext cx="7223758" cy="2362007"/>
              <a:chOff x="969264" y="3239259"/>
              <a:chExt cx="7223758" cy="2362007"/>
            </a:xfrm>
          </p:grpSpPr>
          <p:sp>
            <p:nvSpPr>
              <p:cNvPr id="43032" name="Надпись 436"/>
              <p:cNvSpPr txBox="1">
                <a:spLocks noChangeArrowheads="1"/>
              </p:cNvSpPr>
              <p:nvPr/>
            </p:nvSpPr>
            <p:spPr bwMode="auto">
              <a:xfrm>
                <a:off x="976248" y="4097995"/>
                <a:ext cx="2021532" cy="568307"/>
              </a:xfrm>
              <a:prstGeom prst="rect">
                <a:avLst/>
              </a:prstGeom>
              <a:solidFill>
                <a:srgbClr val="CDF2FF"/>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000" b="1">
                    <a:solidFill>
                      <a:srgbClr val="7030A0"/>
                    </a:solidFill>
                    <a:effectLst>
                      <a:outerShdw dist="50800" dir="2700000" algn="tl" rotWithShape="0">
                        <a:srgbClr val="FFC000"/>
                      </a:outerShdw>
                    </a:effectLst>
                    <a:ea typeface="Calibri" panose="020F0502020204030204" pitchFamily="34" charset="0"/>
                    <a:cs typeface="Times New Roman" panose="02020603050405020304" pitchFamily="18" charset="0"/>
                  </a:rPr>
                  <a:t>Заголовок</a:t>
                </a:r>
                <a:endParaRPr lang="ru-RU" altLang="ru-RU" sz="2000" b="1">
                  <a:solidFill>
                    <a:srgbClr val="7030A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3033" name="Надпись 437"/>
              <p:cNvSpPr txBox="1">
                <a:spLocks noChangeArrowheads="1"/>
              </p:cNvSpPr>
              <p:nvPr/>
            </p:nvSpPr>
            <p:spPr bwMode="auto">
              <a:xfrm>
                <a:off x="2997781" y="4097941"/>
                <a:ext cx="1017378" cy="568361"/>
              </a:xfrm>
              <a:prstGeom prst="rect">
                <a:avLst/>
              </a:prstGeom>
              <a:solidFill>
                <a:srgbClr val="FFE5FF"/>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7030A0"/>
                    </a:solidFill>
                    <a:effectLst>
                      <a:outerShdw dist="50800" dir="2700000" algn="tl" rotWithShape="0">
                        <a:srgbClr val="FFC000"/>
                      </a:outerShdw>
                    </a:effectLst>
                    <a:latin typeface="Arial Narrow" panose="020B0606020202030204" pitchFamily="34" charset="0"/>
                    <a:cs typeface="Calibri" panose="020F0502020204030204" pitchFamily="34" charset="0"/>
                  </a:rPr>
                  <a:t>Пустая строка</a:t>
                </a:r>
                <a:endParaRPr lang="ru-RU" altLang="ru-RU" sz="2000" b="1">
                  <a:solidFill>
                    <a:srgbClr val="7030A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3034" name="Надпись 438"/>
              <p:cNvSpPr txBox="1">
                <a:spLocks noChangeArrowheads="1"/>
              </p:cNvSpPr>
              <p:nvPr/>
            </p:nvSpPr>
            <p:spPr bwMode="auto">
              <a:xfrm>
                <a:off x="4015159" y="4097525"/>
                <a:ext cx="4177863" cy="568777"/>
              </a:xfrm>
              <a:prstGeom prst="rect">
                <a:avLst/>
              </a:prstGeom>
              <a:solidFill>
                <a:srgbClr val="FFD9D9"/>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dirty="0">
                    <a:solidFill>
                      <a:srgbClr val="7030A0"/>
                    </a:solidFill>
                    <a:effectLst>
                      <a:outerShdw dist="50800" dir="2700000" algn="tl" rotWithShape="0">
                        <a:srgbClr val="FFC000"/>
                      </a:outerShdw>
                    </a:effectLst>
                    <a:cs typeface="Calibri" panose="020F0502020204030204" pitchFamily="34" charset="0"/>
                  </a:rPr>
                  <a:t>Данные</a:t>
                </a:r>
              </a:p>
              <a:p>
                <a:pPr algn="ctr" eaLnBrk="1" hangingPunct="1">
                  <a:lnSpc>
                    <a:spcPts val="2000"/>
                  </a:lnSpc>
                  <a:spcBef>
                    <a:spcPct val="0"/>
                  </a:spcBef>
                  <a:buFontTx/>
                  <a:buNone/>
                </a:pPr>
                <a:r>
                  <a:rPr lang="ru-RU" altLang="ru-RU" sz="2000" b="1" dirty="0">
                    <a:solidFill>
                      <a:srgbClr val="7030A0"/>
                    </a:solidFill>
                    <a:effectLst>
                      <a:outerShdw dist="50800" dir="2700000" algn="tl" rotWithShape="0">
                        <a:srgbClr val="FFC000"/>
                      </a:outerShdw>
                    </a:effectLst>
                    <a:cs typeface="Calibri" panose="020F0502020204030204" pitchFamily="34" charset="0"/>
                  </a:rPr>
                  <a:t>(полезная нагрузка)</a:t>
                </a:r>
              </a:p>
            </p:txBody>
          </p:sp>
          <p:grpSp>
            <p:nvGrpSpPr>
              <p:cNvPr id="43035" name="Группа 37"/>
              <p:cNvGrpSpPr>
                <a:grpSpLocks/>
              </p:cNvGrpSpPr>
              <p:nvPr/>
            </p:nvGrpSpPr>
            <p:grpSpPr bwMode="auto">
              <a:xfrm>
                <a:off x="7604398" y="4047277"/>
                <a:ext cx="327382" cy="707604"/>
                <a:chOff x="0" y="0"/>
                <a:chExt cx="125095" cy="361061"/>
              </a:xfrm>
            </p:grpSpPr>
            <p:cxnSp>
              <p:nvCxnSpPr>
                <p:cNvPr id="39" name="Прямая соединительная линия 38"/>
                <p:cNvCxnSpPr/>
                <p:nvPr/>
              </p:nvCxnSpPr>
              <p:spPr>
                <a:xfrm flipH="1">
                  <a:off x="-100" y="-183"/>
                  <a:ext cx="0"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Прямая соединительная линия 39"/>
                <p:cNvCxnSpPr/>
                <p:nvPr/>
              </p:nvCxnSpPr>
              <p:spPr>
                <a:xfrm flipH="1">
                  <a:off x="63585" y="3058"/>
                  <a:ext cx="606"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Прямая соединительная линия 40"/>
                <p:cNvCxnSpPr/>
                <p:nvPr/>
              </p:nvCxnSpPr>
              <p:spPr>
                <a:xfrm flipH="1">
                  <a:off x="124842" y="3058"/>
                  <a:ext cx="0"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6" name="Параллелограмм 25"/>
              <p:cNvSpPr/>
              <p:nvPr/>
            </p:nvSpPr>
            <p:spPr>
              <a:xfrm rot="16200000">
                <a:off x="453209" y="4621716"/>
                <a:ext cx="1476549" cy="428568"/>
              </a:xfrm>
              <a:prstGeom prst="parallelogram">
                <a:avLst>
                  <a:gd name="adj" fmla="val 209867"/>
                </a:avLst>
              </a:prstGeom>
              <a:solidFill>
                <a:schemeClr val="bg1">
                  <a:lumMod val="95000"/>
                  <a:alpha val="50000"/>
                </a:schemeClr>
              </a:solidFill>
              <a:ln w="31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effectLst>
                    <a:outerShdw dist="50800" dir="2700000" algn="tl" rotWithShape="0">
                      <a:srgbClr val="FFC000"/>
                    </a:outerShdw>
                  </a:effectLst>
                </a:endParaRPr>
              </a:p>
            </p:txBody>
          </p:sp>
          <p:sp>
            <p:nvSpPr>
              <p:cNvPr id="27" name="Параллелограмм 26"/>
              <p:cNvSpPr/>
              <p:nvPr/>
            </p:nvSpPr>
            <p:spPr>
              <a:xfrm rot="16200000">
                <a:off x="3207950" y="3887596"/>
                <a:ext cx="1492426" cy="1912685"/>
              </a:xfrm>
              <a:prstGeom prst="parallelogram">
                <a:avLst>
                  <a:gd name="adj" fmla="val 61424"/>
                </a:avLst>
              </a:prstGeom>
              <a:solidFill>
                <a:schemeClr val="bg1">
                  <a:lumMod val="95000"/>
                  <a:alpha val="50000"/>
                </a:schemeClr>
              </a:solidFill>
              <a:ln w="31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effectLst>
                    <a:outerShdw dist="50800" dir="2700000" algn="tl" rotWithShape="0">
                      <a:srgbClr val="FFC000"/>
                    </a:outerShdw>
                  </a:effectLst>
                </a:endParaRPr>
              </a:p>
            </p:txBody>
          </p:sp>
          <p:sp>
            <p:nvSpPr>
              <p:cNvPr id="43038" name="Надпись 668"/>
              <p:cNvSpPr txBox="1">
                <a:spLocks noChangeArrowheads="1"/>
              </p:cNvSpPr>
              <p:nvPr/>
            </p:nvSpPr>
            <p:spPr bwMode="auto">
              <a:xfrm>
                <a:off x="1406190" y="4988776"/>
                <a:ext cx="1195859" cy="569001"/>
              </a:xfrm>
              <a:prstGeom prst="rect">
                <a:avLst/>
              </a:prstGeom>
              <a:solidFill>
                <a:srgbClr val="E5E5F7"/>
              </a:solidFill>
              <a:ln w="38100">
                <a:solidFill>
                  <a:srgbClr val="996633"/>
                </a:solidFill>
                <a:miter lim="800000"/>
                <a:headEnd/>
                <a:tailEnd/>
              </a:ln>
              <a:effectLst>
                <a:outerShdw dist="38100" dir="2700000"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Строка</a:t>
                </a:r>
                <a:endParaRPr lang="ru-RU" altLang="ru-RU" sz="2000" b="1">
                  <a:solidFill>
                    <a:srgbClr val="006666"/>
                  </a:solidFill>
                  <a:effectLst>
                    <a:outerShdw dist="508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состояния</a:t>
                </a:r>
              </a:p>
            </p:txBody>
          </p:sp>
          <p:sp>
            <p:nvSpPr>
              <p:cNvPr id="43039" name="Надпись 669"/>
              <p:cNvSpPr txBox="1">
                <a:spLocks noChangeArrowheads="1"/>
              </p:cNvSpPr>
              <p:nvPr/>
            </p:nvSpPr>
            <p:spPr bwMode="auto">
              <a:xfrm>
                <a:off x="2602319" y="4988776"/>
                <a:ext cx="2308009" cy="569001"/>
              </a:xfrm>
              <a:prstGeom prst="rect">
                <a:avLst/>
              </a:prstGeom>
              <a:solidFill>
                <a:srgbClr val="DFEFF1"/>
              </a:solidFill>
              <a:ln w="38100">
                <a:solidFill>
                  <a:srgbClr val="996633"/>
                </a:solidFill>
                <a:miter lim="800000"/>
                <a:headEnd/>
                <a:tailEnd/>
              </a:ln>
              <a:effectLst>
                <a:outerShdw dist="38100" dir="2700000"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Поля заголовка</a:t>
                </a:r>
                <a:endParaRPr lang="ru-RU" altLang="ru-RU" sz="2000" b="1">
                  <a:solidFill>
                    <a:srgbClr val="006666"/>
                  </a:solidFill>
                  <a:effectLst>
                    <a:outerShdw dist="508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p:txBody>
          </p:sp>
          <p:grpSp>
            <p:nvGrpSpPr>
              <p:cNvPr id="43040" name="Группа 30"/>
              <p:cNvGrpSpPr>
                <a:grpSpLocks/>
              </p:cNvGrpSpPr>
              <p:nvPr/>
            </p:nvGrpSpPr>
            <p:grpSpPr bwMode="auto">
              <a:xfrm>
                <a:off x="4621246" y="4945840"/>
                <a:ext cx="215931" cy="655426"/>
                <a:chOff x="128" y="0"/>
                <a:chExt cx="124967" cy="366694"/>
              </a:xfrm>
            </p:grpSpPr>
            <p:cxnSp>
              <p:nvCxnSpPr>
                <p:cNvPr id="32" name="Прямая соединительная линия 31"/>
                <p:cNvCxnSpPr/>
                <p:nvPr/>
              </p:nvCxnSpPr>
              <p:spPr>
                <a:xfrm>
                  <a:off x="344" y="-162"/>
                  <a:ext cx="3674" cy="36685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Прямая соединительная линия 32"/>
                <p:cNvCxnSpPr/>
                <p:nvPr/>
              </p:nvCxnSpPr>
              <p:spPr>
                <a:xfrm flipH="1">
                  <a:off x="64647" y="2503"/>
                  <a:ext cx="0" cy="3579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Прямая соединительная линия 33"/>
                <p:cNvCxnSpPr/>
                <p:nvPr/>
              </p:nvCxnSpPr>
              <p:spPr>
                <a:xfrm flipH="1">
                  <a:off x="125276" y="2503"/>
                  <a:ext cx="0" cy="3579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4" name="Надпись 674"/>
              <p:cNvSpPr txBox="1"/>
              <p:nvPr/>
            </p:nvSpPr>
            <p:spPr>
              <a:xfrm>
                <a:off x="1829574" y="3238787"/>
                <a:ext cx="5482501" cy="323888"/>
              </a:xfrm>
              <a:prstGeom prst="rect">
                <a:avLst/>
              </a:prstGeom>
              <a:noFill/>
              <a:ln w="9525">
                <a:noFill/>
              </a:ln>
              <a:effec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b="1" smtClean="0">
                    <a:solidFill>
                      <a:srgbClr val="C00000"/>
                    </a:solidFill>
                    <a:effectLst>
                      <a:outerShdw dist="50800" dir="2700000" algn="tl" rotWithShape="0">
                        <a:srgbClr val="FFC000"/>
                      </a:outerShdw>
                    </a:effectLst>
                    <a:cs typeface="Calibri" panose="020F0502020204030204" pitchFamily="34" charset="0"/>
                  </a:rPr>
                  <a:t>Сообщение-ответ НТТР-протокола</a:t>
                </a:r>
              </a:p>
            </p:txBody>
          </p:sp>
          <p:sp>
            <p:nvSpPr>
              <p:cNvPr id="22" name="Левая фигурная скобка 21"/>
              <p:cNvSpPr/>
              <p:nvPr/>
            </p:nvSpPr>
            <p:spPr>
              <a:xfrm rot="5400000">
                <a:off x="4438252" y="288971"/>
                <a:ext cx="269907" cy="7207886"/>
              </a:xfrm>
              <a:prstGeom prst="leftBrace">
                <a:avLst>
                  <a:gd name="adj1" fmla="val 61634"/>
                  <a:gd name="adj2" fmla="val 50000"/>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ru-RU">
                  <a:effectLst>
                    <a:outerShdw dist="50800" dir="2700000" algn="tl" rotWithShape="0">
                      <a:srgbClr val="FFC000"/>
                    </a:outerShdw>
                  </a:effectLst>
                </a:endParaRPr>
              </a:p>
            </p:txBody>
          </p:sp>
        </p:grpSp>
        <p:grpSp>
          <p:nvGrpSpPr>
            <p:cNvPr id="43014" name="Группа 63"/>
            <p:cNvGrpSpPr>
              <a:grpSpLocks/>
            </p:cNvGrpSpPr>
            <p:nvPr/>
          </p:nvGrpSpPr>
          <p:grpSpPr bwMode="auto">
            <a:xfrm>
              <a:off x="952978" y="867589"/>
              <a:ext cx="7223758" cy="2362007"/>
              <a:chOff x="969264" y="3239259"/>
              <a:chExt cx="7223758" cy="2362007"/>
            </a:xfrm>
          </p:grpSpPr>
          <p:sp>
            <p:nvSpPr>
              <p:cNvPr id="43015" name="Надпись 436"/>
              <p:cNvSpPr txBox="1">
                <a:spLocks noChangeArrowheads="1"/>
              </p:cNvSpPr>
              <p:nvPr/>
            </p:nvSpPr>
            <p:spPr bwMode="auto">
              <a:xfrm>
                <a:off x="976248" y="4097995"/>
                <a:ext cx="2021532" cy="568307"/>
              </a:xfrm>
              <a:prstGeom prst="rect">
                <a:avLst/>
              </a:prstGeom>
              <a:solidFill>
                <a:srgbClr val="CDF2FF"/>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000" b="1">
                    <a:solidFill>
                      <a:srgbClr val="7030A0"/>
                    </a:solidFill>
                    <a:effectLst>
                      <a:outerShdw dist="50800" dir="2700000" algn="tl" rotWithShape="0">
                        <a:srgbClr val="FFC000"/>
                      </a:outerShdw>
                    </a:effectLst>
                    <a:ea typeface="Calibri" panose="020F0502020204030204" pitchFamily="34" charset="0"/>
                    <a:cs typeface="Times New Roman" panose="02020603050405020304" pitchFamily="18" charset="0"/>
                  </a:rPr>
                  <a:t>Заголовок</a:t>
                </a:r>
                <a:endParaRPr lang="ru-RU" altLang="ru-RU" sz="2000" b="1">
                  <a:solidFill>
                    <a:srgbClr val="7030A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3016" name="Надпись 437"/>
              <p:cNvSpPr txBox="1">
                <a:spLocks noChangeArrowheads="1"/>
              </p:cNvSpPr>
              <p:nvPr/>
            </p:nvSpPr>
            <p:spPr bwMode="auto">
              <a:xfrm>
                <a:off x="2997781" y="4097941"/>
                <a:ext cx="1017378" cy="568361"/>
              </a:xfrm>
              <a:prstGeom prst="rect">
                <a:avLst/>
              </a:prstGeom>
              <a:solidFill>
                <a:srgbClr val="FFE5FF"/>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7030A0"/>
                    </a:solidFill>
                    <a:effectLst>
                      <a:outerShdw dist="50800" dir="2700000" algn="tl" rotWithShape="0">
                        <a:srgbClr val="FFC000"/>
                      </a:outerShdw>
                    </a:effectLst>
                    <a:latin typeface="Arial Narrow" panose="020B0606020202030204" pitchFamily="34" charset="0"/>
                    <a:cs typeface="Calibri" panose="020F0502020204030204" pitchFamily="34" charset="0"/>
                  </a:rPr>
                  <a:t>Пустая строка</a:t>
                </a:r>
                <a:endParaRPr lang="ru-RU" altLang="ru-RU" sz="2000" b="1">
                  <a:solidFill>
                    <a:srgbClr val="7030A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3017" name="Надпись 438"/>
              <p:cNvSpPr txBox="1">
                <a:spLocks noChangeArrowheads="1"/>
              </p:cNvSpPr>
              <p:nvPr/>
            </p:nvSpPr>
            <p:spPr bwMode="auto">
              <a:xfrm>
                <a:off x="4015159" y="4097525"/>
                <a:ext cx="4177863" cy="568777"/>
              </a:xfrm>
              <a:prstGeom prst="rect">
                <a:avLst/>
              </a:prstGeom>
              <a:solidFill>
                <a:srgbClr val="FFD9D9"/>
              </a:solidFill>
              <a:ln w="38100">
                <a:solidFill>
                  <a:srgbClr val="996633"/>
                </a:solidFill>
                <a:miter lim="800000"/>
                <a:headEnd/>
                <a:tailEnd/>
              </a:ln>
              <a:effectLst>
                <a:outerShdw dist="38100" dir="3600019"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7030A0"/>
                    </a:solidFill>
                    <a:effectLst>
                      <a:outerShdw dist="50800" dir="2700000" algn="tl" rotWithShape="0">
                        <a:srgbClr val="FFC000"/>
                      </a:outerShdw>
                    </a:effectLst>
                    <a:cs typeface="Calibri" panose="020F0502020204030204" pitchFamily="34" charset="0"/>
                  </a:rPr>
                  <a:t>Данные</a:t>
                </a:r>
              </a:p>
              <a:p>
                <a:pPr algn="ctr" eaLnBrk="1" hangingPunct="1">
                  <a:lnSpc>
                    <a:spcPts val="2000"/>
                  </a:lnSpc>
                  <a:spcBef>
                    <a:spcPct val="0"/>
                  </a:spcBef>
                  <a:buFontTx/>
                  <a:buNone/>
                </a:pPr>
                <a:r>
                  <a:rPr lang="ru-RU" altLang="ru-RU" sz="2000" b="1">
                    <a:solidFill>
                      <a:srgbClr val="7030A0"/>
                    </a:solidFill>
                    <a:effectLst>
                      <a:outerShdw dist="50800" dir="2700000" algn="tl" rotWithShape="0">
                        <a:srgbClr val="FFC000"/>
                      </a:outerShdw>
                    </a:effectLst>
                    <a:cs typeface="Calibri" panose="020F0502020204030204" pitchFamily="34" charset="0"/>
                  </a:rPr>
                  <a:t>(полезная нагрузка)</a:t>
                </a:r>
              </a:p>
            </p:txBody>
          </p:sp>
          <p:grpSp>
            <p:nvGrpSpPr>
              <p:cNvPr id="43018" name="Группа 67"/>
              <p:cNvGrpSpPr>
                <a:grpSpLocks/>
              </p:cNvGrpSpPr>
              <p:nvPr/>
            </p:nvGrpSpPr>
            <p:grpSpPr bwMode="auto">
              <a:xfrm>
                <a:off x="7604398" y="4047277"/>
                <a:ext cx="327382" cy="707604"/>
                <a:chOff x="0" y="0"/>
                <a:chExt cx="125095" cy="361061"/>
              </a:xfrm>
            </p:grpSpPr>
            <p:cxnSp>
              <p:nvCxnSpPr>
                <p:cNvPr id="79" name="Прямая соединительная линия 78"/>
                <p:cNvCxnSpPr/>
                <p:nvPr/>
              </p:nvCxnSpPr>
              <p:spPr>
                <a:xfrm flipH="1">
                  <a:off x="-99" y="58"/>
                  <a:ext cx="0"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Прямая соединительная линия 79"/>
                <p:cNvCxnSpPr/>
                <p:nvPr/>
              </p:nvCxnSpPr>
              <p:spPr>
                <a:xfrm flipH="1">
                  <a:off x="63585" y="3299"/>
                  <a:ext cx="606"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Прямая соединительная линия 80"/>
                <p:cNvCxnSpPr/>
                <p:nvPr/>
              </p:nvCxnSpPr>
              <p:spPr>
                <a:xfrm flipH="1">
                  <a:off x="124843" y="3299"/>
                  <a:ext cx="0" cy="35807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9" name="Параллелограмм 68"/>
              <p:cNvSpPr/>
              <p:nvPr/>
            </p:nvSpPr>
            <p:spPr>
              <a:xfrm rot="16200000">
                <a:off x="453210" y="4622188"/>
                <a:ext cx="1476549" cy="428568"/>
              </a:xfrm>
              <a:prstGeom prst="parallelogram">
                <a:avLst>
                  <a:gd name="adj" fmla="val 209867"/>
                </a:avLst>
              </a:prstGeom>
              <a:solidFill>
                <a:schemeClr val="bg1">
                  <a:lumMod val="95000"/>
                  <a:alpha val="50000"/>
                </a:schemeClr>
              </a:solidFill>
              <a:ln w="31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effectLst>
                    <a:outerShdw dist="50800" dir="2700000" algn="tl" rotWithShape="0">
                      <a:srgbClr val="FFC000"/>
                    </a:outerShdw>
                  </a:effectLst>
                </a:endParaRPr>
              </a:p>
            </p:txBody>
          </p:sp>
          <p:sp>
            <p:nvSpPr>
              <p:cNvPr id="70" name="Параллелограмм 69"/>
              <p:cNvSpPr/>
              <p:nvPr/>
            </p:nvSpPr>
            <p:spPr>
              <a:xfrm rot="16200000">
                <a:off x="3224285" y="3871733"/>
                <a:ext cx="1459579" cy="1912507"/>
              </a:xfrm>
              <a:prstGeom prst="parallelogram">
                <a:avLst>
                  <a:gd name="adj" fmla="val 60240"/>
                </a:avLst>
              </a:prstGeom>
              <a:solidFill>
                <a:schemeClr val="bg1">
                  <a:lumMod val="95000"/>
                  <a:alpha val="50000"/>
                </a:schemeClr>
              </a:solidFill>
              <a:ln w="3175">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effectLst>
                    <a:outerShdw dist="50800" dir="2700000" algn="tl" rotWithShape="0">
                      <a:srgbClr val="FFC000"/>
                    </a:outerShdw>
                  </a:effectLst>
                </a:endParaRPr>
              </a:p>
            </p:txBody>
          </p:sp>
          <p:sp>
            <p:nvSpPr>
              <p:cNvPr id="43021" name="Надпись 668"/>
              <p:cNvSpPr txBox="1">
                <a:spLocks noChangeArrowheads="1"/>
              </p:cNvSpPr>
              <p:nvPr/>
            </p:nvSpPr>
            <p:spPr bwMode="auto">
              <a:xfrm>
                <a:off x="1406190" y="4988776"/>
                <a:ext cx="1195859" cy="569001"/>
              </a:xfrm>
              <a:prstGeom prst="rect">
                <a:avLst/>
              </a:prstGeom>
              <a:solidFill>
                <a:srgbClr val="E5E5F7"/>
              </a:solidFill>
              <a:ln w="38100">
                <a:solidFill>
                  <a:srgbClr val="996633"/>
                </a:solidFill>
                <a:miter lim="800000"/>
                <a:headEnd/>
                <a:tailEnd/>
              </a:ln>
              <a:effectLst>
                <a:outerShdw dist="38100" dir="2700000"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Строка</a:t>
                </a:r>
                <a:endParaRPr lang="ru-RU" altLang="ru-RU" sz="2000" b="1">
                  <a:solidFill>
                    <a:srgbClr val="006666"/>
                  </a:solidFill>
                  <a:effectLst>
                    <a:outerShdw dist="508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запроса</a:t>
                </a:r>
              </a:p>
            </p:txBody>
          </p:sp>
          <p:sp>
            <p:nvSpPr>
              <p:cNvPr id="43022" name="Надпись 669"/>
              <p:cNvSpPr txBox="1">
                <a:spLocks noChangeArrowheads="1"/>
              </p:cNvSpPr>
              <p:nvPr/>
            </p:nvSpPr>
            <p:spPr bwMode="auto">
              <a:xfrm>
                <a:off x="2602319" y="4988776"/>
                <a:ext cx="2308009" cy="569001"/>
              </a:xfrm>
              <a:prstGeom prst="rect">
                <a:avLst/>
              </a:prstGeom>
              <a:solidFill>
                <a:srgbClr val="DFEFF1"/>
              </a:solidFill>
              <a:ln w="38100">
                <a:solidFill>
                  <a:srgbClr val="996633"/>
                </a:solidFill>
                <a:miter lim="800000"/>
                <a:headEnd/>
                <a:tailEnd/>
              </a:ln>
              <a:effectLst>
                <a:outerShdw dist="38100" dir="2700000" algn="tl" rotWithShape="0">
                  <a:srgbClr val="FFC000"/>
                </a:outerShdw>
              </a:effectLst>
            </p:spPr>
            <p:txBody>
              <a:bodyPr lIns="0" tIns="0" rIns="0" bIns="0" anchor="ct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000"/>
                  </a:lnSpc>
                  <a:spcBef>
                    <a:spcPct val="0"/>
                  </a:spcBef>
                  <a:buFontTx/>
                  <a:buNone/>
                </a:pPr>
                <a:r>
                  <a:rPr lang="ru-RU" altLang="ru-RU" sz="2000" b="1">
                    <a:solidFill>
                      <a:srgbClr val="006666"/>
                    </a:solidFill>
                    <a:effectLst>
                      <a:outerShdw dist="50800" dir="2700000" algn="tl" rotWithShape="0">
                        <a:srgbClr val="FFC000"/>
                      </a:outerShdw>
                    </a:effectLst>
                    <a:latin typeface="Arial Narrow" panose="020B0606020202030204" pitchFamily="34" charset="0"/>
                    <a:cs typeface="Calibri" panose="020F0502020204030204" pitchFamily="34" charset="0"/>
                  </a:rPr>
                  <a:t>Поля заголовка</a:t>
                </a:r>
                <a:endParaRPr lang="ru-RU" altLang="ru-RU" sz="2000" b="1">
                  <a:solidFill>
                    <a:srgbClr val="006666"/>
                  </a:solidFill>
                  <a:effectLst>
                    <a:outerShdw dist="508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p:txBody>
          </p:sp>
          <p:grpSp>
            <p:nvGrpSpPr>
              <p:cNvPr id="43023" name="Группа 72"/>
              <p:cNvGrpSpPr>
                <a:grpSpLocks/>
              </p:cNvGrpSpPr>
              <p:nvPr/>
            </p:nvGrpSpPr>
            <p:grpSpPr bwMode="auto">
              <a:xfrm>
                <a:off x="4621246" y="4945840"/>
                <a:ext cx="215931" cy="655426"/>
                <a:chOff x="128" y="0"/>
                <a:chExt cx="124967" cy="366694"/>
              </a:xfrm>
            </p:grpSpPr>
            <p:cxnSp>
              <p:nvCxnSpPr>
                <p:cNvPr id="76" name="Прямая соединительная линия 75"/>
                <p:cNvCxnSpPr/>
                <p:nvPr/>
              </p:nvCxnSpPr>
              <p:spPr>
                <a:xfrm>
                  <a:off x="344" y="102"/>
                  <a:ext cx="3674" cy="36685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Прямая соединительная линия 76"/>
                <p:cNvCxnSpPr/>
                <p:nvPr/>
              </p:nvCxnSpPr>
              <p:spPr>
                <a:xfrm flipH="1">
                  <a:off x="64648" y="2767"/>
                  <a:ext cx="0" cy="3579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Прямая соединительная линия 77"/>
                <p:cNvCxnSpPr/>
                <p:nvPr/>
              </p:nvCxnSpPr>
              <p:spPr>
                <a:xfrm flipH="1">
                  <a:off x="125277" y="2767"/>
                  <a:ext cx="0" cy="35797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4" name="Надпись 674"/>
              <p:cNvSpPr txBox="1"/>
              <p:nvPr/>
            </p:nvSpPr>
            <p:spPr>
              <a:xfrm>
                <a:off x="1829575" y="3239259"/>
                <a:ext cx="5482501" cy="323888"/>
              </a:xfrm>
              <a:prstGeom prst="rect">
                <a:avLst/>
              </a:prstGeom>
              <a:noFill/>
              <a:ln w="9525">
                <a:noFill/>
              </a:ln>
              <a:effectLst/>
            </p:spPr>
            <p:txBody>
              <a:bodyPr lIns="0" tIns="0" rIns="0" bIns="0" anchor="ct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b="1" dirty="0" smtClean="0">
                    <a:solidFill>
                      <a:srgbClr val="C00000"/>
                    </a:solidFill>
                    <a:effectLst>
                      <a:outerShdw dist="50800" dir="2700000" algn="tl" rotWithShape="0">
                        <a:srgbClr val="FFC000"/>
                      </a:outerShdw>
                    </a:effectLst>
                    <a:cs typeface="Calibri" panose="020F0502020204030204" pitchFamily="34" charset="0"/>
                  </a:rPr>
                  <a:t>Сообщение-запрос НТТР-протокола</a:t>
                </a:r>
              </a:p>
            </p:txBody>
          </p:sp>
          <p:sp>
            <p:nvSpPr>
              <p:cNvPr id="75" name="Левая фигурная скобка 74"/>
              <p:cNvSpPr/>
              <p:nvPr/>
            </p:nvSpPr>
            <p:spPr>
              <a:xfrm rot="5400000">
                <a:off x="4438253" y="289443"/>
                <a:ext cx="269907" cy="7207886"/>
              </a:xfrm>
              <a:prstGeom prst="leftBrace">
                <a:avLst>
                  <a:gd name="adj1" fmla="val 61634"/>
                  <a:gd name="adj2" fmla="val 50000"/>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ru-RU">
                  <a:effectLst>
                    <a:outerShdw dist="50800" dir="2700000" algn="tl" rotWithShape="0">
                      <a:srgbClr val="FFC000"/>
                    </a:outerShdw>
                  </a:effectLst>
                </a:endParaRPr>
              </a:p>
            </p:txBody>
          </p:sp>
        </p:grpSp>
      </p:grpSp>
      <p:sp>
        <p:nvSpPr>
          <p:cNvPr id="42"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Text Box 3"/>
          <p:cNvSpPr txBox="1">
            <a:spLocks noChangeArrowheads="1"/>
          </p:cNvSpPr>
          <p:nvPr/>
        </p:nvSpPr>
        <p:spPr bwMode="auto">
          <a:xfrm>
            <a:off x="0" y="788988"/>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a:solidFill>
                  <a:srgbClr val="CC0000"/>
                </a:solidFill>
                <a:latin typeface="Tahoma" panose="020B0604030504040204" pitchFamily="34" charset="0"/>
              </a:rPr>
              <a:t>1</a:t>
            </a:r>
            <a:r>
              <a:rPr lang="en-US" altLang="ru-RU" sz="2400" b="1">
                <a:solidFill>
                  <a:srgbClr val="CC0000"/>
                </a:solidFill>
                <a:latin typeface="Tahoma" panose="020B0604030504040204" pitchFamily="34" charset="0"/>
              </a:rPr>
              <a:t>6</a:t>
            </a:r>
            <a:r>
              <a:rPr lang="ru-RU" altLang="ru-RU" sz="2400" b="1">
                <a:solidFill>
                  <a:srgbClr val="CC0000"/>
                </a:solidFill>
                <a:latin typeface="Tahoma" panose="020B0604030504040204" pitchFamily="34" charset="0"/>
              </a:rPr>
              <a:t>.1. </a:t>
            </a:r>
            <a:r>
              <a:rPr lang="ru-RU" altLang="ru-RU" sz="2400" b="1">
                <a:solidFill>
                  <a:srgbClr val="CC0000"/>
                </a:solidFill>
              </a:rPr>
              <a:t>Принципы организации USENET </a:t>
            </a:r>
          </a:p>
        </p:txBody>
      </p:sp>
      <p:sp>
        <p:nvSpPr>
          <p:cNvPr id="7172" name="Text Box 4"/>
          <p:cNvSpPr txBox="1">
            <a:spLocks noChangeArrowheads="1"/>
          </p:cNvSpPr>
          <p:nvPr/>
        </p:nvSpPr>
        <p:spPr bwMode="auto">
          <a:xfrm>
            <a:off x="259556" y="1545336"/>
            <a:ext cx="8624887" cy="5067541"/>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000"/>
              </a:lnSpc>
              <a:spcBef>
                <a:spcPts val="0"/>
              </a:spcBef>
              <a:buFontTx/>
              <a:buNone/>
            </a:pPr>
            <a:r>
              <a:rPr lang="ru-RU" altLang="ru-RU" sz="2400" dirty="0">
                <a:solidFill>
                  <a:srgbClr val="800080"/>
                </a:solidFill>
              </a:rPr>
              <a:t>USENET — это система телеконференций </a:t>
            </a:r>
            <a:r>
              <a:rPr lang="ru-RU" altLang="ru-RU" sz="2400" dirty="0" smtClean="0">
                <a:solidFill>
                  <a:srgbClr val="800080"/>
                </a:solidFill>
              </a:rPr>
              <a:t>в </a:t>
            </a:r>
            <a:r>
              <a:rPr lang="en-US" altLang="ru-RU" sz="2400" dirty="0" smtClean="0">
                <a:solidFill>
                  <a:srgbClr val="800080"/>
                </a:solidFill>
              </a:rPr>
              <a:t>Internet</a:t>
            </a:r>
            <a:r>
              <a:rPr lang="ru-RU" altLang="ru-RU" sz="2400" dirty="0" smtClean="0">
                <a:solidFill>
                  <a:srgbClr val="800080"/>
                </a:solidFill>
              </a:rPr>
              <a:t>-сети. </a:t>
            </a:r>
            <a:r>
              <a:rPr lang="ru-RU" altLang="ru-RU" sz="2400" dirty="0">
                <a:solidFill>
                  <a:srgbClr val="800080"/>
                </a:solidFill>
              </a:rPr>
              <a:t>Термин </a:t>
            </a:r>
            <a:r>
              <a:rPr lang="ru-RU" altLang="ru-RU" sz="2400" dirty="0" smtClean="0">
                <a:solidFill>
                  <a:srgbClr val="800080"/>
                </a:solidFill>
              </a:rPr>
              <a:t>«телеконференция» </a:t>
            </a:r>
            <a:r>
              <a:rPr lang="ru-RU" altLang="ru-RU" sz="2400" dirty="0">
                <a:solidFill>
                  <a:srgbClr val="800080"/>
                </a:solidFill>
              </a:rPr>
              <a:t>не совсем удачен, так как МСЭ дано определение </a:t>
            </a:r>
            <a:r>
              <a:rPr lang="ru-RU" altLang="ru-RU" sz="2400" dirty="0" smtClean="0">
                <a:solidFill>
                  <a:srgbClr val="800080"/>
                </a:solidFill>
              </a:rPr>
              <a:t>«телеконференцсвязь», </a:t>
            </a:r>
            <a:r>
              <a:rPr lang="ru-RU" altLang="ru-RU" sz="2400" dirty="0">
                <a:solidFill>
                  <a:srgbClr val="800080"/>
                </a:solidFill>
              </a:rPr>
              <a:t>значение которого не соответствует значению принятого в </a:t>
            </a:r>
            <a:r>
              <a:rPr lang="en-US" altLang="ru-RU" sz="2400" dirty="0" smtClean="0">
                <a:solidFill>
                  <a:srgbClr val="800080"/>
                </a:solidFill>
              </a:rPr>
              <a:t>Internet</a:t>
            </a:r>
            <a:r>
              <a:rPr lang="ru-RU" altLang="ru-RU" sz="2400" dirty="0" smtClean="0">
                <a:solidFill>
                  <a:srgbClr val="800080"/>
                </a:solidFill>
              </a:rPr>
              <a:t>-сети. </a:t>
            </a:r>
            <a:r>
              <a:rPr lang="ru-RU" altLang="ru-RU" sz="2400" dirty="0">
                <a:solidFill>
                  <a:srgbClr val="800080"/>
                </a:solidFill>
              </a:rPr>
              <a:t>Принципиальное отличие этих терминов заключается в том, что </a:t>
            </a:r>
            <a:r>
              <a:rPr lang="ru-RU" altLang="ru-RU" sz="2400" dirty="0" smtClean="0">
                <a:solidFill>
                  <a:srgbClr val="800080"/>
                </a:solidFill>
              </a:rPr>
              <a:t>«телеконференция» </a:t>
            </a:r>
            <a:r>
              <a:rPr lang="ru-RU" altLang="ru-RU" sz="2400" dirty="0">
                <a:solidFill>
                  <a:srgbClr val="800080"/>
                </a:solidFill>
              </a:rPr>
              <a:t>в </a:t>
            </a:r>
            <a:r>
              <a:rPr lang="en-US" altLang="ru-RU" sz="2400" dirty="0" smtClean="0">
                <a:solidFill>
                  <a:srgbClr val="800080"/>
                </a:solidFill>
              </a:rPr>
              <a:t>Internet</a:t>
            </a:r>
            <a:r>
              <a:rPr lang="ru-RU" altLang="ru-RU" sz="2400" dirty="0" smtClean="0">
                <a:solidFill>
                  <a:srgbClr val="800080"/>
                </a:solidFill>
              </a:rPr>
              <a:t>-сети </a:t>
            </a:r>
            <a:r>
              <a:rPr lang="ru-RU" altLang="ru-RU" sz="2400" dirty="0">
                <a:solidFill>
                  <a:srgbClr val="800080"/>
                </a:solidFill>
              </a:rPr>
              <a:t>определяет доступ к информационным ресурсам в режиме </a:t>
            </a:r>
            <a:r>
              <a:rPr lang="ru-RU" altLang="ru-RU" sz="2400" dirty="0" smtClean="0">
                <a:solidFill>
                  <a:srgbClr val="800080"/>
                </a:solidFill>
              </a:rPr>
              <a:t>«отложенного сообщения» («</a:t>
            </a:r>
            <a:r>
              <a:rPr lang="en-GB" altLang="ru-RU" sz="2400" dirty="0" smtClean="0">
                <a:solidFill>
                  <a:srgbClr val="800080"/>
                </a:solidFill>
              </a:rPr>
              <a:t>non</a:t>
            </a:r>
            <a:r>
              <a:rPr lang="ru-RU" altLang="ru-RU" sz="2400" dirty="0">
                <a:solidFill>
                  <a:srgbClr val="800080"/>
                </a:solidFill>
              </a:rPr>
              <a:t>-</a:t>
            </a:r>
            <a:r>
              <a:rPr lang="en-GB" altLang="ru-RU" sz="2400" dirty="0">
                <a:solidFill>
                  <a:srgbClr val="800080"/>
                </a:solidFill>
              </a:rPr>
              <a:t>real</a:t>
            </a:r>
            <a:r>
              <a:rPr lang="ru-RU" altLang="ru-RU" sz="2400" dirty="0">
                <a:solidFill>
                  <a:srgbClr val="800080"/>
                </a:solidFill>
              </a:rPr>
              <a:t>-</a:t>
            </a:r>
            <a:r>
              <a:rPr lang="en-GB" altLang="ru-RU" sz="2400" dirty="0" smtClean="0">
                <a:solidFill>
                  <a:srgbClr val="800080"/>
                </a:solidFill>
              </a:rPr>
              <a:t>time</a:t>
            </a:r>
            <a:r>
              <a:rPr lang="ru-RU" altLang="ru-RU" sz="2400" dirty="0" smtClean="0">
                <a:solidFill>
                  <a:srgbClr val="800080"/>
                </a:solidFill>
              </a:rPr>
              <a:t>», «</a:t>
            </a:r>
            <a:r>
              <a:rPr lang="en-US" altLang="ru-RU" sz="2400" dirty="0" smtClean="0">
                <a:solidFill>
                  <a:srgbClr val="800080"/>
                </a:solidFill>
              </a:rPr>
              <a:t>off</a:t>
            </a:r>
            <a:r>
              <a:rPr lang="ru-RU" altLang="ru-RU" sz="2400" dirty="0">
                <a:solidFill>
                  <a:srgbClr val="800080"/>
                </a:solidFill>
              </a:rPr>
              <a:t>-</a:t>
            </a:r>
            <a:r>
              <a:rPr lang="en-US" altLang="ru-RU" sz="2400" dirty="0" smtClean="0">
                <a:solidFill>
                  <a:srgbClr val="800080"/>
                </a:solidFill>
              </a:rPr>
              <a:t>line</a:t>
            </a:r>
            <a:r>
              <a:rPr lang="ru-RU" altLang="ru-RU" sz="2400" dirty="0" smtClean="0">
                <a:solidFill>
                  <a:srgbClr val="800080"/>
                </a:solidFill>
              </a:rPr>
              <a:t>»), </a:t>
            </a:r>
            <a:r>
              <a:rPr lang="ru-RU" altLang="ru-RU" sz="2400" dirty="0">
                <a:solidFill>
                  <a:srgbClr val="800080"/>
                </a:solidFill>
              </a:rPr>
              <a:t>а </a:t>
            </a:r>
            <a:r>
              <a:rPr lang="ru-RU" altLang="ru-RU" sz="2400" dirty="0" smtClean="0">
                <a:solidFill>
                  <a:srgbClr val="800080"/>
                </a:solidFill>
              </a:rPr>
              <a:t>«телеконференцсвязь» </a:t>
            </a:r>
            <a:r>
              <a:rPr lang="ru-RU" altLang="ru-RU" sz="2400" dirty="0">
                <a:solidFill>
                  <a:srgbClr val="800080"/>
                </a:solidFill>
              </a:rPr>
              <a:t>(по МСЭ) предполагает ведение информационного обмена в </a:t>
            </a:r>
            <a:r>
              <a:rPr lang="ru-RU" altLang="ru-RU" sz="2400" dirty="0" smtClean="0">
                <a:solidFill>
                  <a:srgbClr val="800080"/>
                </a:solidFill>
              </a:rPr>
              <a:t>масштабе реального </a:t>
            </a:r>
            <a:r>
              <a:rPr lang="ru-RU" altLang="ru-RU" sz="2400" dirty="0">
                <a:solidFill>
                  <a:srgbClr val="800080"/>
                </a:solidFill>
              </a:rPr>
              <a:t>времени </a:t>
            </a:r>
            <a:r>
              <a:rPr lang="ru-RU" altLang="ru-RU" sz="2400" dirty="0" smtClean="0">
                <a:solidFill>
                  <a:srgbClr val="800080"/>
                </a:solidFill>
              </a:rPr>
              <a:t>(«</a:t>
            </a:r>
            <a:r>
              <a:rPr lang="en-GB" altLang="ru-RU" sz="2400" dirty="0" smtClean="0">
                <a:solidFill>
                  <a:srgbClr val="800080"/>
                </a:solidFill>
              </a:rPr>
              <a:t>real</a:t>
            </a:r>
            <a:r>
              <a:rPr lang="ru-RU" altLang="ru-RU" sz="2400" dirty="0">
                <a:solidFill>
                  <a:srgbClr val="800080"/>
                </a:solidFill>
              </a:rPr>
              <a:t>-</a:t>
            </a:r>
            <a:r>
              <a:rPr lang="en-GB" altLang="ru-RU" sz="2400" dirty="0" smtClean="0">
                <a:solidFill>
                  <a:srgbClr val="800080"/>
                </a:solidFill>
              </a:rPr>
              <a:t>time</a:t>
            </a:r>
            <a:r>
              <a:rPr lang="ru-RU" altLang="ru-RU" sz="2400" dirty="0" smtClean="0">
                <a:solidFill>
                  <a:srgbClr val="800080"/>
                </a:solidFill>
              </a:rPr>
              <a:t>», «</a:t>
            </a:r>
            <a:r>
              <a:rPr lang="en-GB" altLang="ru-RU" sz="2400" dirty="0" smtClean="0">
                <a:solidFill>
                  <a:srgbClr val="800080"/>
                </a:solidFill>
              </a:rPr>
              <a:t>on</a:t>
            </a:r>
            <a:r>
              <a:rPr lang="ru-RU" altLang="ru-RU" sz="2400" dirty="0">
                <a:solidFill>
                  <a:srgbClr val="800080"/>
                </a:solidFill>
              </a:rPr>
              <a:t>-</a:t>
            </a:r>
            <a:r>
              <a:rPr lang="en-GB" altLang="ru-RU" sz="2400" dirty="0" smtClean="0">
                <a:solidFill>
                  <a:srgbClr val="800080"/>
                </a:solidFill>
              </a:rPr>
              <a:t>line</a:t>
            </a:r>
            <a:r>
              <a:rPr lang="ru-RU" altLang="ru-RU" sz="2400" dirty="0" smtClean="0">
                <a:solidFill>
                  <a:srgbClr val="800080"/>
                </a:solidFill>
              </a:rPr>
              <a:t>») </a:t>
            </a:r>
            <a:r>
              <a:rPr lang="ru-RU" altLang="ru-RU" sz="2400" dirty="0">
                <a:solidFill>
                  <a:srgbClr val="800080"/>
                </a:solidFill>
              </a:rPr>
              <a:t>между многими участниками </a:t>
            </a:r>
            <a:r>
              <a:rPr lang="ru-RU" altLang="ru-RU" sz="2400" dirty="0" smtClean="0">
                <a:solidFill>
                  <a:srgbClr val="800080"/>
                </a:solidFill>
              </a:rPr>
              <a:t>«электронной конференции», </a:t>
            </a:r>
            <a:r>
              <a:rPr lang="ru-RU" altLang="ru-RU" sz="2400" dirty="0">
                <a:solidFill>
                  <a:srgbClr val="800080"/>
                </a:solidFill>
              </a:rPr>
              <a:t>которые могут быть удалены друг от друга в пространстве и времени.</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475" name="Text Box 3"/>
          <p:cNvSpPr txBox="1">
            <a:spLocks noChangeArrowheads="1"/>
          </p:cNvSpPr>
          <p:nvPr/>
        </p:nvSpPr>
        <p:spPr bwMode="auto">
          <a:xfrm>
            <a:off x="969963" y="2092325"/>
            <a:ext cx="7204075" cy="4508500"/>
          </a:xfrm>
          <a:prstGeom prst="rect">
            <a:avLst/>
          </a:prstGeom>
          <a:noFill/>
          <a:ln>
            <a:noFill/>
          </a:ln>
          <a:effectLst>
            <a:outerShdw dist="12700"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1">
            <a:spAutoFit/>
          </a:bodyPr>
          <a:lstStyle/>
          <a:p>
            <a:pPr eaLnBrk="1" hangingPunct="1">
              <a:defRPr/>
            </a:pPr>
            <a:r>
              <a:rPr lang="ru-RU" sz="1800" u="sng" dirty="0">
                <a:solidFill>
                  <a:srgbClr val="0070C0"/>
                </a:solidFill>
                <a:effectLst>
                  <a:outerShdw dist="12700" dir="2700000" algn="tl" rotWithShape="0">
                    <a:srgbClr val="FFC000"/>
                  </a:outerShdw>
                </a:effectLst>
              </a:rPr>
              <a:t>Запрос клиента</a:t>
            </a:r>
            <a:r>
              <a:rPr lang="ru-RU" sz="1800" dirty="0">
                <a:solidFill>
                  <a:srgbClr val="0070C0"/>
                </a:solidFill>
                <a:effectLst>
                  <a:outerShdw dist="12700" dir="2700000" algn="tl" rotWithShape="0">
                    <a:srgbClr val="FFC000"/>
                  </a:outerShdw>
                </a:effectLst>
              </a:rPr>
              <a:t>:</a:t>
            </a:r>
          </a:p>
          <a:p>
            <a:pPr eaLnBrk="1" hangingPunct="1">
              <a:defRPr/>
            </a:pPr>
            <a:r>
              <a:rPr lang="en-US" sz="1800" dirty="0">
                <a:solidFill>
                  <a:srgbClr val="0070C0"/>
                </a:solidFill>
                <a:effectLst>
                  <a:outerShdw dist="12700" dir="2700000" algn="tl" rotWithShape="0">
                    <a:srgbClr val="FFC000"/>
                  </a:outerShdw>
                </a:effectLst>
              </a:rPr>
              <a:t>GET</a:t>
            </a:r>
            <a:r>
              <a:rPr lang="ru-RU" sz="1800" dirty="0">
                <a:solidFill>
                  <a:srgbClr val="0070C0"/>
                </a:solidFill>
                <a:effectLst>
                  <a:outerShdw dist="12700" dir="2700000" algn="tl" rotWithShape="0">
                    <a:srgbClr val="FFC000"/>
                  </a:outerShdw>
                </a:effectLst>
              </a:rPr>
              <a:t> /</a:t>
            </a:r>
            <a:r>
              <a:rPr lang="en-US" sz="1800" dirty="0">
                <a:solidFill>
                  <a:srgbClr val="0070C0"/>
                </a:solidFill>
                <a:effectLst>
                  <a:outerShdw dist="12700" dir="2700000" algn="tl" rotWithShape="0">
                    <a:srgbClr val="FFC000"/>
                  </a:outerShdw>
                </a:effectLst>
              </a:rPr>
              <a:t>hello</a:t>
            </a:r>
            <a:r>
              <a:rPr lang="ru-RU" sz="1800" dirty="0">
                <a:solidFill>
                  <a:srgbClr val="0070C0"/>
                </a:solidFill>
                <a:effectLst>
                  <a:outerShdw dist="12700" dir="2700000" algn="tl" rotWithShape="0">
                    <a:srgbClr val="FFC000"/>
                  </a:outerShdw>
                </a:effectLst>
              </a:rPr>
              <a:t>.</a:t>
            </a:r>
            <a:r>
              <a:rPr lang="en-US" sz="1800" dirty="0">
                <a:solidFill>
                  <a:srgbClr val="0070C0"/>
                </a:solidFill>
                <a:effectLst>
                  <a:outerShdw dist="12700" dir="2700000" algn="tl" rotWithShape="0">
                    <a:srgbClr val="FFC000"/>
                  </a:outerShdw>
                </a:effectLst>
              </a:rPr>
              <a:t>txt HTTP</a:t>
            </a:r>
            <a:r>
              <a:rPr lang="ru-RU" sz="1800" dirty="0">
                <a:solidFill>
                  <a:srgbClr val="0070C0"/>
                </a:solidFill>
                <a:effectLst>
                  <a:outerShdw dist="12700" dir="2700000" algn="tl" rotWithShape="0">
                    <a:srgbClr val="FFC000"/>
                  </a:outerShdw>
                </a:effectLst>
              </a:rPr>
              <a:t>/1.1</a:t>
            </a:r>
          </a:p>
          <a:p>
            <a:pPr eaLnBrk="1" hangingPunct="1">
              <a:defRPr/>
            </a:pPr>
            <a:r>
              <a:rPr lang="en-US" sz="1800" dirty="0">
                <a:solidFill>
                  <a:srgbClr val="0070C0"/>
                </a:solidFill>
                <a:effectLst>
                  <a:outerShdw dist="12700" dir="2700000" algn="tl" rotWithShape="0">
                    <a:srgbClr val="FFC000"/>
                  </a:outerShdw>
                </a:effectLst>
              </a:rPr>
              <a:t>User-Agent: curl/7.16.3 </a:t>
            </a:r>
            <a:r>
              <a:rPr lang="en-US" sz="1800" dirty="0" err="1">
                <a:solidFill>
                  <a:srgbClr val="0070C0"/>
                </a:solidFill>
                <a:effectLst>
                  <a:outerShdw dist="12700" dir="2700000" algn="tl" rotWithShape="0">
                    <a:srgbClr val="FFC000"/>
                  </a:outerShdw>
                </a:effectLst>
              </a:rPr>
              <a:t>libcurl</a:t>
            </a:r>
            <a:r>
              <a:rPr lang="en-US" sz="1800" dirty="0">
                <a:solidFill>
                  <a:srgbClr val="0070C0"/>
                </a:solidFill>
                <a:effectLst>
                  <a:outerShdw dist="12700" dir="2700000" algn="tl" rotWithShape="0">
                    <a:srgbClr val="FFC000"/>
                  </a:outerShdw>
                </a:effectLst>
              </a:rPr>
              <a:t>/7.16.3 OpenSSL/0.9.7l </a:t>
            </a:r>
            <a:r>
              <a:rPr lang="en-US" sz="1800" dirty="0" err="1">
                <a:solidFill>
                  <a:srgbClr val="0070C0"/>
                </a:solidFill>
                <a:effectLst>
                  <a:outerShdw dist="12700" dir="2700000" algn="tl" rotWithShape="0">
                    <a:srgbClr val="FFC000"/>
                  </a:outerShdw>
                </a:effectLst>
              </a:rPr>
              <a:t>zlib</a:t>
            </a:r>
            <a:r>
              <a:rPr lang="en-US" sz="1800" dirty="0">
                <a:solidFill>
                  <a:srgbClr val="0070C0"/>
                </a:solidFill>
                <a:effectLst>
                  <a:outerShdw dist="12700" dir="2700000" algn="tl" rotWithShape="0">
                    <a:srgbClr val="FFC000"/>
                  </a:outerShdw>
                </a:effectLst>
              </a:rPr>
              <a:t>/1.2.3</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Host: www.example.com</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Accept-Language: </a:t>
            </a:r>
            <a:r>
              <a:rPr lang="en-US" sz="1800" dirty="0" err="1">
                <a:solidFill>
                  <a:srgbClr val="0070C0"/>
                </a:solidFill>
                <a:effectLst>
                  <a:outerShdw dist="12700" dir="2700000" algn="tl" rotWithShape="0">
                    <a:srgbClr val="FFC000"/>
                  </a:outerShdw>
                </a:effectLst>
              </a:rPr>
              <a:t>en</a:t>
            </a:r>
            <a:r>
              <a:rPr lang="en-US" sz="1800" dirty="0">
                <a:solidFill>
                  <a:srgbClr val="0070C0"/>
                </a:solidFill>
                <a:effectLst>
                  <a:outerShdw dist="12700" dir="2700000" algn="tl" rotWithShape="0">
                    <a:srgbClr val="FFC000"/>
                  </a:outerShdw>
                </a:effectLst>
              </a:rPr>
              <a:t>, mi</a:t>
            </a:r>
            <a:endParaRPr lang="ru-RU" sz="1800" dirty="0">
              <a:solidFill>
                <a:srgbClr val="0070C0"/>
              </a:solidFill>
              <a:effectLst>
                <a:outerShdw dist="12700" dir="2700000" algn="tl" rotWithShape="0">
                  <a:srgbClr val="FFC000"/>
                </a:outerShdw>
              </a:effectLst>
            </a:endParaRPr>
          </a:p>
          <a:p>
            <a:pPr eaLnBrk="1" hangingPunct="1">
              <a:defRPr/>
            </a:pPr>
            <a:r>
              <a:rPr lang="ru-RU" sz="1800" u="sng" dirty="0">
                <a:solidFill>
                  <a:srgbClr val="0070C0"/>
                </a:solidFill>
                <a:effectLst>
                  <a:outerShdw dist="12700" dir="2700000" algn="tl" rotWithShape="0">
                    <a:srgbClr val="FFC000"/>
                  </a:outerShdw>
                </a:effectLst>
              </a:rPr>
              <a:t>Ответ сервера</a:t>
            </a:r>
            <a:r>
              <a:rPr lang="en-US" sz="1800" dirty="0">
                <a:solidFill>
                  <a:srgbClr val="0070C0"/>
                </a:solidFill>
                <a:effectLst>
                  <a:outerShdw dist="12700" dir="2700000" algn="tl" rotWithShape="0">
                    <a:srgbClr val="FFC000"/>
                  </a:outerShdw>
                </a:effectLst>
              </a:rPr>
              <a:t>:</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HTTP/1.1 200 OK</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Date: Mon, 27 Jul 2009 12:28:53 GMT</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Server: Apache</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Last-Modified: Wed, 22 Jul 2009 19:15:56 GMT</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ETag: "34aa387-d-1568eb00"</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Accept-Ranges: bytes</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Content-Length: 51</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Vary: Accept-Encoding</a:t>
            </a:r>
            <a:endParaRPr lang="ru-RU" sz="1800" dirty="0">
              <a:solidFill>
                <a:srgbClr val="0070C0"/>
              </a:solidFill>
              <a:effectLst>
                <a:outerShdw dist="12700" dir="2700000" algn="tl" rotWithShape="0">
                  <a:srgbClr val="FFC000"/>
                </a:outerShdw>
              </a:effectLst>
            </a:endParaRPr>
          </a:p>
          <a:p>
            <a:pPr eaLnBrk="1" hangingPunct="1">
              <a:defRPr/>
            </a:pPr>
            <a:r>
              <a:rPr lang="en-US" sz="1800" dirty="0">
                <a:solidFill>
                  <a:srgbClr val="0070C0"/>
                </a:solidFill>
                <a:effectLst>
                  <a:outerShdw dist="12700" dir="2700000" algn="tl" rotWithShape="0">
                    <a:srgbClr val="FFC000"/>
                  </a:outerShdw>
                </a:effectLst>
              </a:rPr>
              <a:t>Content-Type: text/plain</a:t>
            </a:r>
            <a:endParaRPr lang="ru-RU" sz="1800" dirty="0">
              <a:solidFill>
                <a:srgbClr val="0070C0"/>
              </a:solidFill>
              <a:effectLst>
                <a:outerShdw dist="12700" dir="2700000" algn="tl" rotWithShape="0">
                  <a:srgbClr val="FFC000"/>
                </a:outerShdw>
              </a:effectLst>
            </a:endParaRPr>
          </a:p>
          <a:p>
            <a:pPr eaLnBrk="1" hangingPunct="1">
              <a:spcBef>
                <a:spcPts val="600"/>
              </a:spcBef>
              <a:defRPr/>
            </a:pPr>
            <a:r>
              <a:rPr lang="en-US" sz="1800" dirty="0">
                <a:solidFill>
                  <a:srgbClr val="0070C0"/>
                </a:solidFill>
                <a:effectLst>
                  <a:outerShdw dist="12700" dir="2700000" algn="tl" rotWithShape="0">
                    <a:srgbClr val="FFC000"/>
                  </a:outerShdw>
                </a:effectLst>
              </a:rPr>
              <a:t> Hello World! My payload includes a trailing CRLF.</a:t>
            </a:r>
            <a:endParaRPr lang="ru-RU" sz="1800" dirty="0">
              <a:solidFill>
                <a:srgbClr val="0070C0"/>
              </a:solidFill>
              <a:effectLst>
                <a:outerShdw dist="12700" dir="2700000" algn="tl" rotWithShape="0">
                  <a:srgbClr val="FFC000"/>
                </a:outerShdw>
              </a:effectLst>
            </a:endParaRPr>
          </a:p>
        </p:txBody>
      </p:sp>
      <p:sp>
        <p:nvSpPr>
          <p:cNvPr id="2" name="Прямоугольник 1"/>
          <p:cNvSpPr/>
          <p:nvPr/>
        </p:nvSpPr>
        <p:spPr>
          <a:xfrm>
            <a:off x="0" y="792163"/>
            <a:ext cx="9144000" cy="1200150"/>
          </a:xfrm>
          <a:prstGeom prst="rect">
            <a:avLst/>
          </a:prstGeom>
          <a:effectLst/>
        </p:spPr>
        <p:txBody>
          <a:bodyPr>
            <a:spAutoFit/>
          </a:bodyPr>
          <a:lstStyle/>
          <a:p>
            <a:pPr algn="ctr" eaLnBrk="1" hangingPunct="1">
              <a:defRPr/>
            </a:pPr>
            <a:r>
              <a:rPr lang="ru-RU" dirty="0">
                <a:solidFill>
                  <a:srgbClr val="800080"/>
                </a:solidFill>
                <a:effectLst>
                  <a:outerShdw dist="50800" dir="3000000" algn="tl" rotWithShape="0">
                    <a:srgbClr val="FFC000"/>
                  </a:outerShdw>
                </a:effectLst>
              </a:rPr>
              <a:t>Ниже представлен пример типовой процедуры обмена сообщениями при начальном запросе «</a:t>
            </a:r>
            <a:r>
              <a:rPr lang="en-US" i="1" dirty="0">
                <a:solidFill>
                  <a:srgbClr val="800080"/>
                </a:solidFill>
                <a:effectLst>
                  <a:outerShdw dist="50800" dir="3000000" algn="tl" rotWithShape="0">
                    <a:srgbClr val="FFC000"/>
                  </a:outerShdw>
                </a:effectLst>
              </a:rPr>
              <a:t>GET</a:t>
            </a:r>
            <a:r>
              <a:rPr lang="ru-RU" dirty="0">
                <a:solidFill>
                  <a:srgbClr val="800080"/>
                </a:solidFill>
                <a:effectLst>
                  <a:outerShdw dist="50800" dir="3000000" algn="tl" rotWithShape="0">
                    <a:srgbClr val="FFC000"/>
                  </a:outerShdw>
                </a:effectLst>
              </a:rPr>
              <a:t>» с </a:t>
            </a:r>
            <a:r>
              <a:rPr lang="en-US" dirty="0">
                <a:solidFill>
                  <a:srgbClr val="800080"/>
                </a:solidFill>
                <a:effectLst>
                  <a:outerShdw dist="50800" dir="3000000" algn="tl" rotWithShape="0">
                    <a:srgbClr val="FFC000"/>
                  </a:outerShdw>
                </a:effectLst>
              </a:rPr>
              <a:t>URI</a:t>
            </a:r>
            <a:r>
              <a:rPr lang="ru-RU" dirty="0">
                <a:solidFill>
                  <a:srgbClr val="800080"/>
                </a:solidFill>
                <a:effectLst>
                  <a:outerShdw dist="50800" dir="3000000" algn="tl" rotWithShape="0">
                    <a:srgbClr val="FFC000"/>
                  </a:outerShdw>
                </a:effectLst>
              </a:rPr>
              <a:t>-идентификатором «</a:t>
            </a:r>
            <a:r>
              <a:rPr lang="en-US" i="1" dirty="0">
                <a:solidFill>
                  <a:srgbClr val="800080"/>
                </a:solidFill>
                <a:effectLst>
                  <a:outerShdw dist="50800" dir="3000000" algn="tl" rotWithShape="0">
                    <a:srgbClr val="FFC000"/>
                  </a:outerShdw>
                </a:effectLst>
              </a:rPr>
              <a:t>http</a:t>
            </a:r>
            <a:r>
              <a:rPr lang="ru-RU" i="1" dirty="0">
                <a:solidFill>
                  <a:srgbClr val="800080"/>
                </a:solidFill>
                <a:effectLst>
                  <a:outerShdw dist="50800" dir="3000000" algn="tl" rotWithShape="0">
                    <a:srgbClr val="FFC000"/>
                  </a:outerShdw>
                </a:effectLst>
              </a:rPr>
              <a:t>://</a:t>
            </a:r>
            <a:r>
              <a:rPr lang="en-US" i="1" dirty="0">
                <a:solidFill>
                  <a:srgbClr val="800080"/>
                </a:solidFill>
                <a:effectLst>
                  <a:outerShdw dist="50800" dir="3000000" algn="tl" rotWithShape="0">
                    <a:srgbClr val="FFC000"/>
                  </a:outerShdw>
                </a:effectLst>
              </a:rPr>
              <a:t>www</a:t>
            </a:r>
            <a:r>
              <a:rPr lang="ru-RU" i="1" dirty="0">
                <a:solidFill>
                  <a:srgbClr val="800080"/>
                </a:solidFill>
                <a:effectLst>
                  <a:outerShdw dist="50800" dir="3000000" algn="tl" rotWithShape="0">
                    <a:srgbClr val="FFC000"/>
                  </a:outerShdw>
                </a:effectLst>
              </a:rPr>
              <a:t>.</a:t>
            </a:r>
            <a:r>
              <a:rPr lang="en-US" i="1" dirty="0">
                <a:solidFill>
                  <a:srgbClr val="800080"/>
                </a:solidFill>
                <a:effectLst>
                  <a:outerShdw dist="50800" dir="3000000" algn="tl" rotWithShape="0">
                    <a:srgbClr val="FFC000"/>
                  </a:outerShdw>
                </a:effectLst>
              </a:rPr>
              <a:t>example</a:t>
            </a:r>
            <a:r>
              <a:rPr lang="ru-RU" i="1" dirty="0">
                <a:solidFill>
                  <a:srgbClr val="800080"/>
                </a:solidFill>
                <a:effectLst>
                  <a:outerShdw dist="50800" dir="3000000" algn="tl" rotWithShape="0">
                    <a:srgbClr val="FFC000"/>
                  </a:outerShdw>
                </a:effectLst>
              </a:rPr>
              <a:t>.</a:t>
            </a:r>
            <a:r>
              <a:rPr lang="en-US" i="1" dirty="0">
                <a:solidFill>
                  <a:srgbClr val="800080"/>
                </a:solidFill>
                <a:effectLst>
                  <a:outerShdw dist="50800" dir="3000000" algn="tl" rotWithShape="0">
                    <a:srgbClr val="FFC000"/>
                  </a:outerShdw>
                </a:effectLst>
              </a:rPr>
              <a:t>com</a:t>
            </a:r>
            <a:r>
              <a:rPr lang="ru-RU" i="1" dirty="0">
                <a:solidFill>
                  <a:srgbClr val="800080"/>
                </a:solidFill>
                <a:effectLst>
                  <a:outerShdw dist="50800" dir="3000000" algn="tl" rotWithShape="0">
                    <a:srgbClr val="FFC000"/>
                  </a:outerShdw>
                </a:effectLst>
              </a:rPr>
              <a:t>/</a:t>
            </a:r>
            <a:r>
              <a:rPr lang="en-US" i="1" dirty="0">
                <a:solidFill>
                  <a:srgbClr val="800080"/>
                </a:solidFill>
                <a:effectLst>
                  <a:outerShdw dist="50800" dir="3000000" algn="tl" rotWithShape="0">
                    <a:srgbClr val="FFC000"/>
                  </a:outerShdw>
                </a:effectLst>
              </a:rPr>
              <a:t>hello</a:t>
            </a:r>
            <a:r>
              <a:rPr lang="ru-RU" i="1" dirty="0">
                <a:solidFill>
                  <a:srgbClr val="800080"/>
                </a:solidFill>
                <a:effectLst>
                  <a:outerShdw dist="50800" dir="3000000" algn="tl" rotWithShape="0">
                    <a:srgbClr val="FFC000"/>
                  </a:outerShdw>
                </a:effectLst>
              </a:rPr>
              <a:t>.</a:t>
            </a:r>
            <a:r>
              <a:rPr lang="en-US" i="1" dirty="0">
                <a:solidFill>
                  <a:srgbClr val="800080"/>
                </a:solidFill>
                <a:effectLst>
                  <a:outerShdw dist="50800" dir="3000000" algn="tl" rotWithShape="0">
                    <a:srgbClr val="FFC000"/>
                  </a:outerShdw>
                </a:effectLst>
              </a:rPr>
              <a:t>txt</a:t>
            </a:r>
            <a:r>
              <a:rPr lang="ru-RU" dirty="0">
                <a:solidFill>
                  <a:srgbClr val="800080"/>
                </a:solidFill>
                <a:effectLst>
                  <a:outerShdw dist="50800" dir="3000000" algn="tl" rotWithShape="0">
                    <a:srgbClr val="FFC000"/>
                  </a:outerShdw>
                </a:effectLst>
              </a:rPr>
              <a:t>»:</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Text Box 3"/>
          <p:cNvSpPr txBox="1">
            <a:spLocks noChangeArrowheads="1"/>
          </p:cNvSpPr>
          <p:nvPr/>
        </p:nvSpPr>
        <p:spPr bwMode="auto">
          <a:xfrm>
            <a:off x="0" y="1452563"/>
            <a:ext cx="9144000" cy="4806950"/>
          </a:xfrm>
          <a:prstGeom prst="rect">
            <a:avLst/>
          </a:prstGeom>
          <a:noFill/>
          <a:ln>
            <a:noFill/>
          </a:ln>
          <a:effectLst>
            <a:outerShdw dist="2540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700"/>
              </a:lnSpc>
              <a:spcBef>
                <a:spcPct val="0"/>
              </a:spcBef>
              <a:buFontTx/>
              <a:buNone/>
            </a:pPr>
            <a:r>
              <a:rPr lang="ru-RU" altLang="ru-RU" sz="3000" dirty="0">
                <a:solidFill>
                  <a:srgbClr val="800080"/>
                </a:solidFill>
              </a:rPr>
              <a:t>При работе в </a:t>
            </a:r>
            <a:r>
              <a:rPr lang="en-US" altLang="ru-RU" sz="3000" dirty="0">
                <a:solidFill>
                  <a:srgbClr val="800080"/>
                </a:solidFill>
              </a:rPr>
              <a:t>Internet</a:t>
            </a:r>
            <a:r>
              <a:rPr lang="ru-RU" altLang="ru-RU" sz="3000" dirty="0">
                <a:solidFill>
                  <a:srgbClr val="800080"/>
                </a:solidFill>
              </a:rPr>
              <a:t> для обслуживания HTTP-запросов используется 80 ТСР-порт. В соответствии с алгоритмом функционирования протокола пользователь (процесс) устанавливает соединение и ждёт ответа от сервера (процесс, порожденный уполномоченной программой). После отправки ответа сервер инициирует разъединение. Следовательно, при передаче сложных гипертекстовых страниц соединение может устанавливаться несколько раз.</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Text Box 3"/>
          <p:cNvSpPr txBox="1">
            <a:spLocks noChangeArrowheads="1"/>
          </p:cNvSpPr>
          <p:nvPr/>
        </p:nvSpPr>
        <p:spPr bwMode="auto">
          <a:xfrm>
            <a:off x="237744" y="1915828"/>
            <a:ext cx="8668512" cy="472231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342900" lvl="1" indent="-342900">
              <a:lnSpc>
                <a:spcPts val="2600"/>
              </a:lnSpc>
              <a:buFont typeface="Wingdings" panose="05000000000000000000" pitchFamily="2" charset="2"/>
              <a:buChar char="q"/>
            </a:pPr>
            <a:r>
              <a:rPr lang="ru-RU" sz="2400" dirty="0" smtClean="0">
                <a:solidFill>
                  <a:srgbClr val="800080"/>
                </a:solidFill>
              </a:rPr>
              <a:t> «</a:t>
            </a:r>
            <a:r>
              <a:rPr lang="en-US" sz="2400" b="1" i="1" dirty="0">
                <a:solidFill>
                  <a:srgbClr val="800080"/>
                </a:solidFill>
              </a:rPr>
              <a:t>GET</a:t>
            </a:r>
            <a:r>
              <a:rPr lang="ru-RU" sz="2400" dirty="0">
                <a:solidFill>
                  <a:srgbClr val="800080"/>
                </a:solidFill>
              </a:rPr>
              <a:t>» — доставка текущего отображения целевого ресурса;</a:t>
            </a:r>
          </a:p>
          <a:p>
            <a:pPr marL="342900" lvl="1" indent="-342900">
              <a:lnSpc>
                <a:spcPts val="2600"/>
              </a:lnSpc>
              <a:buFont typeface="Wingdings" panose="05000000000000000000" pitchFamily="2" charset="2"/>
              <a:buChar char="q"/>
            </a:pPr>
            <a:r>
              <a:rPr lang="ru-RU" sz="2400" dirty="0" smtClean="0">
                <a:solidFill>
                  <a:srgbClr val="800080"/>
                </a:solidFill>
              </a:rPr>
              <a:t> «</a:t>
            </a:r>
            <a:r>
              <a:rPr lang="en-US" sz="2400" b="1" i="1" dirty="0">
                <a:solidFill>
                  <a:srgbClr val="800080"/>
                </a:solidFill>
              </a:rPr>
              <a:t>HEAD</a:t>
            </a:r>
            <a:r>
              <a:rPr lang="ru-RU" sz="2400" dirty="0">
                <a:solidFill>
                  <a:srgbClr val="800080"/>
                </a:solidFill>
              </a:rPr>
              <a:t>» — аналогично формату «</a:t>
            </a:r>
            <a:r>
              <a:rPr lang="en-US" sz="2400" i="1" dirty="0">
                <a:solidFill>
                  <a:srgbClr val="800080"/>
                </a:solidFill>
              </a:rPr>
              <a:t>GET</a:t>
            </a:r>
            <a:r>
              <a:rPr lang="ru-RU" sz="2400" dirty="0">
                <a:solidFill>
                  <a:srgbClr val="800080"/>
                </a:solidFill>
              </a:rPr>
              <a:t>», но доставляются только строка состояния и заголовок </a:t>
            </a:r>
            <a:r>
              <a:rPr lang="en-US" sz="2400" dirty="0">
                <a:solidFill>
                  <a:srgbClr val="800080"/>
                </a:solidFill>
              </a:rPr>
              <a:t>HTTP</a:t>
            </a:r>
            <a:r>
              <a:rPr lang="ru-RU" sz="2400" dirty="0">
                <a:solidFill>
                  <a:srgbClr val="800080"/>
                </a:solidFill>
              </a:rPr>
              <a:t>-сообщения;</a:t>
            </a:r>
          </a:p>
          <a:p>
            <a:pPr marL="342900" lvl="1" indent="-342900">
              <a:lnSpc>
                <a:spcPts val="2600"/>
              </a:lnSpc>
              <a:buFont typeface="Wingdings" panose="05000000000000000000" pitchFamily="2" charset="2"/>
              <a:buChar char="q"/>
            </a:pPr>
            <a:r>
              <a:rPr lang="ru-RU" sz="2400" dirty="0" smtClean="0">
                <a:solidFill>
                  <a:srgbClr val="800080"/>
                </a:solidFill>
              </a:rPr>
              <a:t> «</a:t>
            </a:r>
            <a:r>
              <a:rPr lang="en-US" sz="2400" b="1" i="1" dirty="0">
                <a:solidFill>
                  <a:srgbClr val="800080"/>
                </a:solidFill>
              </a:rPr>
              <a:t>POST</a:t>
            </a:r>
            <a:r>
              <a:rPr lang="ru-RU" sz="2400" dirty="0">
                <a:solidFill>
                  <a:srgbClr val="800080"/>
                </a:solidFill>
              </a:rPr>
              <a:t>» — обеспечивает обработку поля «полезная нагрузка» в сообщении-запросе в соответствие со спецификой информационного ресурса;</a:t>
            </a:r>
          </a:p>
          <a:p>
            <a:pPr marL="342900" lvl="1" indent="-342900">
              <a:lnSpc>
                <a:spcPts val="2600"/>
              </a:lnSpc>
              <a:buFont typeface="Wingdings" panose="05000000000000000000" pitchFamily="2" charset="2"/>
              <a:buChar char="q"/>
            </a:pPr>
            <a:r>
              <a:rPr lang="ru-RU" sz="2400" dirty="0" smtClean="0">
                <a:solidFill>
                  <a:srgbClr val="800080"/>
                </a:solidFill>
              </a:rPr>
              <a:t> «</a:t>
            </a:r>
            <a:r>
              <a:rPr lang="en-US" sz="2400" b="1" i="1" dirty="0">
                <a:solidFill>
                  <a:srgbClr val="800080"/>
                </a:solidFill>
              </a:rPr>
              <a:t>PUT</a:t>
            </a:r>
            <a:r>
              <a:rPr lang="ru-RU" sz="2400" dirty="0">
                <a:solidFill>
                  <a:srgbClr val="800080"/>
                </a:solidFill>
              </a:rPr>
              <a:t>» — заменяет все текущие отображения целевого ресурса на данные поля «полезная нагрузка» в сообщении-запросе;</a:t>
            </a:r>
          </a:p>
          <a:p>
            <a:pPr marL="342900" lvl="1" indent="-342900">
              <a:lnSpc>
                <a:spcPts val="2600"/>
              </a:lnSpc>
              <a:buFont typeface="Wingdings" panose="05000000000000000000" pitchFamily="2" charset="2"/>
              <a:buChar char="q"/>
            </a:pPr>
            <a:r>
              <a:rPr lang="ru-RU" sz="2400" dirty="0" smtClean="0">
                <a:solidFill>
                  <a:srgbClr val="800080"/>
                </a:solidFill>
              </a:rPr>
              <a:t> «</a:t>
            </a:r>
            <a:r>
              <a:rPr lang="en-US" sz="2400" b="1" i="1" dirty="0">
                <a:solidFill>
                  <a:srgbClr val="800080"/>
                </a:solidFill>
              </a:rPr>
              <a:t>DELETE</a:t>
            </a:r>
            <a:r>
              <a:rPr lang="ru-RU" sz="2400" dirty="0">
                <a:solidFill>
                  <a:srgbClr val="800080"/>
                </a:solidFill>
              </a:rPr>
              <a:t>» — удаляет все текущие отображения целевого ресурса</a:t>
            </a:r>
            <a:r>
              <a:rPr lang="ru-RU" sz="2400" dirty="0" smtClean="0">
                <a:solidFill>
                  <a:srgbClr val="800080"/>
                </a:solidFill>
              </a:rPr>
              <a:t>;</a:t>
            </a:r>
            <a:endParaRPr lang="ru-RU" sz="2400" dirty="0">
              <a:solidFill>
                <a:srgbClr val="800080"/>
              </a:solidFill>
            </a:endParaRPr>
          </a:p>
        </p:txBody>
      </p:sp>
      <p:sp>
        <p:nvSpPr>
          <p:cNvPr id="2" name="Прямоугольник 1"/>
          <p:cNvSpPr/>
          <p:nvPr/>
        </p:nvSpPr>
        <p:spPr>
          <a:xfrm>
            <a:off x="0" y="831698"/>
            <a:ext cx="9144000" cy="954107"/>
          </a:xfrm>
          <a:prstGeom prst="rect">
            <a:avLst/>
          </a:prstGeom>
        </p:spPr>
        <p:txBody>
          <a:bodyPr wrap="square">
            <a:spAutoFit/>
          </a:bodyPr>
          <a:lstStyle/>
          <a:p>
            <a:pPr lvl="1" algn="ctr"/>
            <a:r>
              <a:rPr lang="ru-RU" sz="2800" dirty="0" smtClean="0">
                <a:solidFill>
                  <a:srgbClr val="800080"/>
                </a:solidFill>
                <a:effectLst>
                  <a:outerShdw dist="38100" dir="2700000" algn="tl" rotWithShape="0">
                    <a:srgbClr val="FFC000"/>
                  </a:outerShdw>
                </a:effectLst>
              </a:rPr>
              <a:t>В НТТР-протоколе определены следующие формы доступа:</a:t>
            </a:r>
          </a:p>
        </p:txBody>
      </p:sp>
      <p:sp>
        <p:nvSpPr>
          <p:cNvPr id="7"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Text Box 3"/>
          <p:cNvSpPr txBox="1">
            <a:spLocks noChangeArrowheads="1"/>
          </p:cNvSpPr>
          <p:nvPr/>
        </p:nvSpPr>
        <p:spPr bwMode="auto">
          <a:xfrm>
            <a:off x="251460" y="1034470"/>
            <a:ext cx="8641080" cy="259763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lvl="1" indent="457200">
              <a:buFont typeface="Wingdings" panose="05000000000000000000" pitchFamily="2" charset="2"/>
              <a:buChar char="q"/>
            </a:pPr>
            <a:r>
              <a:rPr lang="ru-RU" sz="2200" dirty="0" smtClean="0">
                <a:solidFill>
                  <a:srgbClr val="800080"/>
                </a:solidFill>
              </a:rPr>
              <a:t>«</a:t>
            </a:r>
            <a:r>
              <a:rPr lang="en-US" sz="2200" b="1" i="1" dirty="0">
                <a:solidFill>
                  <a:srgbClr val="800080"/>
                </a:solidFill>
              </a:rPr>
              <a:t>CONNECT</a:t>
            </a:r>
            <a:r>
              <a:rPr lang="ru-RU" sz="2200" dirty="0">
                <a:solidFill>
                  <a:srgbClr val="800080"/>
                </a:solidFill>
              </a:rPr>
              <a:t>» — формирует туннель до сервера, указанного с помощью целевого ресурса;</a:t>
            </a:r>
          </a:p>
          <a:p>
            <a:pPr marL="0" lvl="1" indent="457200">
              <a:buFont typeface="Wingdings" panose="05000000000000000000" pitchFamily="2" charset="2"/>
              <a:buChar char="q"/>
            </a:pPr>
            <a:r>
              <a:rPr lang="ru-RU" sz="2200" dirty="0">
                <a:solidFill>
                  <a:srgbClr val="800080"/>
                </a:solidFill>
              </a:rPr>
              <a:t>«</a:t>
            </a:r>
            <a:r>
              <a:rPr lang="en-US" sz="2200" b="1" i="1" dirty="0">
                <a:solidFill>
                  <a:srgbClr val="800080"/>
                </a:solidFill>
              </a:rPr>
              <a:t>OPTIONS</a:t>
            </a:r>
            <a:r>
              <a:rPr lang="ru-RU" sz="2200" dirty="0">
                <a:solidFill>
                  <a:srgbClr val="800080"/>
                </a:solidFill>
              </a:rPr>
              <a:t>» — определяет параметры виртуального соединения до целевого ресурса;</a:t>
            </a:r>
          </a:p>
          <a:p>
            <a:pPr marL="0" lvl="1" indent="457200">
              <a:buFont typeface="Wingdings" panose="05000000000000000000" pitchFamily="2" charset="2"/>
              <a:buChar char="q"/>
            </a:pPr>
            <a:r>
              <a:rPr lang="ru-RU" sz="2200" dirty="0">
                <a:solidFill>
                  <a:srgbClr val="800080"/>
                </a:solidFill>
              </a:rPr>
              <a:t>«</a:t>
            </a:r>
            <a:r>
              <a:rPr lang="en-US" sz="2200" b="1" i="1" dirty="0">
                <a:solidFill>
                  <a:srgbClr val="800080"/>
                </a:solidFill>
              </a:rPr>
              <a:t>TRACE</a:t>
            </a:r>
            <a:r>
              <a:rPr lang="ru-RU" sz="2200" dirty="0">
                <a:solidFill>
                  <a:srgbClr val="800080"/>
                </a:solidFill>
              </a:rPr>
              <a:t>» — обеспечивает формирование и отправку </a:t>
            </a:r>
            <a:r>
              <a:rPr lang="ru-RU" sz="2200" dirty="0" smtClean="0">
                <a:solidFill>
                  <a:srgbClr val="800080"/>
                </a:solidFill>
              </a:rPr>
              <a:t>НТТР-сообщения </a:t>
            </a:r>
            <a:r>
              <a:rPr lang="ru-RU" sz="2200" dirty="0">
                <a:solidFill>
                  <a:srgbClr val="800080"/>
                </a:solidFill>
              </a:rPr>
              <a:t>для проведения процедуры эхо-контроля на протяжении всего маршрута доставки до целевого ресурса. </a:t>
            </a:r>
          </a:p>
        </p:txBody>
      </p:sp>
      <p:sp>
        <p:nvSpPr>
          <p:cNvPr id="3" name="Прямоугольник 2"/>
          <p:cNvSpPr/>
          <p:nvPr/>
        </p:nvSpPr>
        <p:spPr>
          <a:xfrm>
            <a:off x="251460" y="3772876"/>
            <a:ext cx="8641080" cy="2893100"/>
          </a:xfrm>
          <a:prstGeom prst="rect">
            <a:avLst/>
          </a:prstGeom>
        </p:spPr>
        <p:txBody>
          <a:bodyPr wrap="square">
            <a:spAutoFit/>
          </a:bodyPr>
          <a:lstStyle/>
          <a:p>
            <a:pPr algn="ctr"/>
            <a:r>
              <a:rPr lang="ru-RU" sz="2600" dirty="0">
                <a:solidFill>
                  <a:srgbClr val="800080"/>
                </a:solidFill>
                <a:effectLst>
                  <a:outerShdw dist="38100" dir="2700000" algn="tl" rotWithShape="0">
                    <a:srgbClr val="FFC000"/>
                  </a:outerShdw>
                </a:effectLst>
              </a:rPr>
              <a:t>По традиции, все стандартизованные формы доступа записываются с помощью </a:t>
            </a:r>
            <a:r>
              <a:rPr lang="en-US" sz="2600" dirty="0">
                <a:solidFill>
                  <a:srgbClr val="800080"/>
                </a:solidFill>
                <a:effectLst>
                  <a:outerShdw dist="38100" dir="2700000" algn="tl" rotWithShape="0">
                    <a:srgbClr val="FFC000"/>
                  </a:outerShdw>
                </a:effectLst>
              </a:rPr>
              <a:t>USASCII</a:t>
            </a:r>
            <a:r>
              <a:rPr lang="ru-RU" sz="2600" dirty="0">
                <a:solidFill>
                  <a:srgbClr val="800080"/>
                </a:solidFill>
                <a:effectLst>
                  <a:outerShdw dist="38100" dir="2700000" algn="tl" rotWithShape="0">
                    <a:srgbClr val="FFC000"/>
                  </a:outerShdw>
                </a:effectLst>
              </a:rPr>
              <a:t>-символов в верхнем регистре.</a:t>
            </a:r>
          </a:p>
          <a:p>
            <a:pPr algn="ctr"/>
            <a:r>
              <a:rPr lang="ru-RU" sz="2600" dirty="0">
                <a:solidFill>
                  <a:srgbClr val="800080"/>
                </a:solidFill>
                <a:effectLst>
                  <a:outerShdw dist="38100" dir="2700000" algn="tl" rotWithShape="0">
                    <a:srgbClr val="FFC000"/>
                  </a:outerShdw>
                </a:effectLst>
              </a:rPr>
              <a:t>Все </a:t>
            </a:r>
            <a:r>
              <a:rPr lang="en-US" sz="2600" dirty="0" smtClean="0">
                <a:solidFill>
                  <a:srgbClr val="800080"/>
                </a:solidFill>
                <a:effectLst>
                  <a:outerShdw dist="38100" dir="2700000" algn="tl" rotWithShape="0">
                    <a:srgbClr val="FFC000"/>
                  </a:outerShdw>
                </a:effectLst>
              </a:rPr>
              <a:t>W</a:t>
            </a:r>
            <a:r>
              <a:rPr lang="en-US" sz="2600" baseline="30000" dirty="0" smtClean="0">
                <a:solidFill>
                  <a:srgbClr val="800080"/>
                </a:solidFill>
                <a:effectLst>
                  <a:outerShdw dist="38100" dir="2700000" algn="tl" rotWithShape="0">
                    <a:srgbClr val="FFC000"/>
                  </a:outerShdw>
                </a:effectLst>
              </a:rPr>
              <a:t>3</a:t>
            </a:r>
            <a:r>
              <a:rPr lang="en-US" sz="2600" dirty="0" smtClean="0">
                <a:solidFill>
                  <a:srgbClr val="800080"/>
                </a:solidFill>
                <a:effectLst>
                  <a:outerShdw dist="38100" dir="2700000" algn="tl" rotWithShape="0">
                    <a:srgbClr val="FFC000"/>
                  </a:outerShdw>
                </a:effectLst>
              </a:rPr>
              <a:t>-</a:t>
            </a:r>
            <a:r>
              <a:rPr lang="ru-RU" sz="2600" dirty="0" smtClean="0">
                <a:solidFill>
                  <a:srgbClr val="800080"/>
                </a:solidFill>
                <a:effectLst>
                  <a:outerShdw dist="38100" dir="2700000" algn="tl" rotWithShape="0">
                    <a:srgbClr val="FFC000"/>
                  </a:outerShdw>
                </a:effectLst>
              </a:rPr>
              <a:t>серверы </a:t>
            </a:r>
            <a:r>
              <a:rPr lang="ru-RU" sz="2600" dirty="0">
                <a:solidFill>
                  <a:srgbClr val="800080"/>
                </a:solidFill>
                <a:effectLst>
                  <a:outerShdw dist="38100" dir="2700000" algn="tl" rotWithShape="0">
                    <a:srgbClr val="FFC000"/>
                  </a:outerShdw>
                </a:effectLst>
              </a:rPr>
              <a:t>общего назначения обязаны реализовывать доступ в форме «</a:t>
            </a:r>
            <a:r>
              <a:rPr lang="en-US" sz="2600" i="1" dirty="0">
                <a:solidFill>
                  <a:srgbClr val="800080"/>
                </a:solidFill>
                <a:effectLst>
                  <a:outerShdw dist="38100" dir="2700000" algn="tl" rotWithShape="0">
                    <a:srgbClr val="FFC000"/>
                  </a:outerShdw>
                </a:effectLst>
              </a:rPr>
              <a:t>GET</a:t>
            </a:r>
            <a:r>
              <a:rPr lang="ru-RU" sz="2600" dirty="0">
                <a:solidFill>
                  <a:srgbClr val="800080"/>
                </a:solidFill>
                <a:effectLst>
                  <a:outerShdw dist="38100" dir="2700000" algn="tl" rotWithShape="0">
                    <a:srgbClr val="FFC000"/>
                  </a:outerShdw>
                </a:effectLst>
              </a:rPr>
              <a:t>» и форме «</a:t>
            </a:r>
            <a:r>
              <a:rPr lang="en-US" sz="2600" i="1" dirty="0">
                <a:solidFill>
                  <a:srgbClr val="800080"/>
                </a:solidFill>
                <a:effectLst>
                  <a:outerShdw dist="38100" dir="2700000" algn="tl" rotWithShape="0">
                    <a:srgbClr val="FFC000"/>
                  </a:outerShdw>
                </a:effectLst>
              </a:rPr>
              <a:t>HEAD</a:t>
            </a:r>
            <a:r>
              <a:rPr lang="ru-RU" sz="2600" dirty="0">
                <a:solidFill>
                  <a:srgbClr val="800080"/>
                </a:solidFill>
                <a:effectLst>
                  <a:outerShdw dist="38100" dir="2700000" algn="tl" rotWithShape="0">
                    <a:srgbClr val="FFC000"/>
                  </a:outerShdw>
                </a:effectLst>
              </a:rPr>
              <a:t>». Все другие формы доступа являются необязательными.</a:t>
            </a:r>
          </a:p>
        </p:txBody>
      </p:sp>
      <p:sp>
        <p:nvSpPr>
          <p:cNvPr id="7"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77930968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0" y="5662452"/>
            <a:ext cx="91440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latin typeface="+mn-lt"/>
              </a:rPr>
              <a:t>Рис.</a:t>
            </a:r>
            <a:r>
              <a:rPr lang="ru-RU" altLang="zh-CN" sz="2400" b="1" dirty="0" smtClean="0">
                <a:solidFill>
                  <a:srgbClr val="800080"/>
                </a:solidFill>
                <a:latin typeface="+mn-lt"/>
                <a:ea typeface="SimSun" panose="02010600030101010101" pitchFamily="2" charset="-122"/>
              </a:rPr>
              <a:t>16.9.</a:t>
            </a:r>
            <a:r>
              <a:rPr lang="ru-RU" altLang="zh-CN" sz="2400" b="1" dirty="0" smtClean="0">
                <a:solidFill>
                  <a:srgbClr val="800080"/>
                </a:solidFill>
                <a:latin typeface="+mn-lt"/>
              </a:rPr>
              <a:t> </a:t>
            </a:r>
            <a:r>
              <a:rPr lang="ru-RU" sz="2400" b="1" dirty="0" smtClean="0">
                <a:solidFill>
                  <a:srgbClr val="800080"/>
                </a:solidFill>
                <a:effectLst/>
                <a:latin typeface="+mn-lt"/>
                <a:ea typeface="Calibri" panose="020F0502020204030204" pitchFamily="34" charset="0"/>
                <a:cs typeface="Times New Roman" panose="02020603050405020304" pitchFamily="18" charset="0"/>
              </a:rPr>
              <a:t>Структура НТТР-соединения с</a:t>
            </a:r>
          </a:p>
          <a:p>
            <a:pPr algn="ctr" eaLnBrk="1" hangingPunct="1">
              <a:lnSpc>
                <a:spcPct val="90000"/>
              </a:lnSpc>
              <a:spcBef>
                <a:spcPct val="0"/>
              </a:spcBef>
              <a:buFontTx/>
              <a:buNone/>
            </a:pPr>
            <a:r>
              <a:rPr lang="ru-RU" sz="2400" b="1" dirty="0" smtClean="0">
                <a:solidFill>
                  <a:srgbClr val="800080"/>
                </a:solidFill>
                <a:effectLst/>
                <a:latin typeface="+mn-lt"/>
                <a:ea typeface="Calibri" panose="020F0502020204030204" pitchFamily="34" charset="0"/>
                <a:cs typeface="Times New Roman" panose="02020603050405020304" pitchFamily="18" charset="0"/>
              </a:rPr>
              <a:t>промежуточными системами</a:t>
            </a:r>
            <a:endParaRPr lang="ru-RU" altLang="ru-RU" sz="2400" b="1" dirty="0">
              <a:solidFill>
                <a:srgbClr val="800080"/>
              </a:solidFill>
              <a:latin typeface="+mn-lt"/>
            </a:endParaRPr>
          </a:p>
        </p:txBody>
      </p:sp>
      <p:grpSp>
        <p:nvGrpSpPr>
          <p:cNvPr id="13" name="Группа 12"/>
          <p:cNvGrpSpPr/>
          <p:nvPr/>
        </p:nvGrpSpPr>
        <p:grpSpPr>
          <a:xfrm>
            <a:off x="204564" y="1152083"/>
            <a:ext cx="8734872" cy="3690234"/>
            <a:chOff x="327765" y="1166455"/>
            <a:chExt cx="8846410" cy="3690234"/>
          </a:xfrm>
        </p:grpSpPr>
        <p:grpSp>
          <p:nvGrpSpPr>
            <p:cNvPr id="56" name="Группа 55"/>
            <p:cNvGrpSpPr>
              <a:grpSpLocks/>
            </p:cNvGrpSpPr>
            <p:nvPr/>
          </p:nvGrpSpPr>
          <p:grpSpPr bwMode="auto">
            <a:xfrm>
              <a:off x="4098314" y="2786384"/>
              <a:ext cx="991498" cy="1312418"/>
              <a:chOff x="2357" y="8585"/>
              <a:chExt cx="1016" cy="1275"/>
            </a:xfrm>
          </p:grpSpPr>
          <p:grpSp>
            <p:nvGrpSpPr>
              <p:cNvPr id="60" name="Group 65"/>
              <p:cNvGrpSpPr>
                <a:grpSpLocks/>
              </p:cNvGrpSpPr>
              <p:nvPr/>
            </p:nvGrpSpPr>
            <p:grpSpPr bwMode="auto">
              <a:xfrm>
                <a:off x="2357" y="8585"/>
                <a:ext cx="1016" cy="1275"/>
                <a:chOff x="2357" y="8585"/>
                <a:chExt cx="1016" cy="1275"/>
              </a:xfrm>
            </p:grpSpPr>
            <p:grpSp>
              <p:nvGrpSpPr>
                <p:cNvPr id="63" name="Group 68"/>
                <p:cNvGrpSpPr>
                  <a:grpSpLocks/>
                </p:cNvGrpSpPr>
                <p:nvPr/>
              </p:nvGrpSpPr>
              <p:grpSpPr bwMode="auto">
                <a:xfrm>
                  <a:off x="2357" y="8585"/>
                  <a:ext cx="1016" cy="1275"/>
                  <a:chOff x="2357" y="8585"/>
                  <a:chExt cx="1016" cy="1275"/>
                </a:xfrm>
              </p:grpSpPr>
              <p:sp>
                <p:nvSpPr>
                  <p:cNvPr id="65" name="Freeform 70"/>
                  <p:cNvSpPr>
                    <a:spLocks/>
                  </p:cNvSpPr>
                  <p:nvPr/>
                </p:nvSpPr>
                <p:spPr bwMode="auto">
                  <a:xfrm>
                    <a:off x="2357" y="8585"/>
                    <a:ext cx="1016" cy="1275"/>
                  </a:xfrm>
                  <a:custGeom>
                    <a:avLst/>
                    <a:gdLst>
                      <a:gd name="T0" fmla="*/ 0 w 3896"/>
                      <a:gd name="T1" fmla="*/ 4873 h 4873"/>
                      <a:gd name="T2" fmla="*/ 0 w 3896"/>
                      <a:gd name="T3" fmla="*/ 4721 h 4873"/>
                      <a:gd name="T4" fmla="*/ 974 w 3896"/>
                      <a:gd name="T5" fmla="*/ 4417 h 4873"/>
                      <a:gd name="T6" fmla="*/ 974 w 3896"/>
                      <a:gd name="T7" fmla="*/ 0 h 4873"/>
                      <a:gd name="T8" fmla="*/ 2922 w 3896"/>
                      <a:gd name="T9" fmla="*/ 0 h 4873"/>
                      <a:gd name="T10" fmla="*/ 2922 w 3896"/>
                      <a:gd name="T11" fmla="*/ 4417 h 4873"/>
                      <a:gd name="T12" fmla="*/ 3896 w 3896"/>
                      <a:gd name="T13" fmla="*/ 4721 h 4873"/>
                      <a:gd name="T14" fmla="*/ 3896 w 3896"/>
                      <a:gd name="T15" fmla="*/ 4873 h 4873"/>
                      <a:gd name="T16" fmla="*/ 0 w 3896"/>
                      <a:gd name="T17" fmla="*/ 4873 h 4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96" h="4873">
                        <a:moveTo>
                          <a:pt x="0" y="4873"/>
                        </a:moveTo>
                        <a:lnTo>
                          <a:pt x="0" y="4721"/>
                        </a:lnTo>
                        <a:lnTo>
                          <a:pt x="974" y="4417"/>
                        </a:lnTo>
                        <a:lnTo>
                          <a:pt x="974" y="0"/>
                        </a:lnTo>
                        <a:lnTo>
                          <a:pt x="2922" y="0"/>
                        </a:lnTo>
                        <a:lnTo>
                          <a:pt x="2922" y="4417"/>
                        </a:lnTo>
                        <a:lnTo>
                          <a:pt x="3896" y="4721"/>
                        </a:lnTo>
                        <a:lnTo>
                          <a:pt x="3896" y="4873"/>
                        </a:lnTo>
                        <a:lnTo>
                          <a:pt x="0" y="4873"/>
                        </a:lnTo>
                      </a:path>
                    </a:pathLst>
                  </a:custGeom>
                  <a:solidFill>
                    <a:srgbClr val="DFEFF1"/>
                  </a:solidFill>
                  <a:ln w="28575">
                    <a:solidFill>
                      <a:srgbClr val="006600"/>
                    </a:solidFill>
                    <a:round/>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64" name="Rectangle 69"/>
                  <p:cNvSpPr>
                    <a:spLocks noChangeArrowheads="1"/>
                  </p:cNvSpPr>
                  <p:nvPr/>
                </p:nvSpPr>
                <p:spPr bwMode="auto">
                  <a:xfrm>
                    <a:off x="2675" y="8646"/>
                    <a:ext cx="380" cy="736"/>
                  </a:xfrm>
                  <a:prstGeom prst="rect">
                    <a:avLst/>
                  </a:prstGeom>
                  <a:noFill/>
                  <a:ln w="19050">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68" name="Line 73"/>
                  <p:cNvCxnSpPr/>
                  <p:nvPr/>
                </p:nvCxnSpPr>
                <p:spPr bwMode="auto">
                  <a:xfrm>
                    <a:off x="2752" y="8851"/>
                    <a:ext cx="226"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sp>
                <p:nvSpPr>
                  <p:cNvPr id="71" name="Rectangle 74"/>
                  <p:cNvSpPr>
                    <a:spLocks noChangeArrowheads="1"/>
                  </p:cNvSpPr>
                  <p:nvPr/>
                </p:nvSpPr>
                <p:spPr bwMode="auto">
                  <a:xfrm>
                    <a:off x="2823" y="8971"/>
                    <a:ext cx="84" cy="2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72" name="Freeform 75"/>
                  <p:cNvSpPr>
                    <a:spLocks noEditPoints="1"/>
                  </p:cNvSpPr>
                  <p:nvPr/>
                </p:nvSpPr>
                <p:spPr bwMode="auto">
                  <a:xfrm>
                    <a:off x="2653" y="9435"/>
                    <a:ext cx="424" cy="345"/>
                  </a:xfrm>
                  <a:custGeom>
                    <a:avLst/>
                    <a:gdLst>
                      <a:gd name="T0" fmla="*/ 125 w 1624"/>
                      <a:gd name="T1" fmla="*/ 813 h 1319"/>
                      <a:gd name="T2" fmla="*/ 0 w 1624"/>
                      <a:gd name="T3" fmla="*/ 0 h 1319"/>
                      <a:gd name="T4" fmla="*/ 250 w 1624"/>
                      <a:gd name="T5" fmla="*/ 813 h 1319"/>
                      <a:gd name="T6" fmla="*/ 375 w 1624"/>
                      <a:gd name="T7" fmla="*/ 0 h 1319"/>
                      <a:gd name="T8" fmla="*/ 250 w 1624"/>
                      <a:gd name="T9" fmla="*/ 813 h 1319"/>
                      <a:gd name="T10" fmla="*/ 625 w 1624"/>
                      <a:gd name="T11" fmla="*/ 813 h 1319"/>
                      <a:gd name="T12" fmla="*/ 500 w 1624"/>
                      <a:gd name="T13" fmla="*/ 0 h 1319"/>
                      <a:gd name="T14" fmla="*/ 750 w 1624"/>
                      <a:gd name="T15" fmla="*/ 813 h 1319"/>
                      <a:gd name="T16" fmla="*/ 874 w 1624"/>
                      <a:gd name="T17" fmla="*/ 0 h 1319"/>
                      <a:gd name="T18" fmla="*/ 750 w 1624"/>
                      <a:gd name="T19" fmla="*/ 813 h 1319"/>
                      <a:gd name="T20" fmla="*/ 1124 w 1624"/>
                      <a:gd name="T21" fmla="*/ 813 h 1319"/>
                      <a:gd name="T22" fmla="*/ 999 w 1624"/>
                      <a:gd name="T23" fmla="*/ 0 h 1319"/>
                      <a:gd name="T24" fmla="*/ 1249 w 1624"/>
                      <a:gd name="T25" fmla="*/ 813 h 1319"/>
                      <a:gd name="T26" fmla="*/ 1374 w 1624"/>
                      <a:gd name="T27" fmla="*/ 0 h 1319"/>
                      <a:gd name="T28" fmla="*/ 1249 w 1624"/>
                      <a:gd name="T29" fmla="*/ 813 h 1319"/>
                      <a:gd name="T30" fmla="*/ 1624 w 1624"/>
                      <a:gd name="T31" fmla="*/ 813 h 1319"/>
                      <a:gd name="T32" fmla="*/ 1499 w 1624"/>
                      <a:gd name="T33" fmla="*/ 0 h 1319"/>
                      <a:gd name="T34" fmla="*/ 1499 w 1624"/>
                      <a:gd name="T35" fmla="*/ 1319 h 1319"/>
                      <a:gd name="T36" fmla="*/ 1624 w 1624"/>
                      <a:gd name="T37" fmla="*/ 915 h 1319"/>
                      <a:gd name="T38" fmla="*/ 1499 w 1624"/>
                      <a:gd name="T39" fmla="*/ 1319 h 1319"/>
                      <a:gd name="T40" fmla="*/ 1374 w 1624"/>
                      <a:gd name="T41" fmla="*/ 1319 h 1319"/>
                      <a:gd name="T42" fmla="*/ 1249 w 1624"/>
                      <a:gd name="T43" fmla="*/ 915 h 1319"/>
                      <a:gd name="T44" fmla="*/ 999 w 1624"/>
                      <a:gd name="T45" fmla="*/ 1319 h 1319"/>
                      <a:gd name="T46" fmla="*/ 1124 w 1624"/>
                      <a:gd name="T47" fmla="*/ 915 h 1319"/>
                      <a:gd name="T48" fmla="*/ 999 w 1624"/>
                      <a:gd name="T49" fmla="*/ 1319 h 1319"/>
                      <a:gd name="T50" fmla="*/ 874 w 1624"/>
                      <a:gd name="T51" fmla="*/ 1319 h 1319"/>
                      <a:gd name="T52" fmla="*/ 750 w 1624"/>
                      <a:gd name="T53" fmla="*/ 915 h 1319"/>
                      <a:gd name="T54" fmla="*/ 500 w 1624"/>
                      <a:gd name="T55" fmla="*/ 1319 h 1319"/>
                      <a:gd name="T56" fmla="*/ 625 w 1624"/>
                      <a:gd name="T57" fmla="*/ 915 h 1319"/>
                      <a:gd name="T58" fmla="*/ 500 w 1624"/>
                      <a:gd name="T59" fmla="*/ 1319 h 1319"/>
                      <a:gd name="T60" fmla="*/ 375 w 1624"/>
                      <a:gd name="T61" fmla="*/ 1319 h 1319"/>
                      <a:gd name="T62" fmla="*/ 250 w 1624"/>
                      <a:gd name="T63" fmla="*/ 915 h 1319"/>
                      <a:gd name="T64" fmla="*/ 0 w 1624"/>
                      <a:gd name="T65" fmla="*/ 1319 h 1319"/>
                      <a:gd name="T66" fmla="*/ 125 w 1624"/>
                      <a:gd name="T67" fmla="*/ 915 h 1319"/>
                      <a:gd name="T68" fmla="*/ 0 w 1624"/>
                      <a:gd name="T69" fmla="*/ 1319 h 1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24" h="1319">
                        <a:moveTo>
                          <a:pt x="0" y="813"/>
                        </a:moveTo>
                        <a:lnTo>
                          <a:pt x="125" y="813"/>
                        </a:lnTo>
                        <a:lnTo>
                          <a:pt x="125" y="0"/>
                        </a:lnTo>
                        <a:lnTo>
                          <a:pt x="0" y="0"/>
                        </a:lnTo>
                        <a:lnTo>
                          <a:pt x="0" y="813"/>
                        </a:lnTo>
                        <a:close/>
                        <a:moveTo>
                          <a:pt x="250" y="813"/>
                        </a:moveTo>
                        <a:lnTo>
                          <a:pt x="375" y="813"/>
                        </a:lnTo>
                        <a:lnTo>
                          <a:pt x="375" y="0"/>
                        </a:lnTo>
                        <a:lnTo>
                          <a:pt x="250" y="0"/>
                        </a:lnTo>
                        <a:lnTo>
                          <a:pt x="250" y="813"/>
                        </a:lnTo>
                        <a:close/>
                        <a:moveTo>
                          <a:pt x="500" y="813"/>
                        </a:moveTo>
                        <a:lnTo>
                          <a:pt x="625" y="813"/>
                        </a:lnTo>
                        <a:lnTo>
                          <a:pt x="625" y="0"/>
                        </a:lnTo>
                        <a:lnTo>
                          <a:pt x="500" y="0"/>
                        </a:lnTo>
                        <a:lnTo>
                          <a:pt x="500" y="813"/>
                        </a:lnTo>
                        <a:close/>
                        <a:moveTo>
                          <a:pt x="750" y="813"/>
                        </a:moveTo>
                        <a:lnTo>
                          <a:pt x="874" y="813"/>
                        </a:lnTo>
                        <a:lnTo>
                          <a:pt x="874" y="0"/>
                        </a:lnTo>
                        <a:lnTo>
                          <a:pt x="750" y="0"/>
                        </a:lnTo>
                        <a:lnTo>
                          <a:pt x="750" y="813"/>
                        </a:lnTo>
                        <a:close/>
                        <a:moveTo>
                          <a:pt x="999" y="813"/>
                        </a:moveTo>
                        <a:lnTo>
                          <a:pt x="1124" y="813"/>
                        </a:lnTo>
                        <a:lnTo>
                          <a:pt x="1124" y="0"/>
                        </a:lnTo>
                        <a:lnTo>
                          <a:pt x="999" y="0"/>
                        </a:lnTo>
                        <a:lnTo>
                          <a:pt x="999" y="813"/>
                        </a:lnTo>
                        <a:close/>
                        <a:moveTo>
                          <a:pt x="1249" y="813"/>
                        </a:moveTo>
                        <a:lnTo>
                          <a:pt x="1374" y="813"/>
                        </a:lnTo>
                        <a:lnTo>
                          <a:pt x="1374" y="0"/>
                        </a:lnTo>
                        <a:lnTo>
                          <a:pt x="1249" y="0"/>
                        </a:lnTo>
                        <a:lnTo>
                          <a:pt x="1249" y="813"/>
                        </a:lnTo>
                        <a:close/>
                        <a:moveTo>
                          <a:pt x="1499" y="813"/>
                        </a:moveTo>
                        <a:lnTo>
                          <a:pt x="1624" y="813"/>
                        </a:lnTo>
                        <a:lnTo>
                          <a:pt x="1624" y="0"/>
                        </a:lnTo>
                        <a:lnTo>
                          <a:pt x="1499" y="0"/>
                        </a:lnTo>
                        <a:lnTo>
                          <a:pt x="1499" y="813"/>
                        </a:lnTo>
                        <a:close/>
                        <a:moveTo>
                          <a:pt x="1499" y="1319"/>
                        </a:moveTo>
                        <a:lnTo>
                          <a:pt x="1624" y="1319"/>
                        </a:lnTo>
                        <a:lnTo>
                          <a:pt x="1624" y="915"/>
                        </a:lnTo>
                        <a:lnTo>
                          <a:pt x="1499" y="915"/>
                        </a:lnTo>
                        <a:lnTo>
                          <a:pt x="1499" y="1319"/>
                        </a:lnTo>
                        <a:close/>
                        <a:moveTo>
                          <a:pt x="1249" y="1319"/>
                        </a:moveTo>
                        <a:lnTo>
                          <a:pt x="1374" y="1319"/>
                        </a:lnTo>
                        <a:lnTo>
                          <a:pt x="1374" y="915"/>
                        </a:lnTo>
                        <a:lnTo>
                          <a:pt x="1249" y="915"/>
                        </a:lnTo>
                        <a:lnTo>
                          <a:pt x="1249" y="1319"/>
                        </a:lnTo>
                        <a:close/>
                        <a:moveTo>
                          <a:pt x="999" y="1319"/>
                        </a:moveTo>
                        <a:lnTo>
                          <a:pt x="1124" y="1319"/>
                        </a:lnTo>
                        <a:lnTo>
                          <a:pt x="1124" y="915"/>
                        </a:lnTo>
                        <a:lnTo>
                          <a:pt x="999" y="915"/>
                        </a:lnTo>
                        <a:lnTo>
                          <a:pt x="999" y="1319"/>
                        </a:lnTo>
                        <a:close/>
                        <a:moveTo>
                          <a:pt x="750" y="1319"/>
                        </a:moveTo>
                        <a:lnTo>
                          <a:pt x="874" y="1319"/>
                        </a:lnTo>
                        <a:lnTo>
                          <a:pt x="874" y="915"/>
                        </a:lnTo>
                        <a:lnTo>
                          <a:pt x="750" y="915"/>
                        </a:lnTo>
                        <a:lnTo>
                          <a:pt x="750" y="1319"/>
                        </a:lnTo>
                        <a:close/>
                        <a:moveTo>
                          <a:pt x="500" y="1319"/>
                        </a:moveTo>
                        <a:lnTo>
                          <a:pt x="625" y="1319"/>
                        </a:lnTo>
                        <a:lnTo>
                          <a:pt x="625" y="915"/>
                        </a:lnTo>
                        <a:lnTo>
                          <a:pt x="500" y="915"/>
                        </a:lnTo>
                        <a:lnTo>
                          <a:pt x="500" y="1319"/>
                        </a:lnTo>
                        <a:close/>
                        <a:moveTo>
                          <a:pt x="250" y="1319"/>
                        </a:moveTo>
                        <a:lnTo>
                          <a:pt x="375" y="1319"/>
                        </a:lnTo>
                        <a:lnTo>
                          <a:pt x="375" y="915"/>
                        </a:lnTo>
                        <a:lnTo>
                          <a:pt x="250" y="915"/>
                        </a:lnTo>
                        <a:lnTo>
                          <a:pt x="250" y="1319"/>
                        </a:lnTo>
                        <a:close/>
                        <a:moveTo>
                          <a:pt x="0" y="1319"/>
                        </a:moveTo>
                        <a:lnTo>
                          <a:pt x="125" y="1319"/>
                        </a:lnTo>
                        <a:lnTo>
                          <a:pt x="125" y="915"/>
                        </a:lnTo>
                        <a:lnTo>
                          <a:pt x="0" y="915"/>
                        </a:lnTo>
                        <a:lnTo>
                          <a:pt x="0" y="1319"/>
                        </a:lnTo>
                        <a:close/>
                      </a:path>
                    </a:pathLst>
                  </a:custGeom>
                  <a:solidFill>
                    <a:srgbClr val="FFCCCC"/>
                  </a:solidFill>
                  <a:ln w="9525">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82" name="Rectangle 77"/>
                  <p:cNvSpPr>
                    <a:spLocks noChangeArrowheads="1"/>
                  </p:cNvSpPr>
                  <p:nvPr/>
                </p:nvSpPr>
                <p:spPr bwMode="auto">
                  <a:xfrm>
                    <a:off x="2702" y="8931"/>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83" name="Rectangle 78"/>
                  <p:cNvSpPr>
                    <a:spLocks noChangeArrowheads="1"/>
                  </p:cNvSpPr>
                  <p:nvPr/>
                </p:nvSpPr>
                <p:spPr bwMode="auto">
                  <a:xfrm>
                    <a:off x="2702" y="9196"/>
                    <a:ext cx="326" cy="106"/>
                  </a:xfrm>
                  <a:prstGeom prst="rect">
                    <a:avLst/>
                  </a:prstGeom>
                  <a:solidFill>
                    <a:srgbClr val="006666"/>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4" name="Rectangle 79"/>
                  <p:cNvSpPr>
                    <a:spLocks noChangeArrowheads="1"/>
                  </p:cNvSpPr>
                  <p:nvPr/>
                </p:nvSpPr>
                <p:spPr bwMode="auto">
                  <a:xfrm>
                    <a:off x="2865" y="8824"/>
                    <a:ext cx="98" cy="53"/>
                  </a:xfrm>
                  <a:prstGeom prst="rect">
                    <a:avLst/>
                  </a:prstGeom>
                  <a:solidFill>
                    <a:srgbClr val="006666"/>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5" name="Rectangle 80"/>
                  <p:cNvSpPr>
                    <a:spLocks noChangeArrowheads="1"/>
                  </p:cNvSpPr>
                  <p:nvPr/>
                </p:nvSpPr>
                <p:spPr bwMode="auto">
                  <a:xfrm>
                    <a:off x="2954" y="9004"/>
                    <a:ext cx="49" cy="13"/>
                  </a:xfrm>
                  <a:prstGeom prst="rect">
                    <a:avLst/>
                  </a:prstGeom>
                  <a:solidFill>
                    <a:srgbClr val="FFFFFF"/>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6" name="Rectangle 82"/>
                  <p:cNvSpPr>
                    <a:spLocks noChangeArrowheads="1"/>
                  </p:cNvSpPr>
                  <p:nvPr/>
                </p:nvSpPr>
                <p:spPr bwMode="auto">
                  <a:xfrm>
                    <a:off x="2954" y="9105"/>
                    <a:ext cx="49" cy="12"/>
                  </a:xfrm>
                  <a:prstGeom prst="rect">
                    <a:avLst/>
                  </a:prstGeom>
                  <a:no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7" name="Freeform 83"/>
                  <p:cNvSpPr>
                    <a:spLocks/>
                  </p:cNvSpPr>
                  <p:nvPr/>
                </p:nvSpPr>
                <p:spPr bwMode="auto">
                  <a:xfrm>
                    <a:off x="2702" y="8665"/>
                    <a:ext cx="326" cy="26"/>
                  </a:xfrm>
                  <a:custGeom>
                    <a:avLst/>
                    <a:gdLst>
                      <a:gd name="T0" fmla="*/ 0 w 1248"/>
                      <a:gd name="T1" fmla="*/ 0 h 101"/>
                      <a:gd name="T2" fmla="*/ 125 w 1248"/>
                      <a:gd name="T3" fmla="*/ 101 h 101"/>
                      <a:gd name="T4" fmla="*/ 1123 w 1248"/>
                      <a:gd name="T5" fmla="*/ 101 h 101"/>
                      <a:gd name="T6" fmla="*/ 1248 w 1248"/>
                      <a:gd name="T7" fmla="*/ 0 h 101"/>
                    </a:gdLst>
                    <a:ahLst/>
                    <a:cxnLst>
                      <a:cxn ang="0">
                        <a:pos x="T0" y="T1"/>
                      </a:cxn>
                      <a:cxn ang="0">
                        <a:pos x="T2" y="T3"/>
                      </a:cxn>
                      <a:cxn ang="0">
                        <a:pos x="T4" y="T5"/>
                      </a:cxn>
                      <a:cxn ang="0">
                        <a:pos x="T6" y="T7"/>
                      </a:cxn>
                    </a:cxnLst>
                    <a:rect l="0" t="0" r="r" b="b"/>
                    <a:pathLst>
                      <a:path w="1248" h="101">
                        <a:moveTo>
                          <a:pt x="0" y="0"/>
                        </a:moveTo>
                        <a:lnTo>
                          <a:pt x="125" y="101"/>
                        </a:lnTo>
                        <a:lnTo>
                          <a:pt x="1123" y="101"/>
                        </a:lnTo>
                        <a:lnTo>
                          <a:pt x="1248" y="0"/>
                        </a:lnTo>
                      </a:path>
                    </a:pathLst>
                  </a:custGeom>
                  <a:noFill/>
                  <a:ln w="9525">
                    <a:solidFill>
                      <a:srgbClr val="0066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88" name="Line 84"/>
                  <p:cNvCxnSpPr/>
                  <p:nvPr/>
                </p:nvCxnSpPr>
                <p:spPr bwMode="auto">
                  <a:xfrm flipV="1">
                    <a:off x="2702" y="8692"/>
                    <a:ext cx="33" cy="79"/>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89" name="Line 85"/>
                  <p:cNvCxnSpPr/>
                  <p:nvPr/>
                </p:nvCxnSpPr>
                <p:spPr bwMode="auto">
                  <a:xfrm>
                    <a:off x="2995" y="8692"/>
                    <a:ext cx="33" cy="79"/>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0" name="Line 86"/>
                  <p:cNvCxnSpPr/>
                  <p:nvPr/>
                </p:nvCxnSpPr>
                <p:spPr bwMode="auto">
                  <a:xfrm>
                    <a:off x="2719" y="9157"/>
                    <a:ext cx="211" cy="0"/>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1" name="Line 87"/>
                  <p:cNvCxnSpPr/>
                  <p:nvPr/>
                </p:nvCxnSpPr>
                <p:spPr bwMode="auto">
                  <a:xfrm>
                    <a:off x="2719" y="9136"/>
                    <a:ext cx="211"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2" name="Line 88"/>
                  <p:cNvCxnSpPr/>
                  <p:nvPr/>
                </p:nvCxnSpPr>
                <p:spPr bwMode="auto">
                  <a:xfrm>
                    <a:off x="2719" y="9097"/>
                    <a:ext cx="211" cy="0"/>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sp>
                <p:nvSpPr>
                  <p:cNvPr id="73" name="Rectangle 76"/>
                  <p:cNvSpPr>
                    <a:spLocks noChangeArrowheads="1"/>
                  </p:cNvSpPr>
                  <p:nvPr/>
                </p:nvSpPr>
                <p:spPr bwMode="auto">
                  <a:xfrm>
                    <a:off x="2702" y="8798"/>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sp>
              <p:nvSpPr>
                <p:cNvPr id="61" name="Rectangle 66"/>
                <p:cNvSpPr>
                  <a:spLocks noChangeArrowheads="1"/>
                </p:cNvSpPr>
                <p:nvPr/>
              </p:nvSpPr>
              <p:spPr bwMode="auto">
                <a:xfrm>
                  <a:off x="2702" y="8665"/>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62" name="Rectangle 67"/>
                <p:cNvSpPr>
                  <a:spLocks noChangeArrowheads="1"/>
                </p:cNvSpPr>
                <p:nvPr/>
              </p:nvSpPr>
              <p:spPr bwMode="auto">
                <a:xfrm>
                  <a:off x="2702" y="9064"/>
                  <a:ext cx="326" cy="105"/>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cxnSp>
            <p:nvCxnSpPr>
              <p:cNvPr id="59" name="Line 64"/>
              <p:cNvCxnSpPr/>
              <p:nvPr/>
            </p:nvCxnSpPr>
            <p:spPr bwMode="auto">
              <a:xfrm>
                <a:off x="2780" y="8983"/>
                <a:ext cx="170"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grpSp>
        <p:sp>
          <p:nvSpPr>
            <p:cNvPr id="178" name="Поле 6"/>
            <p:cNvSpPr txBox="1">
              <a:spLocks noChangeArrowheads="1"/>
            </p:cNvSpPr>
            <p:nvPr/>
          </p:nvSpPr>
          <p:spPr bwMode="auto">
            <a:xfrm>
              <a:off x="327765" y="4050925"/>
              <a:ext cx="11262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179" name="Поле 7"/>
            <p:cNvSpPr txBox="1">
              <a:spLocks noChangeArrowheads="1"/>
            </p:cNvSpPr>
            <p:nvPr/>
          </p:nvSpPr>
          <p:spPr bwMode="auto">
            <a:xfrm>
              <a:off x="3081500" y="1166455"/>
              <a:ext cx="3002137"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ru-RU" sz="2600" b="1" dirty="0">
                  <a:solidFill>
                    <a:srgbClr val="FF5050"/>
                  </a:solidFill>
                  <a:effectLst>
                    <a:outerShdw dist="50800" dir="2700000" algn="tl" rotWithShape="0">
                      <a:srgbClr val="FFC000"/>
                    </a:outerShdw>
                  </a:effectLst>
                  <a:latin typeface="Tahoma" panose="020B0604030504040204" pitchFamily="34" charset="0"/>
                  <a:ea typeface="Calibri" panose="020F0502020204030204" pitchFamily="34" charset="0"/>
                  <a:cs typeface="Times New Roman" panose="02020603050405020304" pitchFamily="18" charset="0"/>
                </a:rPr>
                <a:t>НТТР-протокол</a:t>
              </a:r>
              <a:endParaRPr lang="ru-RU" sz="2600" b="1" dirty="0">
                <a:solidFill>
                  <a:srgbClr val="FF505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75" name="Поле 2"/>
            <p:cNvSpPr txBox="1">
              <a:spLocks noChangeArrowheads="1"/>
            </p:cNvSpPr>
            <p:nvPr/>
          </p:nvSpPr>
          <p:spPr bwMode="auto">
            <a:xfrm>
              <a:off x="7035726" y="2786384"/>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76" name="Стрелка вправо 175"/>
            <p:cNvSpPr/>
            <p:nvPr/>
          </p:nvSpPr>
          <p:spPr bwMode="auto">
            <a:xfrm>
              <a:off x="1222068" y="3018441"/>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77" name="Поле 4"/>
            <p:cNvSpPr txBox="1">
              <a:spLocks noChangeArrowheads="1"/>
            </p:cNvSpPr>
            <p:nvPr/>
          </p:nvSpPr>
          <p:spPr bwMode="auto">
            <a:xfrm>
              <a:off x="7256119" y="3888150"/>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cxnSp>
          <p:nvCxnSpPr>
            <p:cNvPr id="182" name="Прямая соединительная линия 138"/>
            <p:cNvCxnSpPr>
              <a:cxnSpLocks noChangeShapeType="1"/>
            </p:cNvCxnSpPr>
            <p:nvPr/>
          </p:nvCxnSpPr>
          <p:spPr bwMode="auto">
            <a:xfrm flipH="1" flipV="1">
              <a:off x="1188457" y="3469087"/>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189" name="Стрелка вправо 188"/>
            <p:cNvSpPr/>
            <p:nvPr/>
          </p:nvSpPr>
          <p:spPr bwMode="auto">
            <a:xfrm flipH="1">
              <a:off x="1707647" y="3615632"/>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nvGrpSpPr>
            <p:cNvPr id="191" name="Group 156"/>
            <p:cNvGrpSpPr>
              <a:grpSpLocks/>
            </p:cNvGrpSpPr>
            <p:nvPr/>
          </p:nvGrpSpPr>
          <p:grpSpPr bwMode="auto">
            <a:xfrm>
              <a:off x="348627" y="2766703"/>
              <a:ext cx="808396" cy="1174139"/>
              <a:chOff x="978" y="556"/>
              <a:chExt cx="680" cy="918"/>
            </a:xfrm>
          </p:grpSpPr>
          <p:grpSp>
            <p:nvGrpSpPr>
              <p:cNvPr id="218" name="Group 27"/>
              <p:cNvGrpSpPr>
                <a:grpSpLocks/>
              </p:cNvGrpSpPr>
              <p:nvPr/>
            </p:nvGrpSpPr>
            <p:grpSpPr bwMode="auto">
              <a:xfrm flipH="1">
                <a:off x="978" y="556"/>
                <a:ext cx="680" cy="912"/>
                <a:chOff x="1094" y="7575"/>
                <a:chExt cx="1027" cy="1416"/>
              </a:xfrm>
            </p:grpSpPr>
            <p:sp>
              <p:nvSpPr>
                <p:cNvPr id="22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99FFCC"/>
                </a:solidFill>
                <a:ln w="28575" cmpd="sng">
                  <a:solidFill>
                    <a:srgbClr val="808000"/>
                  </a:solidFill>
                  <a:prstDash val="solid"/>
                  <a:round/>
                  <a:headEnd/>
                  <a:tailEnd/>
                </a:ln>
              </p:spPr>
              <p:txBody>
                <a:bodyPr/>
                <a:lstStyle/>
                <a:p>
                  <a:endParaRPr lang="ru-RU"/>
                </a:p>
              </p:txBody>
            </p:sp>
            <p:sp>
              <p:nvSpPr>
                <p:cNvPr id="22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99FFCC"/>
                </a:solidFill>
                <a:ln w="28575" cmpd="sng">
                  <a:solidFill>
                    <a:srgbClr val="808000"/>
                  </a:solidFill>
                  <a:prstDash val="solid"/>
                  <a:round/>
                  <a:headEnd/>
                  <a:tailEnd/>
                </a:ln>
              </p:spPr>
              <p:txBody>
                <a:bodyPr/>
                <a:lstStyle/>
                <a:p>
                  <a:endParaRPr lang="ru-RU"/>
                </a:p>
              </p:txBody>
            </p:sp>
            <p:sp>
              <p:nvSpPr>
                <p:cNvPr id="22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99FFCC"/>
                </a:solidFill>
                <a:ln w="28575" cmpd="sng">
                  <a:solidFill>
                    <a:srgbClr val="808000"/>
                  </a:solidFill>
                  <a:prstDash val="solid"/>
                  <a:round/>
                  <a:headEnd/>
                  <a:tailEnd/>
                </a:ln>
              </p:spPr>
              <p:txBody>
                <a:bodyPr/>
                <a:lstStyle/>
                <a:p>
                  <a:endParaRPr lang="ru-RU"/>
                </a:p>
              </p:txBody>
            </p:sp>
            <p:sp>
              <p:nvSpPr>
                <p:cNvPr id="22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2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2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3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19" name="Group 37"/>
              <p:cNvGrpSpPr>
                <a:grpSpLocks/>
              </p:cNvGrpSpPr>
              <p:nvPr/>
            </p:nvGrpSpPr>
            <p:grpSpPr bwMode="auto">
              <a:xfrm flipH="1">
                <a:off x="1092" y="1217"/>
                <a:ext cx="264" cy="257"/>
                <a:chOff x="1949" y="8886"/>
                <a:chExt cx="513" cy="513"/>
              </a:xfrm>
            </p:grpSpPr>
            <p:grpSp>
              <p:nvGrpSpPr>
                <p:cNvPr id="220" name="Group 38"/>
                <p:cNvGrpSpPr>
                  <a:grpSpLocks/>
                </p:cNvGrpSpPr>
                <p:nvPr/>
              </p:nvGrpSpPr>
              <p:grpSpPr bwMode="auto">
                <a:xfrm>
                  <a:off x="1949" y="8886"/>
                  <a:ext cx="513" cy="513"/>
                  <a:chOff x="1949" y="8886"/>
                  <a:chExt cx="513" cy="513"/>
                </a:xfrm>
              </p:grpSpPr>
              <p:sp>
                <p:nvSpPr>
                  <p:cNvPr id="22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2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2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174" name="Поле 1"/>
            <p:cNvSpPr txBox="1">
              <a:spLocks noChangeArrowheads="1"/>
            </p:cNvSpPr>
            <p:nvPr/>
          </p:nvSpPr>
          <p:spPr bwMode="auto">
            <a:xfrm>
              <a:off x="7522771" y="2130765"/>
              <a:ext cx="15696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UA</a:t>
              </a: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-модуль</a:t>
              </a:r>
            </a:p>
            <a:p>
              <a:pPr eaLnBrk="1" hangingPunct="1">
                <a:defRPr/>
              </a:pP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(НТТР-клиент) </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180" name="Поле 8"/>
            <p:cNvSpPr txBox="1">
              <a:spLocks noChangeArrowheads="1"/>
            </p:cNvSpPr>
            <p:nvPr/>
          </p:nvSpPr>
          <p:spPr bwMode="auto">
            <a:xfrm>
              <a:off x="7498769" y="4215447"/>
              <a:ext cx="16721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upright="1">
              <a:spAutoFit/>
            </a:bodyPr>
            <a:lstStyle/>
            <a:p>
              <a:pPr algn="ctr" eaLnBrk="1" hangingPunct="1">
                <a:spcAft>
                  <a:spcPts val="0"/>
                </a:spcAft>
                <a:defRPr/>
              </a:pPr>
              <a:r>
                <a:rPr lang="ru-RU" sz="2000" b="1" i="1" dirty="0" smtClean="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sz="2000" b="1"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0" name="Группа 9"/>
            <p:cNvGrpSpPr/>
            <p:nvPr/>
          </p:nvGrpSpPr>
          <p:grpSpPr>
            <a:xfrm>
              <a:off x="7962256" y="2781316"/>
              <a:ext cx="809585" cy="985780"/>
              <a:chOff x="7730842" y="2014208"/>
              <a:chExt cx="809585" cy="985780"/>
            </a:xfrm>
          </p:grpSpPr>
          <p:grpSp>
            <p:nvGrpSpPr>
              <p:cNvPr id="190" name="Group 157"/>
              <p:cNvGrpSpPr>
                <a:grpSpLocks/>
              </p:cNvGrpSpPr>
              <p:nvPr/>
            </p:nvGrpSpPr>
            <p:grpSpPr bwMode="auto">
              <a:xfrm rot="816676">
                <a:off x="7972883" y="2689985"/>
                <a:ext cx="567544" cy="310003"/>
                <a:chOff x="3923" y="1176"/>
                <a:chExt cx="369" cy="212"/>
              </a:xfrm>
            </p:grpSpPr>
            <p:sp>
              <p:nvSpPr>
                <p:cNvPr id="233"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34"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35"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192" name="Группа 191"/>
              <p:cNvGrpSpPr/>
              <p:nvPr/>
            </p:nvGrpSpPr>
            <p:grpSpPr bwMode="auto">
              <a:xfrm flipH="1">
                <a:off x="7730842" y="2014208"/>
                <a:ext cx="679857" cy="737305"/>
                <a:chOff x="0" y="0"/>
                <a:chExt cx="1010158" cy="1141686"/>
              </a:xfrm>
              <a:solidFill>
                <a:schemeClr val="bg1"/>
              </a:solidFill>
            </p:grpSpPr>
            <p:grpSp>
              <p:nvGrpSpPr>
                <p:cNvPr id="193" name="Группа 192"/>
                <p:cNvGrpSpPr/>
                <p:nvPr/>
              </p:nvGrpSpPr>
              <p:grpSpPr>
                <a:xfrm>
                  <a:off x="0" y="0"/>
                  <a:ext cx="1010158" cy="1141686"/>
                  <a:chOff x="0" y="0"/>
                  <a:chExt cx="1010158" cy="1141686"/>
                </a:xfrm>
                <a:grpFill/>
              </p:grpSpPr>
              <p:grpSp>
                <p:nvGrpSpPr>
                  <p:cNvPr id="199" name="Группа 198"/>
                  <p:cNvGrpSpPr/>
                  <p:nvPr/>
                </p:nvGrpSpPr>
                <p:grpSpPr>
                  <a:xfrm>
                    <a:off x="0" y="0"/>
                    <a:ext cx="1010158" cy="1141686"/>
                    <a:chOff x="0" y="0"/>
                    <a:chExt cx="1010158" cy="1141686"/>
                  </a:xfrm>
                  <a:grpFill/>
                </p:grpSpPr>
                <p:grpSp>
                  <p:nvGrpSpPr>
                    <p:cNvPr id="202" name="Группа 201"/>
                    <p:cNvGrpSpPr/>
                    <p:nvPr/>
                  </p:nvGrpSpPr>
                  <p:grpSpPr>
                    <a:xfrm>
                      <a:off x="0" y="0"/>
                      <a:ext cx="1010158" cy="1141686"/>
                      <a:chOff x="0" y="0"/>
                      <a:chExt cx="1010158" cy="1141686"/>
                    </a:xfrm>
                    <a:grpFill/>
                  </p:grpSpPr>
                  <p:grpSp>
                    <p:nvGrpSpPr>
                      <p:cNvPr id="204" name="Группа 203"/>
                      <p:cNvGrpSpPr/>
                      <p:nvPr/>
                    </p:nvGrpSpPr>
                    <p:grpSpPr>
                      <a:xfrm>
                        <a:off x="0" y="0"/>
                        <a:ext cx="1010158" cy="1141686"/>
                        <a:chOff x="0" y="0"/>
                        <a:chExt cx="1010158" cy="1141686"/>
                      </a:xfrm>
                      <a:grpFill/>
                    </p:grpSpPr>
                    <p:grpSp>
                      <p:nvGrpSpPr>
                        <p:cNvPr id="207" name="Группа 206"/>
                        <p:cNvGrpSpPr/>
                        <p:nvPr/>
                      </p:nvGrpSpPr>
                      <p:grpSpPr>
                        <a:xfrm>
                          <a:off x="0" y="0"/>
                          <a:ext cx="1010158" cy="1141686"/>
                          <a:chOff x="0" y="0"/>
                          <a:chExt cx="1010158" cy="1141686"/>
                        </a:xfrm>
                        <a:grpFill/>
                      </p:grpSpPr>
                      <p:grpSp>
                        <p:nvGrpSpPr>
                          <p:cNvPr id="209" name="Группа 208"/>
                          <p:cNvGrpSpPr/>
                          <p:nvPr/>
                        </p:nvGrpSpPr>
                        <p:grpSpPr>
                          <a:xfrm>
                            <a:off x="0" y="0"/>
                            <a:ext cx="1010158" cy="1141686"/>
                            <a:chOff x="0" y="0"/>
                            <a:chExt cx="1010158" cy="1141686"/>
                          </a:xfrm>
                          <a:grpFill/>
                        </p:grpSpPr>
                        <p:grpSp>
                          <p:nvGrpSpPr>
                            <p:cNvPr id="211" name="Группа 210"/>
                            <p:cNvGrpSpPr/>
                            <p:nvPr/>
                          </p:nvGrpSpPr>
                          <p:grpSpPr>
                            <a:xfrm>
                              <a:off x="0" y="0"/>
                              <a:ext cx="1010158" cy="1141686"/>
                              <a:chOff x="0" y="0"/>
                              <a:chExt cx="1010158" cy="1141686"/>
                            </a:xfrm>
                            <a:grpFill/>
                          </p:grpSpPr>
                          <p:grpSp>
                            <p:nvGrpSpPr>
                              <p:cNvPr id="213" name="Группа 212"/>
                              <p:cNvGrpSpPr/>
                              <p:nvPr/>
                            </p:nvGrpSpPr>
                            <p:grpSpPr>
                              <a:xfrm>
                                <a:off x="0" y="0"/>
                                <a:ext cx="1010158" cy="1141686"/>
                                <a:chOff x="0" y="0"/>
                                <a:chExt cx="1010158" cy="1141686"/>
                              </a:xfrm>
                              <a:grpFill/>
                            </p:grpSpPr>
                            <p:sp>
                              <p:nvSpPr>
                                <p:cNvPr id="216" name="Полилиния 215"/>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7" name="Полилиния 216"/>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4" name="Полилиния 213"/>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5" name="Полилиния 214"/>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2" name="Полилиния 211"/>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0" name="Полилиния 209"/>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8" name="Полилиния 207"/>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5" name="Полилиния 204"/>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6" name="Полилиния 205"/>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3" name="Полилиния 202"/>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0" name="Овал 199"/>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1" name="Овал 200"/>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194" name="Полилиния 193"/>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5" name="Полилиния 194"/>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6" name="Полилиния 195"/>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7" name="Полилиния 196"/>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8" name="Полилиния 197"/>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grpSp>
          <p:nvGrpSpPr>
            <p:cNvPr id="4" name="Группа 3"/>
            <p:cNvGrpSpPr/>
            <p:nvPr/>
          </p:nvGrpSpPr>
          <p:grpSpPr>
            <a:xfrm>
              <a:off x="2352656" y="2759957"/>
              <a:ext cx="807277" cy="1252758"/>
              <a:chOff x="1282790" y="3429983"/>
              <a:chExt cx="807277" cy="1252758"/>
            </a:xfrm>
          </p:grpSpPr>
          <p:grpSp>
            <p:nvGrpSpPr>
              <p:cNvPr id="183" name="Group 14068"/>
              <p:cNvGrpSpPr>
                <a:grpSpLocks/>
              </p:cNvGrpSpPr>
              <p:nvPr/>
            </p:nvGrpSpPr>
            <p:grpSpPr bwMode="auto">
              <a:xfrm>
                <a:off x="1282790" y="3429983"/>
                <a:ext cx="807277" cy="1174038"/>
                <a:chOff x="6972" y="5484"/>
                <a:chExt cx="1027" cy="1416"/>
              </a:xfrm>
            </p:grpSpPr>
            <p:sp>
              <p:nvSpPr>
                <p:cNvPr id="254"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5"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6"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7"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28575">
                  <a:solidFill>
                    <a:srgbClr val="0070C0"/>
                  </a:solidFill>
                  <a:round/>
                  <a:headEnd/>
                  <a:tailEnd/>
                </a:ln>
              </p:spPr>
              <p:txBody>
                <a:bodyPr/>
                <a:lstStyle/>
                <a:p>
                  <a:endParaRPr lang="ru-RU"/>
                </a:p>
              </p:txBody>
            </p:sp>
            <p:sp>
              <p:nvSpPr>
                <p:cNvPr id="258"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9"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0"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1"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28575">
                  <a:solidFill>
                    <a:srgbClr val="0070C0"/>
                  </a:solidFill>
                  <a:round/>
                  <a:headEnd/>
                  <a:tailEnd/>
                </a:ln>
              </p:spPr>
              <p:txBody>
                <a:bodyPr/>
                <a:lstStyle/>
                <a:p>
                  <a:endParaRPr lang="ru-RU"/>
                </a:p>
              </p:txBody>
            </p:sp>
            <p:sp>
              <p:nvSpPr>
                <p:cNvPr id="262"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28575">
                  <a:solidFill>
                    <a:srgbClr val="0070C0"/>
                  </a:solidFill>
                  <a:round/>
                  <a:headEnd/>
                  <a:tailEnd/>
                </a:ln>
              </p:spPr>
              <p:txBody>
                <a:bodyPr/>
                <a:lstStyle/>
                <a:p>
                  <a:endParaRPr lang="ru-RU"/>
                </a:p>
              </p:txBody>
            </p:sp>
          </p:grpSp>
          <p:grpSp>
            <p:nvGrpSpPr>
              <p:cNvPr id="3" name="Группа 2"/>
              <p:cNvGrpSpPr/>
              <p:nvPr/>
            </p:nvGrpSpPr>
            <p:grpSpPr>
              <a:xfrm>
                <a:off x="1700473" y="4272574"/>
                <a:ext cx="267522" cy="410167"/>
                <a:chOff x="2631780" y="4262417"/>
                <a:chExt cx="267522" cy="410167"/>
              </a:xfrm>
            </p:grpSpPr>
            <p:sp>
              <p:nvSpPr>
                <p:cNvPr id="107" name="Freeform 58"/>
                <p:cNvSpPr>
                  <a:spLocks/>
                </p:cNvSpPr>
                <p:nvPr/>
              </p:nvSpPr>
              <p:spPr bwMode="auto">
                <a:xfrm>
                  <a:off x="2631780" y="4262417"/>
                  <a:ext cx="267522" cy="410167"/>
                </a:xfrm>
                <a:custGeom>
                  <a:avLst/>
                  <a:gdLst>
                    <a:gd name="T0" fmla="*/ 0 w 341"/>
                    <a:gd name="T1" fmla="*/ 344 h 497"/>
                    <a:gd name="T2" fmla="*/ 279 w 341"/>
                    <a:gd name="T3" fmla="*/ 495 h 497"/>
                    <a:gd name="T4" fmla="*/ 289 w 341"/>
                    <a:gd name="T5" fmla="*/ 497 h 497"/>
                    <a:gd name="T6" fmla="*/ 298 w 341"/>
                    <a:gd name="T7" fmla="*/ 497 h 497"/>
                    <a:gd name="T8" fmla="*/ 316 w 341"/>
                    <a:gd name="T9" fmla="*/ 493 h 497"/>
                    <a:gd name="T10" fmla="*/ 331 w 341"/>
                    <a:gd name="T11" fmla="*/ 481 h 497"/>
                    <a:gd name="T12" fmla="*/ 335 w 341"/>
                    <a:gd name="T13" fmla="*/ 475 h 497"/>
                    <a:gd name="T14" fmla="*/ 339 w 341"/>
                    <a:gd name="T15" fmla="*/ 466 h 497"/>
                    <a:gd name="T16" fmla="*/ 341 w 341"/>
                    <a:gd name="T17" fmla="*/ 458 h 497"/>
                    <a:gd name="T18" fmla="*/ 341 w 341"/>
                    <a:gd name="T19" fmla="*/ 447 h 497"/>
                    <a:gd name="T20" fmla="*/ 341 w 341"/>
                    <a:gd name="T21" fmla="*/ 192 h 497"/>
                    <a:gd name="T22" fmla="*/ 179 w 341"/>
                    <a:gd name="T23" fmla="*/ 100 h 497"/>
                    <a:gd name="T24" fmla="*/ 171 w 341"/>
                    <a:gd name="T25" fmla="*/ 65 h 497"/>
                    <a:gd name="T26" fmla="*/ 34 w 341"/>
                    <a:gd name="T27" fmla="*/ 0 h 497"/>
                    <a:gd name="T28" fmla="*/ 32 w 341"/>
                    <a:gd name="T29" fmla="*/ 66 h 497"/>
                    <a:gd name="T30" fmla="*/ 17 w 341"/>
                    <a:gd name="T31" fmla="*/ 58 h 497"/>
                    <a:gd name="T32" fmla="*/ 0 w 341"/>
                    <a:gd name="T33" fmla="*/ 51 h 497"/>
                    <a:gd name="T34" fmla="*/ 0 w 341"/>
                    <a:gd name="T35" fmla="*/ 51 h 497"/>
                    <a:gd name="T36" fmla="*/ 0 w 341"/>
                    <a:gd name="T37" fmla="*/ 344 h 497"/>
                    <a:gd name="T38" fmla="*/ 0 w 341"/>
                    <a:gd name="T39" fmla="*/ 34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1" h="497">
                      <a:moveTo>
                        <a:pt x="0" y="344"/>
                      </a:moveTo>
                      <a:lnTo>
                        <a:pt x="279" y="495"/>
                      </a:lnTo>
                      <a:lnTo>
                        <a:pt x="289" y="497"/>
                      </a:lnTo>
                      <a:lnTo>
                        <a:pt x="298" y="497"/>
                      </a:lnTo>
                      <a:lnTo>
                        <a:pt x="316" y="493"/>
                      </a:lnTo>
                      <a:lnTo>
                        <a:pt x="331" y="481"/>
                      </a:lnTo>
                      <a:lnTo>
                        <a:pt x="335" y="475"/>
                      </a:lnTo>
                      <a:lnTo>
                        <a:pt x="339" y="466"/>
                      </a:lnTo>
                      <a:lnTo>
                        <a:pt x="341" y="458"/>
                      </a:lnTo>
                      <a:lnTo>
                        <a:pt x="341" y="447"/>
                      </a:lnTo>
                      <a:lnTo>
                        <a:pt x="341" y="192"/>
                      </a:lnTo>
                      <a:lnTo>
                        <a:pt x="179" y="100"/>
                      </a:lnTo>
                      <a:lnTo>
                        <a:pt x="171" y="65"/>
                      </a:lnTo>
                      <a:lnTo>
                        <a:pt x="34" y="0"/>
                      </a:lnTo>
                      <a:lnTo>
                        <a:pt x="32" y="66"/>
                      </a:lnTo>
                      <a:lnTo>
                        <a:pt x="17" y="58"/>
                      </a:lnTo>
                      <a:lnTo>
                        <a:pt x="0" y="51"/>
                      </a:lnTo>
                      <a:lnTo>
                        <a:pt x="0" y="344"/>
                      </a:lnTo>
                    </a:path>
                  </a:pathLst>
                </a:custGeom>
                <a:solidFill>
                  <a:srgbClr val="FFCCCC"/>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108" name="Freeform 59"/>
                <p:cNvSpPr>
                  <a:spLocks/>
                </p:cNvSpPr>
                <p:nvPr/>
              </p:nvSpPr>
              <p:spPr bwMode="auto">
                <a:xfrm>
                  <a:off x="2651393" y="4316061"/>
                  <a:ext cx="207114" cy="352397"/>
                </a:xfrm>
                <a:custGeom>
                  <a:avLst/>
                  <a:gdLst>
                    <a:gd name="T0" fmla="*/ 0 w 264"/>
                    <a:gd name="T1" fmla="*/ 0 h 436"/>
                    <a:gd name="T2" fmla="*/ 264 w 264"/>
                    <a:gd name="T3" fmla="*/ 143 h 436"/>
                    <a:gd name="T4" fmla="*/ 264 w 264"/>
                    <a:gd name="T5" fmla="*/ 436 h 436"/>
                  </a:gdLst>
                  <a:ahLst/>
                  <a:cxnLst>
                    <a:cxn ang="0">
                      <a:pos x="T0" y="T1"/>
                    </a:cxn>
                    <a:cxn ang="0">
                      <a:pos x="T2" y="T3"/>
                    </a:cxn>
                    <a:cxn ang="0">
                      <a:pos x="T4" y="T5"/>
                    </a:cxn>
                  </a:cxnLst>
                  <a:rect l="0" t="0" r="r" b="b"/>
                  <a:pathLst>
                    <a:path w="264" h="436">
                      <a:moveTo>
                        <a:pt x="0" y="0"/>
                      </a:moveTo>
                      <a:lnTo>
                        <a:pt x="264" y="143"/>
                      </a:lnTo>
                      <a:lnTo>
                        <a:pt x="264" y="436"/>
                      </a:lnTo>
                    </a:path>
                  </a:pathLst>
                </a:custGeom>
                <a:solidFill>
                  <a:srgbClr val="FFCCCC"/>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grpSp>
              <p:nvGrpSpPr>
                <p:cNvPr id="94" name="Group 60"/>
                <p:cNvGrpSpPr>
                  <a:grpSpLocks/>
                </p:cNvGrpSpPr>
                <p:nvPr/>
              </p:nvGrpSpPr>
              <p:grpSpPr bwMode="auto">
                <a:xfrm rot="795481">
                  <a:off x="2675937" y="4414509"/>
                  <a:ext cx="140648" cy="154398"/>
                  <a:chOff x="3825" y="7164"/>
                  <a:chExt cx="495" cy="453"/>
                </a:xfrm>
              </p:grpSpPr>
              <p:sp>
                <p:nvSpPr>
                  <p:cNvPr id="95" name="Freeform 61"/>
                  <p:cNvSpPr>
                    <a:spLocks/>
                  </p:cNvSpPr>
                  <p:nvPr/>
                </p:nvSpPr>
                <p:spPr bwMode="auto">
                  <a:xfrm>
                    <a:off x="3851" y="7166"/>
                    <a:ext cx="469" cy="449"/>
                  </a:xfrm>
                  <a:custGeom>
                    <a:avLst/>
                    <a:gdLst>
                      <a:gd name="T0" fmla="*/ 88 w 187"/>
                      <a:gd name="T1" fmla="*/ 153 h 182"/>
                      <a:gd name="T2" fmla="*/ 105 w 187"/>
                      <a:gd name="T3" fmla="*/ 132 h 182"/>
                      <a:gd name="T4" fmla="*/ 105 w 187"/>
                      <a:gd name="T5" fmla="*/ 117 h 182"/>
                      <a:gd name="T6" fmla="*/ 95 w 187"/>
                      <a:gd name="T7" fmla="*/ 109 h 182"/>
                      <a:gd name="T8" fmla="*/ 78 w 187"/>
                      <a:gd name="T9" fmla="*/ 110 h 182"/>
                      <a:gd name="T10" fmla="*/ 67 w 187"/>
                      <a:gd name="T11" fmla="*/ 110 h 182"/>
                      <a:gd name="T12" fmla="*/ 79 w 187"/>
                      <a:gd name="T13" fmla="*/ 95 h 182"/>
                      <a:gd name="T14" fmla="*/ 65 w 187"/>
                      <a:gd name="T15" fmla="*/ 85 h 182"/>
                      <a:gd name="T16" fmla="*/ 85 w 187"/>
                      <a:gd name="T17" fmla="*/ 54 h 182"/>
                      <a:gd name="T18" fmla="*/ 81 w 187"/>
                      <a:gd name="T19" fmla="*/ 37 h 182"/>
                      <a:gd name="T20" fmla="*/ 69 w 187"/>
                      <a:gd name="T21" fmla="*/ 17 h 182"/>
                      <a:gd name="T22" fmla="*/ 91 w 187"/>
                      <a:gd name="T23" fmla="*/ 41 h 182"/>
                      <a:gd name="T24" fmla="*/ 112 w 187"/>
                      <a:gd name="T25" fmla="*/ 39 h 182"/>
                      <a:gd name="T26" fmla="*/ 134 w 187"/>
                      <a:gd name="T27" fmla="*/ 71 h 182"/>
                      <a:gd name="T28" fmla="*/ 122 w 187"/>
                      <a:gd name="T29" fmla="*/ 92 h 182"/>
                      <a:gd name="T30" fmla="*/ 128 w 187"/>
                      <a:gd name="T31" fmla="*/ 107 h 182"/>
                      <a:gd name="T32" fmla="*/ 138 w 187"/>
                      <a:gd name="T33" fmla="*/ 114 h 182"/>
                      <a:gd name="T34" fmla="*/ 149 w 187"/>
                      <a:gd name="T35" fmla="*/ 110 h 182"/>
                      <a:gd name="T36" fmla="*/ 159 w 187"/>
                      <a:gd name="T37" fmla="*/ 122 h 182"/>
                      <a:gd name="T38" fmla="*/ 161 w 187"/>
                      <a:gd name="T39" fmla="*/ 127 h 182"/>
                      <a:gd name="T40" fmla="*/ 175 w 187"/>
                      <a:gd name="T41" fmla="*/ 136 h 182"/>
                      <a:gd name="T42" fmla="*/ 185 w 187"/>
                      <a:gd name="T43" fmla="*/ 104 h 182"/>
                      <a:gd name="T44" fmla="*/ 187 w 187"/>
                      <a:gd name="T45" fmla="*/ 78 h 182"/>
                      <a:gd name="T46" fmla="*/ 181 w 187"/>
                      <a:gd name="T47" fmla="*/ 61 h 182"/>
                      <a:gd name="T48" fmla="*/ 169 w 187"/>
                      <a:gd name="T49" fmla="*/ 41 h 182"/>
                      <a:gd name="T50" fmla="*/ 151 w 187"/>
                      <a:gd name="T51" fmla="*/ 34 h 182"/>
                      <a:gd name="T52" fmla="*/ 149 w 187"/>
                      <a:gd name="T53" fmla="*/ 56 h 182"/>
                      <a:gd name="T54" fmla="*/ 135 w 187"/>
                      <a:gd name="T55" fmla="*/ 54 h 182"/>
                      <a:gd name="T56" fmla="*/ 132 w 187"/>
                      <a:gd name="T57" fmla="*/ 73 h 182"/>
                      <a:gd name="T58" fmla="*/ 135 w 187"/>
                      <a:gd name="T59" fmla="*/ 44 h 182"/>
                      <a:gd name="T60" fmla="*/ 122 w 187"/>
                      <a:gd name="T61" fmla="*/ 36 h 182"/>
                      <a:gd name="T62" fmla="*/ 127 w 187"/>
                      <a:gd name="T63" fmla="*/ 8 h 182"/>
                      <a:gd name="T64" fmla="*/ 95 w 187"/>
                      <a:gd name="T65" fmla="*/ 7 h 182"/>
                      <a:gd name="T66" fmla="*/ 75 w 187"/>
                      <a:gd name="T67" fmla="*/ 0 h 182"/>
                      <a:gd name="T68" fmla="*/ 61 w 187"/>
                      <a:gd name="T69" fmla="*/ 20 h 182"/>
                      <a:gd name="T70" fmla="*/ 57 w 187"/>
                      <a:gd name="T71" fmla="*/ 36 h 182"/>
                      <a:gd name="T72" fmla="*/ 64 w 187"/>
                      <a:gd name="T73" fmla="*/ 42 h 182"/>
                      <a:gd name="T74" fmla="*/ 64 w 187"/>
                      <a:gd name="T75" fmla="*/ 47 h 182"/>
                      <a:gd name="T76" fmla="*/ 60 w 187"/>
                      <a:gd name="T77" fmla="*/ 54 h 182"/>
                      <a:gd name="T78" fmla="*/ 51 w 187"/>
                      <a:gd name="T79" fmla="*/ 53 h 182"/>
                      <a:gd name="T80" fmla="*/ 47 w 187"/>
                      <a:gd name="T81" fmla="*/ 46 h 182"/>
                      <a:gd name="T82" fmla="*/ 45 w 187"/>
                      <a:gd name="T83" fmla="*/ 17 h 182"/>
                      <a:gd name="T84" fmla="*/ 27 w 187"/>
                      <a:gd name="T85" fmla="*/ 29 h 182"/>
                      <a:gd name="T86" fmla="*/ 14 w 187"/>
                      <a:gd name="T87" fmla="*/ 30 h 182"/>
                      <a:gd name="T88" fmla="*/ 0 w 187"/>
                      <a:gd name="T89" fmla="*/ 53 h 182"/>
                      <a:gd name="T90" fmla="*/ 17 w 187"/>
                      <a:gd name="T91" fmla="*/ 68 h 182"/>
                      <a:gd name="T92" fmla="*/ 24 w 187"/>
                      <a:gd name="T93" fmla="*/ 88 h 182"/>
                      <a:gd name="T94" fmla="*/ 41 w 187"/>
                      <a:gd name="T95" fmla="*/ 98 h 182"/>
                      <a:gd name="T96" fmla="*/ 58 w 187"/>
                      <a:gd name="T97" fmla="*/ 102 h 182"/>
                      <a:gd name="T98" fmla="*/ 67 w 187"/>
                      <a:gd name="T99" fmla="*/ 112 h 182"/>
                      <a:gd name="T100" fmla="*/ 65 w 187"/>
                      <a:gd name="T101" fmla="*/ 122 h 182"/>
                      <a:gd name="T102" fmla="*/ 64 w 187"/>
                      <a:gd name="T103" fmla="*/ 131 h 182"/>
                      <a:gd name="T104" fmla="*/ 65 w 187"/>
                      <a:gd name="T105" fmla="*/ 136 h 182"/>
                      <a:gd name="T106" fmla="*/ 75 w 187"/>
                      <a:gd name="T107" fmla="*/ 148 h 182"/>
                      <a:gd name="T108" fmla="*/ 71 w 187"/>
                      <a:gd name="T109" fmla="*/ 161 h 182"/>
                      <a:gd name="T110" fmla="*/ 77 w 187"/>
                      <a:gd name="T11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82">
                        <a:moveTo>
                          <a:pt x="77" y="182"/>
                        </a:moveTo>
                        <a:lnTo>
                          <a:pt x="88" y="153"/>
                        </a:lnTo>
                        <a:lnTo>
                          <a:pt x="101" y="141"/>
                        </a:lnTo>
                        <a:lnTo>
                          <a:pt x="105" y="132"/>
                        </a:lnTo>
                        <a:lnTo>
                          <a:pt x="107" y="124"/>
                        </a:lnTo>
                        <a:lnTo>
                          <a:pt x="105" y="117"/>
                        </a:lnTo>
                        <a:lnTo>
                          <a:pt x="101" y="112"/>
                        </a:lnTo>
                        <a:lnTo>
                          <a:pt x="95" y="109"/>
                        </a:lnTo>
                        <a:lnTo>
                          <a:pt x="89" y="107"/>
                        </a:lnTo>
                        <a:lnTo>
                          <a:pt x="78" y="110"/>
                        </a:lnTo>
                        <a:lnTo>
                          <a:pt x="71" y="117"/>
                        </a:lnTo>
                        <a:lnTo>
                          <a:pt x="67" y="110"/>
                        </a:lnTo>
                        <a:lnTo>
                          <a:pt x="75" y="104"/>
                        </a:lnTo>
                        <a:lnTo>
                          <a:pt x="79" y="95"/>
                        </a:lnTo>
                        <a:lnTo>
                          <a:pt x="71" y="90"/>
                        </a:lnTo>
                        <a:lnTo>
                          <a:pt x="65" y="85"/>
                        </a:lnTo>
                        <a:lnTo>
                          <a:pt x="81" y="71"/>
                        </a:lnTo>
                        <a:lnTo>
                          <a:pt x="85" y="54"/>
                        </a:lnTo>
                        <a:lnTo>
                          <a:pt x="72" y="47"/>
                        </a:lnTo>
                        <a:lnTo>
                          <a:pt x="81" y="37"/>
                        </a:lnTo>
                        <a:lnTo>
                          <a:pt x="67" y="29"/>
                        </a:lnTo>
                        <a:lnTo>
                          <a:pt x="69" y="17"/>
                        </a:lnTo>
                        <a:lnTo>
                          <a:pt x="92" y="24"/>
                        </a:lnTo>
                        <a:lnTo>
                          <a:pt x="91" y="41"/>
                        </a:lnTo>
                        <a:lnTo>
                          <a:pt x="101" y="44"/>
                        </a:lnTo>
                        <a:lnTo>
                          <a:pt x="112" y="39"/>
                        </a:lnTo>
                        <a:lnTo>
                          <a:pt x="122" y="46"/>
                        </a:lnTo>
                        <a:lnTo>
                          <a:pt x="134" y="71"/>
                        </a:lnTo>
                        <a:lnTo>
                          <a:pt x="129" y="87"/>
                        </a:lnTo>
                        <a:lnTo>
                          <a:pt x="122" y="92"/>
                        </a:lnTo>
                        <a:lnTo>
                          <a:pt x="125" y="102"/>
                        </a:lnTo>
                        <a:lnTo>
                          <a:pt x="128" y="107"/>
                        </a:lnTo>
                        <a:lnTo>
                          <a:pt x="132" y="110"/>
                        </a:lnTo>
                        <a:lnTo>
                          <a:pt x="138" y="114"/>
                        </a:lnTo>
                        <a:lnTo>
                          <a:pt x="145" y="114"/>
                        </a:lnTo>
                        <a:lnTo>
                          <a:pt x="149" y="110"/>
                        </a:lnTo>
                        <a:lnTo>
                          <a:pt x="158" y="117"/>
                        </a:lnTo>
                        <a:lnTo>
                          <a:pt x="159" y="122"/>
                        </a:lnTo>
                        <a:lnTo>
                          <a:pt x="161" y="127"/>
                        </a:lnTo>
                        <a:lnTo>
                          <a:pt x="165" y="149"/>
                        </a:lnTo>
                        <a:lnTo>
                          <a:pt x="175" y="136"/>
                        </a:lnTo>
                        <a:lnTo>
                          <a:pt x="182" y="121"/>
                        </a:lnTo>
                        <a:lnTo>
                          <a:pt x="185" y="104"/>
                        </a:lnTo>
                        <a:lnTo>
                          <a:pt x="187" y="88"/>
                        </a:lnTo>
                        <a:lnTo>
                          <a:pt x="187" y="78"/>
                        </a:lnTo>
                        <a:lnTo>
                          <a:pt x="184" y="70"/>
                        </a:lnTo>
                        <a:lnTo>
                          <a:pt x="181" y="61"/>
                        </a:lnTo>
                        <a:lnTo>
                          <a:pt x="175" y="53"/>
                        </a:lnTo>
                        <a:lnTo>
                          <a:pt x="169" y="41"/>
                        </a:lnTo>
                        <a:lnTo>
                          <a:pt x="159" y="30"/>
                        </a:lnTo>
                        <a:lnTo>
                          <a:pt x="151" y="34"/>
                        </a:lnTo>
                        <a:lnTo>
                          <a:pt x="145" y="42"/>
                        </a:lnTo>
                        <a:lnTo>
                          <a:pt x="149" y="56"/>
                        </a:lnTo>
                        <a:lnTo>
                          <a:pt x="142" y="58"/>
                        </a:lnTo>
                        <a:lnTo>
                          <a:pt x="135" y="54"/>
                        </a:lnTo>
                        <a:lnTo>
                          <a:pt x="132" y="73"/>
                        </a:lnTo>
                        <a:lnTo>
                          <a:pt x="122" y="49"/>
                        </a:lnTo>
                        <a:lnTo>
                          <a:pt x="135" y="44"/>
                        </a:lnTo>
                        <a:lnTo>
                          <a:pt x="131" y="37"/>
                        </a:lnTo>
                        <a:lnTo>
                          <a:pt x="122" y="36"/>
                        </a:lnTo>
                        <a:lnTo>
                          <a:pt x="122" y="29"/>
                        </a:lnTo>
                        <a:lnTo>
                          <a:pt x="127" y="8"/>
                        </a:lnTo>
                        <a:lnTo>
                          <a:pt x="105" y="2"/>
                        </a:lnTo>
                        <a:lnTo>
                          <a:pt x="95" y="7"/>
                        </a:lnTo>
                        <a:lnTo>
                          <a:pt x="88" y="0"/>
                        </a:lnTo>
                        <a:lnTo>
                          <a:pt x="75" y="0"/>
                        </a:lnTo>
                        <a:lnTo>
                          <a:pt x="50" y="13"/>
                        </a:lnTo>
                        <a:lnTo>
                          <a:pt x="61" y="20"/>
                        </a:lnTo>
                        <a:lnTo>
                          <a:pt x="52" y="34"/>
                        </a:lnTo>
                        <a:lnTo>
                          <a:pt x="57" y="36"/>
                        </a:lnTo>
                        <a:lnTo>
                          <a:pt x="61" y="39"/>
                        </a:lnTo>
                        <a:lnTo>
                          <a:pt x="64" y="42"/>
                        </a:lnTo>
                        <a:lnTo>
                          <a:pt x="64" y="47"/>
                        </a:lnTo>
                        <a:lnTo>
                          <a:pt x="62" y="51"/>
                        </a:lnTo>
                        <a:lnTo>
                          <a:pt x="60" y="54"/>
                        </a:lnTo>
                        <a:lnTo>
                          <a:pt x="57" y="53"/>
                        </a:lnTo>
                        <a:lnTo>
                          <a:pt x="51" y="53"/>
                        </a:lnTo>
                        <a:lnTo>
                          <a:pt x="47" y="49"/>
                        </a:lnTo>
                        <a:lnTo>
                          <a:pt x="47" y="46"/>
                        </a:lnTo>
                        <a:lnTo>
                          <a:pt x="50" y="30"/>
                        </a:lnTo>
                        <a:lnTo>
                          <a:pt x="45" y="17"/>
                        </a:lnTo>
                        <a:lnTo>
                          <a:pt x="27" y="19"/>
                        </a:lnTo>
                        <a:lnTo>
                          <a:pt x="27" y="29"/>
                        </a:lnTo>
                        <a:lnTo>
                          <a:pt x="22" y="32"/>
                        </a:lnTo>
                        <a:lnTo>
                          <a:pt x="14" y="30"/>
                        </a:lnTo>
                        <a:lnTo>
                          <a:pt x="7" y="42"/>
                        </a:lnTo>
                        <a:lnTo>
                          <a:pt x="0" y="53"/>
                        </a:lnTo>
                        <a:lnTo>
                          <a:pt x="11" y="58"/>
                        </a:lnTo>
                        <a:lnTo>
                          <a:pt x="17" y="68"/>
                        </a:lnTo>
                        <a:lnTo>
                          <a:pt x="18" y="81"/>
                        </a:lnTo>
                        <a:lnTo>
                          <a:pt x="24" y="88"/>
                        </a:lnTo>
                        <a:lnTo>
                          <a:pt x="32" y="95"/>
                        </a:lnTo>
                        <a:lnTo>
                          <a:pt x="41" y="98"/>
                        </a:lnTo>
                        <a:lnTo>
                          <a:pt x="51" y="98"/>
                        </a:lnTo>
                        <a:lnTo>
                          <a:pt x="58" y="102"/>
                        </a:lnTo>
                        <a:lnTo>
                          <a:pt x="62" y="107"/>
                        </a:lnTo>
                        <a:lnTo>
                          <a:pt x="67" y="112"/>
                        </a:lnTo>
                        <a:lnTo>
                          <a:pt x="68" y="119"/>
                        </a:lnTo>
                        <a:lnTo>
                          <a:pt x="65" y="122"/>
                        </a:lnTo>
                        <a:lnTo>
                          <a:pt x="64" y="127"/>
                        </a:lnTo>
                        <a:lnTo>
                          <a:pt x="64" y="131"/>
                        </a:lnTo>
                        <a:lnTo>
                          <a:pt x="65" y="136"/>
                        </a:lnTo>
                        <a:lnTo>
                          <a:pt x="77" y="141"/>
                        </a:lnTo>
                        <a:lnTo>
                          <a:pt x="75" y="148"/>
                        </a:lnTo>
                        <a:lnTo>
                          <a:pt x="71" y="155"/>
                        </a:lnTo>
                        <a:lnTo>
                          <a:pt x="71" y="161"/>
                        </a:lnTo>
                        <a:lnTo>
                          <a:pt x="71" y="168"/>
                        </a:lnTo>
                        <a:lnTo>
                          <a:pt x="77" y="182"/>
                        </a:lnTo>
                        <a:close/>
                      </a:path>
                    </a:pathLst>
                  </a:custGeom>
                  <a:solidFill>
                    <a:schemeClr val="accent5">
                      <a:lumMod val="90000"/>
                    </a:schemeClr>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96" name="Oval 62"/>
                  <p:cNvSpPr>
                    <a:spLocks noChangeArrowheads="1"/>
                  </p:cNvSpPr>
                  <p:nvPr/>
                </p:nvSpPr>
                <p:spPr bwMode="auto">
                  <a:xfrm>
                    <a:off x="3825" y="7164"/>
                    <a:ext cx="495" cy="453"/>
                  </a:xfrm>
                  <a:prstGeom prst="ellipse">
                    <a:avLst/>
                  </a:prstGeom>
                  <a:noFill/>
                  <a:ln w="6350">
                    <a:solidFill>
                      <a:srgbClr val="0066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grpSp>
        </p:grpSp>
        <p:grpSp>
          <p:nvGrpSpPr>
            <p:cNvPr id="267" name="Группа 266"/>
            <p:cNvGrpSpPr>
              <a:grpSpLocks/>
            </p:cNvGrpSpPr>
            <p:nvPr/>
          </p:nvGrpSpPr>
          <p:grpSpPr bwMode="auto">
            <a:xfrm flipH="1">
              <a:off x="6029942" y="2766703"/>
              <a:ext cx="1037288" cy="894141"/>
              <a:chOff x="1531" y="13498"/>
              <a:chExt cx="2552" cy="2123"/>
            </a:xfrm>
          </p:grpSpPr>
          <p:sp>
            <p:nvSpPr>
              <p:cNvPr id="268" name="Freeform 3"/>
              <p:cNvSpPr>
                <a:spLocks/>
              </p:cNvSpPr>
              <p:nvPr/>
            </p:nvSpPr>
            <p:spPr bwMode="auto">
              <a:xfrm>
                <a:off x="1531" y="13498"/>
                <a:ext cx="2552" cy="2123"/>
              </a:xfrm>
              <a:custGeom>
                <a:avLst/>
                <a:gdLst>
                  <a:gd name="T0" fmla="*/ 0 w 2552"/>
                  <a:gd name="T1" fmla="*/ 499 h 2123"/>
                  <a:gd name="T2" fmla="*/ 0 w 2552"/>
                  <a:gd name="T3" fmla="*/ 1052 h 2123"/>
                  <a:gd name="T4" fmla="*/ 42 w 2552"/>
                  <a:gd name="T5" fmla="*/ 1083 h 2123"/>
                  <a:gd name="T6" fmla="*/ 42 w 2552"/>
                  <a:gd name="T7" fmla="*/ 1169 h 2123"/>
                  <a:gd name="T8" fmla="*/ 382 w 2552"/>
                  <a:gd name="T9" fmla="*/ 1359 h 2123"/>
                  <a:gd name="T10" fmla="*/ 412 w 2552"/>
                  <a:gd name="T11" fmla="*/ 1428 h 2123"/>
                  <a:gd name="T12" fmla="*/ 447 w 2552"/>
                  <a:gd name="T13" fmla="*/ 1492 h 2123"/>
                  <a:gd name="T14" fmla="*/ 487 w 2552"/>
                  <a:gd name="T15" fmla="*/ 1554 h 2123"/>
                  <a:gd name="T16" fmla="*/ 532 w 2552"/>
                  <a:gd name="T17" fmla="*/ 1610 h 2123"/>
                  <a:gd name="T18" fmla="*/ 582 w 2552"/>
                  <a:gd name="T19" fmla="*/ 1663 h 2123"/>
                  <a:gd name="T20" fmla="*/ 636 w 2552"/>
                  <a:gd name="T21" fmla="*/ 1711 h 2123"/>
                  <a:gd name="T22" fmla="*/ 693 w 2552"/>
                  <a:gd name="T23" fmla="*/ 1754 h 2123"/>
                  <a:gd name="T24" fmla="*/ 753 w 2552"/>
                  <a:gd name="T25" fmla="*/ 1793 h 2123"/>
                  <a:gd name="T26" fmla="*/ 817 w 2552"/>
                  <a:gd name="T27" fmla="*/ 1826 h 2123"/>
                  <a:gd name="T28" fmla="*/ 883 w 2552"/>
                  <a:gd name="T29" fmla="*/ 1855 h 2123"/>
                  <a:gd name="T30" fmla="*/ 952 w 2552"/>
                  <a:gd name="T31" fmla="*/ 1877 h 2123"/>
                  <a:gd name="T32" fmla="*/ 1023 w 2552"/>
                  <a:gd name="T33" fmla="*/ 1894 h 2123"/>
                  <a:gd name="T34" fmla="*/ 1059 w 2552"/>
                  <a:gd name="T35" fmla="*/ 1900 h 2123"/>
                  <a:gd name="T36" fmla="*/ 1095 w 2552"/>
                  <a:gd name="T37" fmla="*/ 1904 h 2123"/>
                  <a:gd name="T38" fmla="*/ 1131 w 2552"/>
                  <a:gd name="T39" fmla="*/ 1907 h 2123"/>
                  <a:gd name="T40" fmla="*/ 1168 w 2552"/>
                  <a:gd name="T41" fmla="*/ 1910 h 2123"/>
                  <a:gd name="T42" fmla="*/ 1206 w 2552"/>
                  <a:gd name="T43" fmla="*/ 1910 h 2123"/>
                  <a:gd name="T44" fmla="*/ 1243 w 2552"/>
                  <a:gd name="T45" fmla="*/ 1909 h 2123"/>
                  <a:gd name="T46" fmla="*/ 1281 w 2552"/>
                  <a:gd name="T47" fmla="*/ 1906 h 2123"/>
                  <a:gd name="T48" fmla="*/ 1318 w 2552"/>
                  <a:gd name="T49" fmla="*/ 1901 h 2123"/>
                  <a:gd name="T50" fmla="*/ 1318 w 2552"/>
                  <a:gd name="T51" fmla="*/ 1901 h 2123"/>
                  <a:gd name="T52" fmla="*/ 1701 w 2552"/>
                  <a:gd name="T53" fmla="*/ 2123 h 2123"/>
                  <a:gd name="T54" fmla="*/ 2510 w 2552"/>
                  <a:gd name="T55" fmla="*/ 1657 h 2123"/>
                  <a:gd name="T56" fmla="*/ 2510 w 2552"/>
                  <a:gd name="T57" fmla="*/ 1572 h 2123"/>
                  <a:gd name="T58" fmla="*/ 2552 w 2552"/>
                  <a:gd name="T59" fmla="*/ 1551 h 2123"/>
                  <a:gd name="T60" fmla="*/ 2552 w 2552"/>
                  <a:gd name="T61" fmla="*/ 998 h 2123"/>
                  <a:gd name="T62" fmla="*/ 850 w 2552"/>
                  <a:gd name="T63" fmla="*/ 0 h 2123"/>
                  <a:gd name="T64" fmla="*/ 0 w 2552"/>
                  <a:gd name="T65" fmla="*/ 499 h 2123"/>
                  <a:gd name="T66" fmla="*/ 0 w 2552"/>
                  <a:gd name="T67" fmla="*/ 499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52" h="2123">
                    <a:moveTo>
                      <a:pt x="0" y="499"/>
                    </a:moveTo>
                    <a:lnTo>
                      <a:pt x="0" y="1052"/>
                    </a:lnTo>
                    <a:lnTo>
                      <a:pt x="42" y="1083"/>
                    </a:lnTo>
                    <a:lnTo>
                      <a:pt x="42" y="1169"/>
                    </a:lnTo>
                    <a:lnTo>
                      <a:pt x="382" y="1359"/>
                    </a:lnTo>
                    <a:lnTo>
                      <a:pt x="412" y="1428"/>
                    </a:lnTo>
                    <a:lnTo>
                      <a:pt x="447" y="1492"/>
                    </a:lnTo>
                    <a:lnTo>
                      <a:pt x="487" y="1554"/>
                    </a:lnTo>
                    <a:lnTo>
                      <a:pt x="532" y="1610"/>
                    </a:lnTo>
                    <a:lnTo>
                      <a:pt x="582" y="1663"/>
                    </a:lnTo>
                    <a:lnTo>
                      <a:pt x="636" y="1711"/>
                    </a:lnTo>
                    <a:lnTo>
                      <a:pt x="693" y="1754"/>
                    </a:lnTo>
                    <a:lnTo>
                      <a:pt x="753" y="1793"/>
                    </a:lnTo>
                    <a:lnTo>
                      <a:pt x="817" y="1826"/>
                    </a:lnTo>
                    <a:lnTo>
                      <a:pt x="883" y="1855"/>
                    </a:lnTo>
                    <a:lnTo>
                      <a:pt x="952" y="1877"/>
                    </a:lnTo>
                    <a:lnTo>
                      <a:pt x="1023" y="1894"/>
                    </a:lnTo>
                    <a:lnTo>
                      <a:pt x="1059" y="1900"/>
                    </a:lnTo>
                    <a:lnTo>
                      <a:pt x="1095" y="1904"/>
                    </a:lnTo>
                    <a:lnTo>
                      <a:pt x="1131" y="1907"/>
                    </a:lnTo>
                    <a:lnTo>
                      <a:pt x="1168" y="1910"/>
                    </a:lnTo>
                    <a:lnTo>
                      <a:pt x="1206" y="1910"/>
                    </a:lnTo>
                    <a:lnTo>
                      <a:pt x="1243" y="1909"/>
                    </a:lnTo>
                    <a:lnTo>
                      <a:pt x="1281" y="1906"/>
                    </a:lnTo>
                    <a:lnTo>
                      <a:pt x="1318" y="1901"/>
                    </a:lnTo>
                    <a:lnTo>
                      <a:pt x="1318" y="1901"/>
                    </a:lnTo>
                    <a:lnTo>
                      <a:pt x="1701" y="2123"/>
                    </a:lnTo>
                    <a:lnTo>
                      <a:pt x="2510" y="1657"/>
                    </a:lnTo>
                    <a:lnTo>
                      <a:pt x="2510" y="1572"/>
                    </a:lnTo>
                    <a:lnTo>
                      <a:pt x="2552" y="1551"/>
                    </a:lnTo>
                    <a:lnTo>
                      <a:pt x="2552" y="998"/>
                    </a:lnTo>
                    <a:lnTo>
                      <a:pt x="850" y="0"/>
                    </a:lnTo>
                    <a:lnTo>
                      <a:pt x="0" y="499"/>
                    </a:lnTo>
                    <a:lnTo>
                      <a:pt x="0" y="499"/>
                    </a:lnTo>
                  </a:path>
                </a:pathLst>
              </a:custGeom>
              <a:solidFill>
                <a:schemeClr val="accent5">
                  <a:lumMod val="90000"/>
                </a:schemeClr>
              </a:solidFill>
              <a:ln w="22225">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69" name="Freeform 4"/>
              <p:cNvSpPr>
                <a:spLocks/>
              </p:cNvSpPr>
              <p:nvPr/>
            </p:nvSpPr>
            <p:spPr bwMode="auto">
              <a:xfrm>
                <a:off x="3232" y="14496"/>
                <a:ext cx="851" cy="1125"/>
              </a:xfrm>
              <a:custGeom>
                <a:avLst/>
                <a:gdLst>
                  <a:gd name="T0" fmla="*/ 0 w 851"/>
                  <a:gd name="T1" fmla="*/ 1125 h 1125"/>
                  <a:gd name="T2" fmla="*/ 809 w 851"/>
                  <a:gd name="T3" fmla="*/ 659 h 1125"/>
                  <a:gd name="T4" fmla="*/ 809 w 851"/>
                  <a:gd name="T5" fmla="*/ 574 h 1125"/>
                  <a:gd name="T6" fmla="*/ 851 w 851"/>
                  <a:gd name="T7" fmla="*/ 553 h 1125"/>
                  <a:gd name="T8" fmla="*/ 851 w 851"/>
                  <a:gd name="T9" fmla="*/ 0 h 1125"/>
                  <a:gd name="T10" fmla="*/ 0 w 851"/>
                  <a:gd name="T11" fmla="*/ 488 h 1125"/>
                  <a:gd name="T12" fmla="*/ 0 w 851"/>
                  <a:gd name="T13" fmla="*/ 1125 h 1125"/>
                </a:gdLst>
                <a:ahLst/>
                <a:cxnLst>
                  <a:cxn ang="0">
                    <a:pos x="T0" y="T1"/>
                  </a:cxn>
                  <a:cxn ang="0">
                    <a:pos x="T2" y="T3"/>
                  </a:cxn>
                  <a:cxn ang="0">
                    <a:pos x="T4" y="T5"/>
                  </a:cxn>
                  <a:cxn ang="0">
                    <a:pos x="T6" y="T7"/>
                  </a:cxn>
                  <a:cxn ang="0">
                    <a:pos x="T8" y="T9"/>
                  </a:cxn>
                  <a:cxn ang="0">
                    <a:pos x="T10" y="T11"/>
                  </a:cxn>
                  <a:cxn ang="0">
                    <a:pos x="T12" y="T13"/>
                  </a:cxn>
                </a:cxnLst>
                <a:rect l="0" t="0" r="r" b="b"/>
                <a:pathLst>
                  <a:path w="851" h="1125">
                    <a:moveTo>
                      <a:pt x="0" y="1125"/>
                    </a:moveTo>
                    <a:lnTo>
                      <a:pt x="809" y="659"/>
                    </a:lnTo>
                    <a:lnTo>
                      <a:pt x="809" y="574"/>
                    </a:lnTo>
                    <a:lnTo>
                      <a:pt x="851" y="553"/>
                    </a:lnTo>
                    <a:lnTo>
                      <a:pt x="851" y="0"/>
                    </a:lnTo>
                    <a:lnTo>
                      <a:pt x="0" y="488"/>
                    </a:lnTo>
                    <a:lnTo>
                      <a:pt x="0" y="1125"/>
                    </a:lnTo>
                    <a:close/>
                  </a:path>
                </a:pathLst>
              </a:custGeom>
              <a:solidFill>
                <a:schemeClr val="accent1">
                  <a:lumMod val="50000"/>
                </a:schemeClr>
              </a:solidFill>
              <a:ln w="2222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0" name="Freeform 5"/>
              <p:cNvSpPr>
                <a:spLocks/>
              </p:cNvSpPr>
              <p:nvPr/>
            </p:nvSpPr>
            <p:spPr bwMode="auto">
              <a:xfrm>
                <a:off x="1531" y="13997"/>
                <a:ext cx="1701" cy="1624"/>
              </a:xfrm>
              <a:custGeom>
                <a:avLst/>
                <a:gdLst>
                  <a:gd name="T0" fmla="*/ 0 w 1701"/>
                  <a:gd name="T1" fmla="*/ 553 h 1624"/>
                  <a:gd name="T2" fmla="*/ 42 w 1701"/>
                  <a:gd name="T3" fmla="*/ 584 h 1624"/>
                  <a:gd name="T4" fmla="*/ 42 w 1701"/>
                  <a:gd name="T5" fmla="*/ 670 h 1624"/>
                  <a:gd name="T6" fmla="*/ 382 w 1701"/>
                  <a:gd name="T7" fmla="*/ 860 h 1624"/>
                  <a:gd name="T8" fmla="*/ 412 w 1701"/>
                  <a:gd name="T9" fmla="*/ 929 h 1624"/>
                  <a:gd name="T10" fmla="*/ 447 w 1701"/>
                  <a:gd name="T11" fmla="*/ 993 h 1624"/>
                  <a:gd name="T12" fmla="*/ 487 w 1701"/>
                  <a:gd name="T13" fmla="*/ 1055 h 1624"/>
                  <a:gd name="T14" fmla="*/ 532 w 1701"/>
                  <a:gd name="T15" fmla="*/ 1111 h 1624"/>
                  <a:gd name="T16" fmla="*/ 582 w 1701"/>
                  <a:gd name="T17" fmla="*/ 1164 h 1624"/>
                  <a:gd name="T18" fmla="*/ 636 w 1701"/>
                  <a:gd name="T19" fmla="*/ 1212 h 1624"/>
                  <a:gd name="T20" fmla="*/ 693 w 1701"/>
                  <a:gd name="T21" fmla="*/ 1255 h 1624"/>
                  <a:gd name="T22" fmla="*/ 753 w 1701"/>
                  <a:gd name="T23" fmla="*/ 1294 h 1624"/>
                  <a:gd name="T24" fmla="*/ 817 w 1701"/>
                  <a:gd name="T25" fmla="*/ 1327 h 1624"/>
                  <a:gd name="T26" fmla="*/ 883 w 1701"/>
                  <a:gd name="T27" fmla="*/ 1356 h 1624"/>
                  <a:gd name="T28" fmla="*/ 952 w 1701"/>
                  <a:gd name="T29" fmla="*/ 1378 h 1624"/>
                  <a:gd name="T30" fmla="*/ 1023 w 1701"/>
                  <a:gd name="T31" fmla="*/ 1395 h 1624"/>
                  <a:gd name="T32" fmla="*/ 1059 w 1701"/>
                  <a:gd name="T33" fmla="*/ 1401 h 1624"/>
                  <a:gd name="T34" fmla="*/ 1095 w 1701"/>
                  <a:gd name="T35" fmla="*/ 1405 h 1624"/>
                  <a:gd name="T36" fmla="*/ 1131 w 1701"/>
                  <a:gd name="T37" fmla="*/ 1408 h 1624"/>
                  <a:gd name="T38" fmla="*/ 1168 w 1701"/>
                  <a:gd name="T39" fmla="*/ 1411 h 1624"/>
                  <a:gd name="T40" fmla="*/ 1206 w 1701"/>
                  <a:gd name="T41" fmla="*/ 1411 h 1624"/>
                  <a:gd name="T42" fmla="*/ 1243 w 1701"/>
                  <a:gd name="T43" fmla="*/ 1410 h 1624"/>
                  <a:gd name="T44" fmla="*/ 1281 w 1701"/>
                  <a:gd name="T45" fmla="*/ 1407 h 1624"/>
                  <a:gd name="T46" fmla="*/ 1318 w 1701"/>
                  <a:gd name="T47" fmla="*/ 1402 h 1624"/>
                  <a:gd name="T48" fmla="*/ 1318 w 1701"/>
                  <a:gd name="T49" fmla="*/ 1402 h 1624"/>
                  <a:gd name="T50" fmla="*/ 1701 w 1701"/>
                  <a:gd name="T51" fmla="*/ 1624 h 1624"/>
                  <a:gd name="T52" fmla="*/ 1701 w 1701"/>
                  <a:gd name="T53" fmla="*/ 987 h 1624"/>
                  <a:gd name="T54" fmla="*/ 1318 w 1701"/>
                  <a:gd name="T55" fmla="*/ 764 h 1624"/>
                  <a:gd name="T56" fmla="*/ 1281 w 1701"/>
                  <a:gd name="T57" fmla="*/ 769 h 1624"/>
                  <a:gd name="T58" fmla="*/ 1243 w 1701"/>
                  <a:gd name="T59" fmla="*/ 773 h 1624"/>
                  <a:gd name="T60" fmla="*/ 1206 w 1701"/>
                  <a:gd name="T61" fmla="*/ 774 h 1624"/>
                  <a:gd name="T62" fmla="*/ 1168 w 1701"/>
                  <a:gd name="T63" fmla="*/ 773 h 1624"/>
                  <a:gd name="T64" fmla="*/ 1131 w 1701"/>
                  <a:gd name="T65" fmla="*/ 772 h 1624"/>
                  <a:gd name="T66" fmla="*/ 1095 w 1701"/>
                  <a:gd name="T67" fmla="*/ 769 h 1624"/>
                  <a:gd name="T68" fmla="*/ 1059 w 1701"/>
                  <a:gd name="T69" fmla="*/ 764 h 1624"/>
                  <a:gd name="T70" fmla="*/ 1023 w 1701"/>
                  <a:gd name="T71" fmla="*/ 758 h 1624"/>
                  <a:gd name="T72" fmla="*/ 952 w 1701"/>
                  <a:gd name="T73" fmla="*/ 740 h 1624"/>
                  <a:gd name="T74" fmla="*/ 883 w 1701"/>
                  <a:gd name="T75" fmla="*/ 718 h 1624"/>
                  <a:gd name="T76" fmla="*/ 817 w 1701"/>
                  <a:gd name="T77" fmla="*/ 691 h 1624"/>
                  <a:gd name="T78" fmla="*/ 753 w 1701"/>
                  <a:gd name="T79" fmla="*/ 656 h 1624"/>
                  <a:gd name="T80" fmla="*/ 693 w 1701"/>
                  <a:gd name="T81" fmla="*/ 619 h 1624"/>
                  <a:gd name="T82" fmla="*/ 636 w 1701"/>
                  <a:gd name="T83" fmla="*/ 575 h 1624"/>
                  <a:gd name="T84" fmla="*/ 582 w 1701"/>
                  <a:gd name="T85" fmla="*/ 527 h 1624"/>
                  <a:gd name="T86" fmla="*/ 532 w 1701"/>
                  <a:gd name="T87" fmla="*/ 475 h 1624"/>
                  <a:gd name="T88" fmla="*/ 487 w 1701"/>
                  <a:gd name="T89" fmla="*/ 418 h 1624"/>
                  <a:gd name="T90" fmla="*/ 447 w 1701"/>
                  <a:gd name="T91" fmla="*/ 357 h 1624"/>
                  <a:gd name="T92" fmla="*/ 412 w 1701"/>
                  <a:gd name="T93" fmla="*/ 292 h 1624"/>
                  <a:gd name="T94" fmla="*/ 382 w 1701"/>
                  <a:gd name="T95" fmla="*/ 223 h 1624"/>
                  <a:gd name="T96" fmla="*/ 382 w 1701"/>
                  <a:gd name="T97" fmla="*/ 223 h 1624"/>
                  <a:gd name="T98" fmla="*/ 0 w 1701"/>
                  <a:gd name="T99" fmla="*/ 0 h 1624"/>
                  <a:gd name="T100" fmla="*/ 0 w 1701"/>
                  <a:gd name="T101" fmla="*/ 553 h 1624"/>
                  <a:gd name="T102" fmla="*/ 0 w 1701"/>
                  <a:gd name="T103" fmla="*/ 553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1" h="1624">
                    <a:moveTo>
                      <a:pt x="0" y="553"/>
                    </a:moveTo>
                    <a:lnTo>
                      <a:pt x="42" y="584"/>
                    </a:lnTo>
                    <a:lnTo>
                      <a:pt x="42" y="670"/>
                    </a:lnTo>
                    <a:lnTo>
                      <a:pt x="382" y="860"/>
                    </a:lnTo>
                    <a:lnTo>
                      <a:pt x="412" y="929"/>
                    </a:lnTo>
                    <a:lnTo>
                      <a:pt x="447" y="993"/>
                    </a:lnTo>
                    <a:lnTo>
                      <a:pt x="487" y="1055"/>
                    </a:lnTo>
                    <a:lnTo>
                      <a:pt x="532" y="1111"/>
                    </a:lnTo>
                    <a:lnTo>
                      <a:pt x="582" y="1164"/>
                    </a:lnTo>
                    <a:lnTo>
                      <a:pt x="636" y="1212"/>
                    </a:lnTo>
                    <a:lnTo>
                      <a:pt x="693" y="1255"/>
                    </a:lnTo>
                    <a:lnTo>
                      <a:pt x="753" y="1294"/>
                    </a:lnTo>
                    <a:lnTo>
                      <a:pt x="817" y="1327"/>
                    </a:lnTo>
                    <a:lnTo>
                      <a:pt x="883" y="1356"/>
                    </a:lnTo>
                    <a:lnTo>
                      <a:pt x="952" y="1378"/>
                    </a:lnTo>
                    <a:lnTo>
                      <a:pt x="1023" y="1395"/>
                    </a:lnTo>
                    <a:lnTo>
                      <a:pt x="1059" y="1401"/>
                    </a:lnTo>
                    <a:lnTo>
                      <a:pt x="1095" y="1405"/>
                    </a:lnTo>
                    <a:lnTo>
                      <a:pt x="1131" y="1408"/>
                    </a:lnTo>
                    <a:lnTo>
                      <a:pt x="1168" y="1411"/>
                    </a:lnTo>
                    <a:lnTo>
                      <a:pt x="1206" y="1411"/>
                    </a:lnTo>
                    <a:lnTo>
                      <a:pt x="1243" y="1410"/>
                    </a:lnTo>
                    <a:lnTo>
                      <a:pt x="1281" y="1407"/>
                    </a:lnTo>
                    <a:lnTo>
                      <a:pt x="1318" y="1402"/>
                    </a:lnTo>
                    <a:lnTo>
                      <a:pt x="1318" y="1402"/>
                    </a:lnTo>
                    <a:lnTo>
                      <a:pt x="1701" y="1624"/>
                    </a:lnTo>
                    <a:lnTo>
                      <a:pt x="1701" y="987"/>
                    </a:lnTo>
                    <a:lnTo>
                      <a:pt x="1318" y="764"/>
                    </a:lnTo>
                    <a:lnTo>
                      <a:pt x="1281" y="769"/>
                    </a:lnTo>
                    <a:lnTo>
                      <a:pt x="1243" y="773"/>
                    </a:lnTo>
                    <a:lnTo>
                      <a:pt x="1206" y="774"/>
                    </a:lnTo>
                    <a:lnTo>
                      <a:pt x="1168" y="773"/>
                    </a:lnTo>
                    <a:lnTo>
                      <a:pt x="1131" y="772"/>
                    </a:lnTo>
                    <a:lnTo>
                      <a:pt x="1095" y="769"/>
                    </a:lnTo>
                    <a:lnTo>
                      <a:pt x="1059" y="764"/>
                    </a:lnTo>
                    <a:lnTo>
                      <a:pt x="1023" y="758"/>
                    </a:lnTo>
                    <a:lnTo>
                      <a:pt x="952" y="740"/>
                    </a:lnTo>
                    <a:lnTo>
                      <a:pt x="883" y="718"/>
                    </a:lnTo>
                    <a:lnTo>
                      <a:pt x="817" y="691"/>
                    </a:lnTo>
                    <a:lnTo>
                      <a:pt x="753" y="656"/>
                    </a:lnTo>
                    <a:lnTo>
                      <a:pt x="693" y="619"/>
                    </a:lnTo>
                    <a:lnTo>
                      <a:pt x="636" y="575"/>
                    </a:lnTo>
                    <a:lnTo>
                      <a:pt x="582" y="527"/>
                    </a:lnTo>
                    <a:lnTo>
                      <a:pt x="532" y="475"/>
                    </a:lnTo>
                    <a:lnTo>
                      <a:pt x="487" y="418"/>
                    </a:lnTo>
                    <a:lnTo>
                      <a:pt x="447" y="357"/>
                    </a:lnTo>
                    <a:lnTo>
                      <a:pt x="412" y="292"/>
                    </a:lnTo>
                    <a:lnTo>
                      <a:pt x="382" y="223"/>
                    </a:lnTo>
                    <a:lnTo>
                      <a:pt x="382" y="223"/>
                    </a:lnTo>
                    <a:lnTo>
                      <a:pt x="0" y="0"/>
                    </a:lnTo>
                    <a:lnTo>
                      <a:pt x="0" y="553"/>
                    </a:lnTo>
                    <a:lnTo>
                      <a:pt x="0" y="553"/>
                    </a:lnTo>
                  </a:path>
                </a:pathLst>
              </a:custGeom>
              <a:solidFill>
                <a:schemeClr val="accent5">
                  <a:lumMod val="90000"/>
                </a:schemeClr>
              </a:solidFill>
              <a:ln w="2222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1" name="Freeform 6"/>
              <p:cNvSpPr>
                <a:spLocks/>
              </p:cNvSpPr>
              <p:nvPr/>
            </p:nvSpPr>
            <p:spPr bwMode="auto">
              <a:xfrm>
                <a:off x="1646" y="14141"/>
                <a:ext cx="194" cy="292"/>
              </a:xfrm>
              <a:custGeom>
                <a:avLst/>
                <a:gdLst>
                  <a:gd name="T0" fmla="*/ 0 w 194"/>
                  <a:gd name="T1" fmla="*/ 189 h 292"/>
                  <a:gd name="T2" fmla="*/ 194 w 194"/>
                  <a:gd name="T3" fmla="*/ 292 h 292"/>
                  <a:gd name="T4" fmla="*/ 194 w 194"/>
                  <a:gd name="T5" fmla="*/ 108 h 292"/>
                  <a:gd name="T6" fmla="*/ 0 w 194"/>
                  <a:gd name="T7" fmla="*/ 0 h 292"/>
                  <a:gd name="T8" fmla="*/ 0 w 194"/>
                  <a:gd name="T9" fmla="*/ 189 h 292"/>
                </a:gdLst>
                <a:ahLst/>
                <a:cxnLst>
                  <a:cxn ang="0">
                    <a:pos x="T0" y="T1"/>
                  </a:cxn>
                  <a:cxn ang="0">
                    <a:pos x="T2" y="T3"/>
                  </a:cxn>
                  <a:cxn ang="0">
                    <a:pos x="T4" y="T5"/>
                  </a:cxn>
                  <a:cxn ang="0">
                    <a:pos x="T6" y="T7"/>
                  </a:cxn>
                  <a:cxn ang="0">
                    <a:pos x="T8" y="T9"/>
                  </a:cxn>
                </a:cxnLst>
                <a:rect l="0" t="0" r="r" b="b"/>
                <a:pathLst>
                  <a:path w="194" h="292">
                    <a:moveTo>
                      <a:pt x="0" y="189"/>
                    </a:moveTo>
                    <a:lnTo>
                      <a:pt x="194" y="292"/>
                    </a:lnTo>
                    <a:lnTo>
                      <a:pt x="194" y="108"/>
                    </a:lnTo>
                    <a:lnTo>
                      <a:pt x="0" y="0"/>
                    </a:lnTo>
                    <a:lnTo>
                      <a:pt x="0" y="189"/>
                    </a:lnTo>
                    <a:close/>
                  </a:path>
                </a:pathLst>
              </a:custGeom>
              <a:solidFill>
                <a:srgbClr val="FFFF00"/>
              </a:solidFill>
              <a:ln w="1587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2" name="Freeform 7"/>
              <p:cNvSpPr>
                <a:spLocks/>
              </p:cNvSpPr>
              <p:nvPr/>
            </p:nvSpPr>
            <p:spPr bwMode="auto">
              <a:xfrm>
                <a:off x="1531" y="14327"/>
                <a:ext cx="1701" cy="1145"/>
              </a:xfrm>
              <a:custGeom>
                <a:avLst/>
                <a:gdLst>
                  <a:gd name="T0" fmla="*/ 0 w 1701"/>
                  <a:gd name="T1" fmla="*/ 73 h 1145"/>
                  <a:gd name="T2" fmla="*/ 0 w 1701"/>
                  <a:gd name="T3" fmla="*/ 173 h 1145"/>
                  <a:gd name="T4" fmla="*/ 382 w 1701"/>
                  <a:gd name="T5" fmla="*/ 382 h 1145"/>
                  <a:gd name="T6" fmla="*/ 412 w 1701"/>
                  <a:gd name="T7" fmla="*/ 450 h 1145"/>
                  <a:gd name="T8" fmla="*/ 447 w 1701"/>
                  <a:gd name="T9" fmla="*/ 515 h 1145"/>
                  <a:gd name="T10" fmla="*/ 487 w 1701"/>
                  <a:gd name="T11" fmla="*/ 576 h 1145"/>
                  <a:gd name="T12" fmla="*/ 532 w 1701"/>
                  <a:gd name="T13" fmla="*/ 633 h 1145"/>
                  <a:gd name="T14" fmla="*/ 582 w 1701"/>
                  <a:gd name="T15" fmla="*/ 686 h 1145"/>
                  <a:gd name="T16" fmla="*/ 636 w 1701"/>
                  <a:gd name="T17" fmla="*/ 734 h 1145"/>
                  <a:gd name="T18" fmla="*/ 693 w 1701"/>
                  <a:gd name="T19" fmla="*/ 777 h 1145"/>
                  <a:gd name="T20" fmla="*/ 753 w 1701"/>
                  <a:gd name="T21" fmla="*/ 814 h 1145"/>
                  <a:gd name="T22" fmla="*/ 817 w 1701"/>
                  <a:gd name="T23" fmla="*/ 849 h 1145"/>
                  <a:gd name="T24" fmla="*/ 883 w 1701"/>
                  <a:gd name="T25" fmla="*/ 876 h 1145"/>
                  <a:gd name="T26" fmla="*/ 952 w 1701"/>
                  <a:gd name="T27" fmla="*/ 898 h 1145"/>
                  <a:gd name="T28" fmla="*/ 1023 w 1701"/>
                  <a:gd name="T29" fmla="*/ 916 h 1145"/>
                  <a:gd name="T30" fmla="*/ 1059 w 1701"/>
                  <a:gd name="T31" fmla="*/ 922 h 1145"/>
                  <a:gd name="T32" fmla="*/ 1095 w 1701"/>
                  <a:gd name="T33" fmla="*/ 927 h 1145"/>
                  <a:gd name="T34" fmla="*/ 1131 w 1701"/>
                  <a:gd name="T35" fmla="*/ 930 h 1145"/>
                  <a:gd name="T36" fmla="*/ 1168 w 1701"/>
                  <a:gd name="T37" fmla="*/ 931 h 1145"/>
                  <a:gd name="T38" fmla="*/ 1206 w 1701"/>
                  <a:gd name="T39" fmla="*/ 933 h 1145"/>
                  <a:gd name="T40" fmla="*/ 1243 w 1701"/>
                  <a:gd name="T41" fmla="*/ 931 h 1145"/>
                  <a:gd name="T42" fmla="*/ 1281 w 1701"/>
                  <a:gd name="T43" fmla="*/ 927 h 1145"/>
                  <a:gd name="T44" fmla="*/ 1318 w 1701"/>
                  <a:gd name="T45" fmla="*/ 922 h 1145"/>
                  <a:gd name="T46" fmla="*/ 1318 w 1701"/>
                  <a:gd name="T47" fmla="*/ 922 h 1145"/>
                  <a:gd name="T48" fmla="*/ 1701 w 1701"/>
                  <a:gd name="T49" fmla="*/ 1145 h 1145"/>
                  <a:gd name="T50" fmla="*/ 1701 w 1701"/>
                  <a:gd name="T51" fmla="*/ 987 h 1145"/>
                  <a:gd name="T52" fmla="*/ 1318 w 1701"/>
                  <a:gd name="T53" fmla="*/ 764 h 1145"/>
                  <a:gd name="T54" fmla="*/ 1281 w 1701"/>
                  <a:gd name="T55" fmla="*/ 768 h 1145"/>
                  <a:gd name="T56" fmla="*/ 1243 w 1701"/>
                  <a:gd name="T57" fmla="*/ 771 h 1145"/>
                  <a:gd name="T58" fmla="*/ 1206 w 1701"/>
                  <a:gd name="T59" fmla="*/ 772 h 1145"/>
                  <a:gd name="T60" fmla="*/ 1168 w 1701"/>
                  <a:gd name="T61" fmla="*/ 772 h 1145"/>
                  <a:gd name="T62" fmla="*/ 1131 w 1701"/>
                  <a:gd name="T63" fmla="*/ 771 h 1145"/>
                  <a:gd name="T64" fmla="*/ 1095 w 1701"/>
                  <a:gd name="T65" fmla="*/ 768 h 1145"/>
                  <a:gd name="T66" fmla="*/ 1059 w 1701"/>
                  <a:gd name="T67" fmla="*/ 764 h 1145"/>
                  <a:gd name="T68" fmla="*/ 1023 w 1701"/>
                  <a:gd name="T69" fmla="*/ 756 h 1145"/>
                  <a:gd name="T70" fmla="*/ 952 w 1701"/>
                  <a:gd name="T71" fmla="*/ 740 h 1145"/>
                  <a:gd name="T72" fmla="*/ 883 w 1701"/>
                  <a:gd name="T73" fmla="*/ 717 h 1145"/>
                  <a:gd name="T74" fmla="*/ 817 w 1701"/>
                  <a:gd name="T75" fmla="*/ 689 h 1145"/>
                  <a:gd name="T76" fmla="*/ 753 w 1701"/>
                  <a:gd name="T77" fmla="*/ 656 h 1145"/>
                  <a:gd name="T78" fmla="*/ 693 w 1701"/>
                  <a:gd name="T79" fmla="*/ 617 h 1145"/>
                  <a:gd name="T80" fmla="*/ 636 w 1701"/>
                  <a:gd name="T81" fmla="*/ 573 h 1145"/>
                  <a:gd name="T82" fmla="*/ 582 w 1701"/>
                  <a:gd name="T83" fmla="*/ 525 h 1145"/>
                  <a:gd name="T84" fmla="*/ 532 w 1701"/>
                  <a:gd name="T85" fmla="*/ 473 h 1145"/>
                  <a:gd name="T86" fmla="*/ 487 w 1701"/>
                  <a:gd name="T87" fmla="*/ 416 h 1145"/>
                  <a:gd name="T88" fmla="*/ 447 w 1701"/>
                  <a:gd name="T89" fmla="*/ 356 h 1145"/>
                  <a:gd name="T90" fmla="*/ 412 w 1701"/>
                  <a:gd name="T91" fmla="*/ 290 h 1145"/>
                  <a:gd name="T92" fmla="*/ 382 w 1701"/>
                  <a:gd name="T93" fmla="*/ 223 h 1145"/>
                  <a:gd name="T94" fmla="*/ 382 w 1701"/>
                  <a:gd name="T95" fmla="*/ 223 h 1145"/>
                  <a:gd name="T96" fmla="*/ 0 w 1701"/>
                  <a:gd name="T97" fmla="*/ 0 h 1145"/>
                  <a:gd name="T98" fmla="*/ 0 w 1701"/>
                  <a:gd name="T99" fmla="*/ 73 h 1145"/>
                  <a:gd name="T100" fmla="*/ 0 w 1701"/>
                  <a:gd name="T101" fmla="*/ 73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1" h="1145">
                    <a:moveTo>
                      <a:pt x="0" y="73"/>
                    </a:moveTo>
                    <a:lnTo>
                      <a:pt x="0" y="173"/>
                    </a:lnTo>
                    <a:lnTo>
                      <a:pt x="382" y="382"/>
                    </a:lnTo>
                    <a:lnTo>
                      <a:pt x="412" y="450"/>
                    </a:lnTo>
                    <a:lnTo>
                      <a:pt x="447" y="515"/>
                    </a:lnTo>
                    <a:lnTo>
                      <a:pt x="487" y="576"/>
                    </a:lnTo>
                    <a:lnTo>
                      <a:pt x="532" y="633"/>
                    </a:lnTo>
                    <a:lnTo>
                      <a:pt x="582" y="686"/>
                    </a:lnTo>
                    <a:lnTo>
                      <a:pt x="636" y="734"/>
                    </a:lnTo>
                    <a:lnTo>
                      <a:pt x="693" y="777"/>
                    </a:lnTo>
                    <a:lnTo>
                      <a:pt x="753" y="814"/>
                    </a:lnTo>
                    <a:lnTo>
                      <a:pt x="817" y="849"/>
                    </a:lnTo>
                    <a:lnTo>
                      <a:pt x="883" y="876"/>
                    </a:lnTo>
                    <a:lnTo>
                      <a:pt x="952" y="898"/>
                    </a:lnTo>
                    <a:lnTo>
                      <a:pt x="1023" y="916"/>
                    </a:lnTo>
                    <a:lnTo>
                      <a:pt x="1059" y="922"/>
                    </a:lnTo>
                    <a:lnTo>
                      <a:pt x="1095" y="927"/>
                    </a:lnTo>
                    <a:lnTo>
                      <a:pt x="1131" y="930"/>
                    </a:lnTo>
                    <a:lnTo>
                      <a:pt x="1168" y="931"/>
                    </a:lnTo>
                    <a:lnTo>
                      <a:pt x="1206" y="933"/>
                    </a:lnTo>
                    <a:lnTo>
                      <a:pt x="1243" y="931"/>
                    </a:lnTo>
                    <a:lnTo>
                      <a:pt x="1281" y="927"/>
                    </a:lnTo>
                    <a:lnTo>
                      <a:pt x="1318" y="922"/>
                    </a:lnTo>
                    <a:lnTo>
                      <a:pt x="1318" y="922"/>
                    </a:lnTo>
                    <a:lnTo>
                      <a:pt x="1701" y="1145"/>
                    </a:lnTo>
                    <a:lnTo>
                      <a:pt x="1701" y="987"/>
                    </a:lnTo>
                    <a:lnTo>
                      <a:pt x="1318" y="764"/>
                    </a:lnTo>
                    <a:lnTo>
                      <a:pt x="1281" y="768"/>
                    </a:lnTo>
                    <a:lnTo>
                      <a:pt x="1243" y="771"/>
                    </a:lnTo>
                    <a:lnTo>
                      <a:pt x="1206" y="772"/>
                    </a:lnTo>
                    <a:lnTo>
                      <a:pt x="1168" y="772"/>
                    </a:lnTo>
                    <a:lnTo>
                      <a:pt x="1131" y="771"/>
                    </a:lnTo>
                    <a:lnTo>
                      <a:pt x="1095" y="768"/>
                    </a:lnTo>
                    <a:lnTo>
                      <a:pt x="1059" y="764"/>
                    </a:lnTo>
                    <a:lnTo>
                      <a:pt x="1023" y="756"/>
                    </a:lnTo>
                    <a:lnTo>
                      <a:pt x="952" y="740"/>
                    </a:lnTo>
                    <a:lnTo>
                      <a:pt x="883" y="717"/>
                    </a:lnTo>
                    <a:lnTo>
                      <a:pt x="817" y="689"/>
                    </a:lnTo>
                    <a:lnTo>
                      <a:pt x="753" y="656"/>
                    </a:lnTo>
                    <a:lnTo>
                      <a:pt x="693" y="617"/>
                    </a:lnTo>
                    <a:lnTo>
                      <a:pt x="636" y="573"/>
                    </a:lnTo>
                    <a:lnTo>
                      <a:pt x="582" y="525"/>
                    </a:lnTo>
                    <a:lnTo>
                      <a:pt x="532" y="473"/>
                    </a:lnTo>
                    <a:lnTo>
                      <a:pt x="487" y="416"/>
                    </a:lnTo>
                    <a:lnTo>
                      <a:pt x="447" y="356"/>
                    </a:lnTo>
                    <a:lnTo>
                      <a:pt x="412" y="290"/>
                    </a:lnTo>
                    <a:lnTo>
                      <a:pt x="382" y="223"/>
                    </a:lnTo>
                    <a:lnTo>
                      <a:pt x="382" y="223"/>
                    </a:lnTo>
                    <a:lnTo>
                      <a:pt x="0" y="0"/>
                    </a:lnTo>
                    <a:lnTo>
                      <a:pt x="0" y="73"/>
                    </a:lnTo>
                    <a:lnTo>
                      <a:pt x="0" y="73"/>
                    </a:lnTo>
                  </a:path>
                </a:pathLst>
              </a:custGeom>
              <a:solidFill>
                <a:schemeClr val="accent5">
                  <a:lumMod val="90000"/>
                </a:schemeClr>
              </a:solidFill>
              <a:ln w="22225">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3" name="Freeform 8" descr="Диагональный кирпич"/>
              <p:cNvSpPr>
                <a:spLocks/>
              </p:cNvSpPr>
              <p:nvPr/>
            </p:nvSpPr>
            <p:spPr bwMode="auto">
              <a:xfrm>
                <a:off x="2227" y="14596"/>
                <a:ext cx="87" cy="249"/>
              </a:xfrm>
              <a:custGeom>
                <a:avLst/>
                <a:gdLst>
                  <a:gd name="T0" fmla="*/ 87 w 87"/>
                  <a:gd name="T1" fmla="*/ 0 h 249"/>
                  <a:gd name="T2" fmla="*/ 0 w 87"/>
                  <a:gd name="T3" fmla="*/ 41 h 249"/>
                  <a:gd name="T4" fmla="*/ 4 w 87"/>
                  <a:gd name="T5" fmla="*/ 249 h 249"/>
                </a:gdLst>
                <a:ahLst/>
                <a:cxnLst>
                  <a:cxn ang="0">
                    <a:pos x="T0" y="T1"/>
                  </a:cxn>
                  <a:cxn ang="0">
                    <a:pos x="T2" y="T3"/>
                  </a:cxn>
                  <a:cxn ang="0">
                    <a:pos x="T4" y="T5"/>
                  </a:cxn>
                </a:cxnLst>
                <a:rect l="0" t="0" r="r" b="b"/>
                <a:pathLst>
                  <a:path w="87" h="249">
                    <a:moveTo>
                      <a:pt x="87" y="0"/>
                    </a:moveTo>
                    <a:lnTo>
                      <a:pt x="0" y="41"/>
                    </a:lnTo>
                    <a:lnTo>
                      <a:pt x="4" y="249"/>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4" name="Freeform 9" descr="Диагональный кирпич"/>
              <p:cNvSpPr>
                <a:spLocks/>
              </p:cNvSpPr>
              <p:nvPr/>
            </p:nvSpPr>
            <p:spPr bwMode="auto">
              <a:xfrm>
                <a:off x="2336" y="14655"/>
                <a:ext cx="87" cy="266"/>
              </a:xfrm>
              <a:custGeom>
                <a:avLst/>
                <a:gdLst>
                  <a:gd name="T0" fmla="*/ 87 w 87"/>
                  <a:gd name="T1" fmla="*/ 0 h 266"/>
                  <a:gd name="T2" fmla="*/ 0 w 87"/>
                  <a:gd name="T3" fmla="*/ 43 h 266"/>
                  <a:gd name="T4" fmla="*/ 3 w 87"/>
                  <a:gd name="T5" fmla="*/ 266 h 266"/>
                </a:gdLst>
                <a:ahLst/>
                <a:cxnLst>
                  <a:cxn ang="0">
                    <a:pos x="T0" y="T1"/>
                  </a:cxn>
                  <a:cxn ang="0">
                    <a:pos x="T2" y="T3"/>
                  </a:cxn>
                  <a:cxn ang="0">
                    <a:pos x="T4" y="T5"/>
                  </a:cxn>
                </a:cxnLst>
                <a:rect l="0" t="0" r="r" b="b"/>
                <a:pathLst>
                  <a:path w="87" h="266">
                    <a:moveTo>
                      <a:pt x="87" y="0"/>
                    </a:moveTo>
                    <a:lnTo>
                      <a:pt x="0" y="43"/>
                    </a:lnTo>
                    <a:lnTo>
                      <a:pt x="3" y="266"/>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5" name="Freeform 10" descr="Диагональный кирпич"/>
              <p:cNvSpPr>
                <a:spLocks/>
              </p:cNvSpPr>
              <p:nvPr/>
            </p:nvSpPr>
            <p:spPr bwMode="auto">
              <a:xfrm>
                <a:off x="2444" y="14694"/>
                <a:ext cx="87" cy="269"/>
              </a:xfrm>
              <a:custGeom>
                <a:avLst/>
                <a:gdLst>
                  <a:gd name="T0" fmla="*/ 87 w 87"/>
                  <a:gd name="T1" fmla="*/ 0 h 269"/>
                  <a:gd name="T2" fmla="*/ 0 w 87"/>
                  <a:gd name="T3" fmla="*/ 43 h 269"/>
                  <a:gd name="T4" fmla="*/ 5 w 87"/>
                  <a:gd name="T5" fmla="*/ 269 h 269"/>
                </a:gdLst>
                <a:ahLst/>
                <a:cxnLst>
                  <a:cxn ang="0">
                    <a:pos x="T0" y="T1"/>
                  </a:cxn>
                  <a:cxn ang="0">
                    <a:pos x="T2" y="T3"/>
                  </a:cxn>
                  <a:cxn ang="0">
                    <a:pos x="T4" y="T5"/>
                  </a:cxn>
                </a:cxnLst>
                <a:rect l="0" t="0" r="r" b="b"/>
                <a:pathLst>
                  <a:path w="87" h="269">
                    <a:moveTo>
                      <a:pt x="87" y="0"/>
                    </a:moveTo>
                    <a:lnTo>
                      <a:pt x="0" y="43"/>
                    </a:lnTo>
                    <a:lnTo>
                      <a:pt x="5" y="269"/>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6" name="Freeform 11" descr="Диагональный кирпич"/>
              <p:cNvSpPr>
                <a:spLocks/>
              </p:cNvSpPr>
              <p:nvPr/>
            </p:nvSpPr>
            <p:spPr bwMode="auto">
              <a:xfrm>
                <a:off x="2062" y="14464"/>
                <a:ext cx="87" cy="224"/>
              </a:xfrm>
              <a:custGeom>
                <a:avLst/>
                <a:gdLst>
                  <a:gd name="T0" fmla="*/ 87 w 87"/>
                  <a:gd name="T1" fmla="*/ 0 h 224"/>
                  <a:gd name="T2" fmla="*/ 0 w 87"/>
                  <a:gd name="T3" fmla="*/ 36 h 224"/>
                  <a:gd name="T4" fmla="*/ 3 w 87"/>
                  <a:gd name="T5" fmla="*/ 224 h 224"/>
                </a:gdLst>
                <a:ahLst/>
                <a:cxnLst>
                  <a:cxn ang="0">
                    <a:pos x="T0" y="T1"/>
                  </a:cxn>
                  <a:cxn ang="0">
                    <a:pos x="T2" y="T3"/>
                  </a:cxn>
                  <a:cxn ang="0">
                    <a:pos x="T4" y="T5"/>
                  </a:cxn>
                </a:cxnLst>
                <a:rect l="0" t="0" r="r" b="b"/>
                <a:pathLst>
                  <a:path w="87" h="224">
                    <a:moveTo>
                      <a:pt x="87" y="0"/>
                    </a:moveTo>
                    <a:lnTo>
                      <a:pt x="0" y="36"/>
                    </a:lnTo>
                    <a:lnTo>
                      <a:pt x="3" y="224"/>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7" name="Freeform 12" descr="Диагональный кирпич"/>
              <p:cNvSpPr>
                <a:spLocks/>
              </p:cNvSpPr>
              <p:nvPr/>
            </p:nvSpPr>
            <p:spPr bwMode="auto">
              <a:xfrm>
                <a:off x="2146" y="14538"/>
                <a:ext cx="87" cy="233"/>
              </a:xfrm>
              <a:custGeom>
                <a:avLst/>
                <a:gdLst>
                  <a:gd name="T0" fmla="*/ 87 w 87"/>
                  <a:gd name="T1" fmla="*/ 0 h 233"/>
                  <a:gd name="T2" fmla="*/ 0 w 87"/>
                  <a:gd name="T3" fmla="*/ 37 h 233"/>
                  <a:gd name="T4" fmla="*/ 4 w 87"/>
                  <a:gd name="T5" fmla="*/ 233 h 233"/>
                </a:gdLst>
                <a:ahLst/>
                <a:cxnLst>
                  <a:cxn ang="0">
                    <a:pos x="T0" y="T1"/>
                  </a:cxn>
                  <a:cxn ang="0">
                    <a:pos x="T2" y="T3"/>
                  </a:cxn>
                  <a:cxn ang="0">
                    <a:pos x="T4" y="T5"/>
                  </a:cxn>
                </a:cxnLst>
                <a:rect l="0" t="0" r="r" b="b"/>
                <a:pathLst>
                  <a:path w="87" h="233">
                    <a:moveTo>
                      <a:pt x="87" y="0"/>
                    </a:moveTo>
                    <a:lnTo>
                      <a:pt x="0" y="37"/>
                    </a:lnTo>
                    <a:lnTo>
                      <a:pt x="4" y="233"/>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grpSp>
        <p:sp>
          <p:nvSpPr>
            <p:cNvPr id="279" name="Поле 287"/>
            <p:cNvSpPr txBox="1">
              <a:spLocks noChangeArrowheads="1"/>
            </p:cNvSpPr>
            <p:nvPr/>
          </p:nvSpPr>
          <p:spPr bwMode="auto">
            <a:xfrm>
              <a:off x="1727168" y="2140663"/>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С</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sp>
          <p:nvSpPr>
            <p:cNvPr id="280" name="Поле 287"/>
            <p:cNvSpPr txBox="1">
              <a:spLocks noChangeArrowheads="1"/>
            </p:cNvSpPr>
            <p:nvPr/>
          </p:nvSpPr>
          <p:spPr bwMode="auto">
            <a:xfrm>
              <a:off x="5438945" y="2141291"/>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А</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sp>
          <p:nvSpPr>
            <p:cNvPr id="281" name="Поле 287"/>
            <p:cNvSpPr txBox="1">
              <a:spLocks noChangeArrowheads="1"/>
            </p:cNvSpPr>
            <p:nvPr/>
          </p:nvSpPr>
          <p:spPr bwMode="auto">
            <a:xfrm>
              <a:off x="3552656" y="4302691"/>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В</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cxnSp>
          <p:nvCxnSpPr>
            <p:cNvPr id="282" name="Прямая соединительная линия 138"/>
            <p:cNvCxnSpPr>
              <a:cxnSpLocks noChangeShapeType="1"/>
            </p:cNvCxnSpPr>
            <p:nvPr/>
          </p:nvCxnSpPr>
          <p:spPr bwMode="auto">
            <a:xfrm flipH="1" flipV="1">
              <a:off x="4872273" y="3468437"/>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283" name="Прямая соединительная линия 138"/>
            <p:cNvCxnSpPr>
              <a:cxnSpLocks noChangeShapeType="1"/>
            </p:cNvCxnSpPr>
            <p:nvPr/>
          </p:nvCxnSpPr>
          <p:spPr bwMode="auto">
            <a:xfrm flipH="1" flipV="1">
              <a:off x="3203164" y="3466836"/>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284" name="Прямая соединительная линия 138"/>
            <p:cNvCxnSpPr>
              <a:cxnSpLocks noChangeShapeType="1"/>
            </p:cNvCxnSpPr>
            <p:nvPr/>
          </p:nvCxnSpPr>
          <p:spPr bwMode="auto">
            <a:xfrm flipH="1" flipV="1">
              <a:off x="6888430" y="3480794"/>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285" name="Стрелка вправо 284"/>
            <p:cNvSpPr/>
            <p:nvPr/>
          </p:nvSpPr>
          <p:spPr bwMode="auto">
            <a:xfrm flipH="1">
              <a:off x="7420703" y="3610819"/>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6" name="Стрелка вправо 285"/>
            <p:cNvSpPr/>
            <p:nvPr/>
          </p:nvSpPr>
          <p:spPr bwMode="auto">
            <a:xfrm flipH="1">
              <a:off x="5422894" y="3609684"/>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7" name="Стрелка вправо 286"/>
            <p:cNvSpPr/>
            <p:nvPr/>
          </p:nvSpPr>
          <p:spPr bwMode="auto">
            <a:xfrm flipH="1">
              <a:off x="3700780" y="3597812"/>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8" name="Стрелка вправо 287"/>
            <p:cNvSpPr/>
            <p:nvPr/>
          </p:nvSpPr>
          <p:spPr bwMode="auto">
            <a:xfrm>
              <a:off x="7125202" y="3024310"/>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9" name="Стрелка вправо 288"/>
            <p:cNvSpPr/>
            <p:nvPr/>
          </p:nvSpPr>
          <p:spPr bwMode="auto">
            <a:xfrm>
              <a:off x="4901453" y="3047598"/>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0" name="Стрелка вправо 289"/>
            <p:cNvSpPr/>
            <p:nvPr/>
          </p:nvSpPr>
          <p:spPr bwMode="auto">
            <a:xfrm>
              <a:off x="3213953" y="3018441"/>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1" name="Поле 4"/>
            <p:cNvSpPr txBox="1">
              <a:spLocks noChangeArrowheads="1"/>
            </p:cNvSpPr>
            <p:nvPr/>
          </p:nvSpPr>
          <p:spPr bwMode="auto">
            <a:xfrm>
              <a:off x="1501571" y="3921396"/>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292" name="Поле 4"/>
            <p:cNvSpPr txBox="1">
              <a:spLocks noChangeArrowheads="1"/>
            </p:cNvSpPr>
            <p:nvPr/>
          </p:nvSpPr>
          <p:spPr bwMode="auto">
            <a:xfrm>
              <a:off x="3301161" y="3890487"/>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293" name="Поле 4"/>
            <p:cNvSpPr txBox="1">
              <a:spLocks noChangeArrowheads="1"/>
            </p:cNvSpPr>
            <p:nvPr/>
          </p:nvSpPr>
          <p:spPr bwMode="auto">
            <a:xfrm>
              <a:off x="5280088" y="3925447"/>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294" name="Поле 2"/>
            <p:cNvSpPr txBox="1">
              <a:spLocks noChangeArrowheads="1"/>
            </p:cNvSpPr>
            <p:nvPr/>
          </p:nvSpPr>
          <p:spPr bwMode="auto">
            <a:xfrm>
              <a:off x="4829857" y="2792186"/>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295" name="Поле 2"/>
            <p:cNvSpPr txBox="1">
              <a:spLocks noChangeArrowheads="1"/>
            </p:cNvSpPr>
            <p:nvPr/>
          </p:nvSpPr>
          <p:spPr bwMode="auto">
            <a:xfrm>
              <a:off x="3151997" y="2778910"/>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296" name="Поле 2"/>
            <p:cNvSpPr txBox="1">
              <a:spLocks noChangeArrowheads="1"/>
            </p:cNvSpPr>
            <p:nvPr/>
          </p:nvSpPr>
          <p:spPr bwMode="auto">
            <a:xfrm>
              <a:off x="1119078" y="2785560"/>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l"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2" name="Правая фигурная скобка 11"/>
            <p:cNvSpPr/>
            <p:nvPr/>
          </p:nvSpPr>
          <p:spPr bwMode="auto">
            <a:xfrm rot="16200000">
              <a:off x="4340581" y="-1874805"/>
              <a:ext cx="490427" cy="7537192"/>
            </a:xfrm>
            <a:prstGeom prst="rightBrace">
              <a:avLst>
                <a:gd name="adj1" fmla="val 28842"/>
                <a:gd name="adj2" fmla="val 50000"/>
              </a:avLst>
            </a:prstGeom>
            <a:noFill/>
            <a:ln w="38100" cap="flat" cmpd="sng" algn="ctr">
              <a:solidFill>
                <a:srgbClr val="A5002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grpSp>
          <p:nvGrpSpPr>
            <p:cNvPr id="181" name="Group 108"/>
            <p:cNvGrpSpPr>
              <a:grpSpLocks/>
            </p:cNvGrpSpPr>
            <p:nvPr/>
          </p:nvGrpSpPr>
          <p:grpSpPr bwMode="auto">
            <a:xfrm flipH="1">
              <a:off x="8694893" y="3396975"/>
              <a:ext cx="479282" cy="681686"/>
              <a:chOff x="1982" y="4470"/>
              <a:chExt cx="509" cy="747"/>
            </a:xfrm>
            <a:solidFill>
              <a:srgbClr val="FFE5FF"/>
            </a:solidFill>
          </p:grpSpPr>
          <p:sp>
            <p:nvSpPr>
              <p:cNvPr id="26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2857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26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grpSp>
      </p:grpSp>
      <p:sp>
        <p:nvSpPr>
          <p:cNvPr id="299"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84515810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133450" y="5806049"/>
            <a:ext cx="88771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latin typeface="+mn-lt"/>
              </a:rPr>
              <a:t>Рис.</a:t>
            </a:r>
            <a:r>
              <a:rPr lang="ru-RU" altLang="zh-CN" sz="2400" b="1" dirty="0" smtClean="0">
                <a:solidFill>
                  <a:srgbClr val="800080"/>
                </a:solidFill>
                <a:latin typeface="+mn-lt"/>
                <a:ea typeface="SimSun" panose="02010600030101010101" pitchFamily="2" charset="-122"/>
              </a:rPr>
              <a:t>16.10.</a:t>
            </a:r>
            <a:r>
              <a:rPr lang="ru-RU" altLang="zh-CN" sz="2400" b="1" dirty="0" smtClean="0">
                <a:solidFill>
                  <a:srgbClr val="800080"/>
                </a:solidFill>
                <a:latin typeface="+mn-lt"/>
              </a:rPr>
              <a:t> </a:t>
            </a:r>
            <a:r>
              <a:rPr lang="ru-RU" altLang="zh-CN" sz="2400" b="1" dirty="0" smtClean="0">
                <a:solidFill>
                  <a:srgbClr val="800080"/>
                </a:solidFill>
                <a:latin typeface="+mn-lt"/>
                <a:cs typeface="Times New Roman" panose="02020603050405020304" pitchFamily="18" charset="0"/>
              </a:rPr>
              <a:t>Уполномоченный сервер (</a:t>
            </a:r>
            <a:r>
              <a:rPr lang="en-US" altLang="zh-CN" sz="2400" b="1" dirty="0" smtClean="0">
                <a:solidFill>
                  <a:srgbClr val="800080"/>
                </a:solidFill>
                <a:latin typeface="+mn-lt"/>
                <a:cs typeface="Times New Roman" panose="02020603050405020304" pitchFamily="18" charset="0"/>
              </a:rPr>
              <a:t>proxy</a:t>
            </a:r>
            <a:r>
              <a:rPr lang="ru-RU" altLang="zh-CN" sz="2400" b="1" dirty="0" smtClean="0">
                <a:solidFill>
                  <a:srgbClr val="800080"/>
                </a:solidFill>
                <a:latin typeface="+mn-lt"/>
                <a:cs typeface="Times New Roman" panose="02020603050405020304" pitchFamily="18" charset="0"/>
              </a:rPr>
              <a:t>)</a:t>
            </a:r>
            <a:endParaRPr lang="ru-RU" altLang="ru-RU" sz="2400" b="1" dirty="0">
              <a:solidFill>
                <a:srgbClr val="800080"/>
              </a:solidFill>
              <a:latin typeface="+mn-lt"/>
            </a:endParaRPr>
          </a:p>
        </p:txBody>
      </p:sp>
      <p:grpSp>
        <p:nvGrpSpPr>
          <p:cNvPr id="14" name="Группа 13"/>
          <p:cNvGrpSpPr/>
          <p:nvPr/>
        </p:nvGrpSpPr>
        <p:grpSpPr>
          <a:xfrm>
            <a:off x="571157" y="2173682"/>
            <a:ext cx="8001685" cy="2528014"/>
            <a:chOff x="267846" y="2219402"/>
            <a:chExt cx="8001685" cy="2528014"/>
          </a:xfrm>
        </p:grpSpPr>
        <p:sp>
          <p:nvSpPr>
            <p:cNvPr id="178" name="Поле 6"/>
            <p:cNvSpPr txBox="1">
              <a:spLocks noChangeArrowheads="1"/>
            </p:cNvSpPr>
            <p:nvPr/>
          </p:nvSpPr>
          <p:spPr bwMode="auto">
            <a:xfrm>
              <a:off x="7157461" y="3984288"/>
              <a:ext cx="11120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sp>
          <p:nvSpPr>
            <p:cNvPr id="179" name="Поле 7"/>
            <p:cNvSpPr txBox="1">
              <a:spLocks noChangeArrowheads="1"/>
            </p:cNvSpPr>
            <p:nvPr/>
          </p:nvSpPr>
          <p:spPr bwMode="auto">
            <a:xfrm>
              <a:off x="3395070" y="2219402"/>
              <a:ext cx="2350802"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ru-RU" sz="2000" dirty="0" smtClean="0">
                  <a:solidFill>
                    <a:srgbClr val="FF5050"/>
                  </a:solidFill>
                  <a:effectLst>
                    <a:outerShdw dist="50800" dir="3600000" algn="tl" rotWithShape="0">
                      <a:srgbClr val="FFC000"/>
                    </a:outerShdw>
                  </a:effectLst>
                  <a:latin typeface="Tahoma" panose="020B0604030504040204" pitchFamily="34" charset="0"/>
                  <a:ea typeface="Calibri" panose="020F0502020204030204" pitchFamily="34" charset="0"/>
                  <a:cs typeface="Times New Roman" panose="02020603050405020304" pitchFamily="18" charset="0"/>
                </a:rPr>
                <a:t>НТТР-интерфейс</a:t>
              </a:r>
              <a:endParaRPr lang="ru-RU" sz="2000" dirty="0">
                <a:solidFill>
                  <a:srgbClr val="FF5050"/>
                </a:solidFill>
                <a:effectLst>
                  <a:outerShdw dist="50800" dir="36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75" name="Поле 2"/>
            <p:cNvSpPr txBox="1">
              <a:spLocks noChangeArrowheads="1"/>
            </p:cNvSpPr>
            <p:nvPr/>
          </p:nvSpPr>
          <p:spPr bwMode="auto">
            <a:xfrm>
              <a:off x="5290232" y="3438406"/>
              <a:ext cx="1463167"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Исходящее сообщение-ответ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76" name="Стрелка вправо 175"/>
            <p:cNvSpPr/>
            <p:nvPr/>
          </p:nvSpPr>
          <p:spPr bwMode="auto">
            <a:xfrm>
              <a:off x="3566155" y="2967031"/>
              <a:ext cx="574204"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nvGrpSpPr>
            <p:cNvPr id="191" name="Group 156"/>
            <p:cNvGrpSpPr>
              <a:grpSpLocks/>
            </p:cNvGrpSpPr>
            <p:nvPr/>
          </p:nvGrpSpPr>
          <p:grpSpPr bwMode="auto">
            <a:xfrm flipH="1">
              <a:off x="7314397" y="2728855"/>
              <a:ext cx="798204" cy="1174139"/>
              <a:chOff x="978" y="556"/>
              <a:chExt cx="680" cy="918"/>
            </a:xfrm>
          </p:grpSpPr>
          <p:grpSp>
            <p:nvGrpSpPr>
              <p:cNvPr id="218" name="Group 27"/>
              <p:cNvGrpSpPr>
                <a:grpSpLocks/>
              </p:cNvGrpSpPr>
              <p:nvPr/>
            </p:nvGrpSpPr>
            <p:grpSpPr bwMode="auto">
              <a:xfrm flipH="1">
                <a:off x="978" y="556"/>
                <a:ext cx="680" cy="912"/>
                <a:chOff x="1094" y="7575"/>
                <a:chExt cx="1027" cy="1416"/>
              </a:xfrm>
            </p:grpSpPr>
            <p:sp>
              <p:nvSpPr>
                <p:cNvPr id="22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2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2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3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19" name="Group 37"/>
              <p:cNvGrpSpPr>
                <a:grpSpLocks/>
              </p:cNvGrpSpPr>
              <p:nvPr/>
            </p:nvGrpSpPr>
            <p:grpSpPr bwMode="auto">
              <a:xfrm flipH="1">
                <a:off x="1092" y="1217"/>
                <a:ext cx="264" cy="257"/>
                <a:chOff x="1949" y="8886"/>
                <a:chExt cx="513" cy="513"/>
              </a:xfrm>
            </p:grpSpPr>
            <p:grpSp>
              <p:nvGrpSpPr>
                <p:cNvPr id="220" name="Group 38"/>
                <p:cNvGrpSpPr>
                  <a:grpSpLocks/>
                </p:cNvGrpSpPr>
                <p:nvPr/>
              </p:nvGrpSpPr>
              <p:grpSpPr bwMode="auto">
                <a:xfrm>
                  <a:off x="1949" y="8886"/>
                  <a:ext cx="513" cy="513"/>
                  <a:chOff x="1949" y="8886"/>
                  <a:chExt cx="513" cy="513"/>
                </a:xfrm>
              </p:grpSpPr>
              <p:sp>
                <p:nvSpPr>
                  <p:cNvPr id="22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2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2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174" name="Поле 1"/>
            <p:cNvSpPr txBox="1">
              <a:spLocks noChangeArrowheads="1"/>
            </p:cNvSpPr>
            <p:nvPr/>
          </p:nvSpPr>
          <p:spPr bwMode="auto">
            <a:xfrm>
              <a:off x="469646" y="2306696"/>
              <a:ext cx="154989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UA</a:t>
              </a: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-модуль</a:t>
              </a:r>
            </a:p>
            <a:p>
              <a:pPr eaLnBrk="1" hangingPunct="1">
                <a:defRPr/>
              </a:pP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(НТТР-клиент) </a:t>
              </a:r>
              <a:endParaRPr lang="ru-RU" altLang="ru-RU" sz="1800" b="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endParaRPr>
            </a:p>
          </p:txBody>
        </p:sp>
        <p:sp>
          <p:nvSpPr>
            <p:cNvPr id="180" name="Поле 8"/>
            <p:cNvSpPr txBox="1">
              <a:spLocks noChangeArrowheads="1"/>
            </p:cNvSpPr>
            <p:nvPr/>
          </p:nvSpPr>
          <p:spPr bwMode="auto">
            <a:xfrm>
              <a:off x="267846" y="4211895"/>
              <a:ext cx="15064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upright="1">
              <a:spAutoFit/>
            </a:bodyPr>
            <a:lstStyle/>
            <a:p>
              <a:pPr algn="ctr" eaLnBrk="1" hangingPunct="1">
                <a:spcAft>
                  <a:spcPts val="0"/>
                </a:spcAft>
                <a:defRPr/>
              </a:pPr>
              <a:r>
                <a:rPr lang="ru-RU" sz="2000" i="1" dirty="0" smtClean="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sz="2000"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0" name="Группа 9"/>
            <p:cNvGrpSpPr/>
            <p:nvPr/>
          </p:nvGrpSpPr>
          <p:grpSpPr>
            <a:xfrm flipH="1">
              <a:off x="1133115" y="2913110"/>
              <a:ext cx="799378" cy="985780"/>
              <a:chOff x="7730842" y="2014208"/>
              <a:chExt cx="809585" cy="985780"/>
            </a:xfrm>
          </p:grpSpPr>
          <p:grpSp>
            <p:nvGrpSpPr>
              <p:cNvPr id="190" name="Group 157"/>
              <p:cNvGrpSpPr>
                <a:grpSpLocks/>
              </p:cNvGrpSpPr>
              <p:nvPr/>
            </p:nvGrpSpPr>
            <p:grpSpPr bwMode="auto">
              <a:xfrm rot="816676">
                <a:off x="7972883" y="2689985"/>
                <a:ext cx="567544" cy="310003"/>
                <a:chOff x="3923" y="1176"/>
                <a:chExt cx="369" cy="212"/>
              </a:xfrm>
            </p:grpSpPr>
            <p:sp>
              <p:nvSpPr>
                <p:cNvPr id="233"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34"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35"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192" name="Группа 191"/>
              <p:cNvGrpSpPr/>
              <p:nvPr/>
            </p:nvGrpSpPr>
            <p:grpSpPr bwMode="auto">
              <a:xfrm flipH="1">
                <a:off x="7730842" y="2014208"/>
                <a:ext cx="679857" cy="737305"/>
                <a:chOff x="0" y="0"/>
                <a:chExt cx="1010158" cy="1141686"/>
              </a:xfrm>
              <a:solidFill>
                <a:schemeClr val="bg1"/>
              </a:solidFill>
            </p:grpSpPr>
            <p:grpSp>
              <p:nvGrpSpPr>
                <p:cNvPr id="193" name="Группа 192"/>
                <p:cNvGrpSpPr/>
                <p:nvPr/>
              </p:nvGrpSpPr>
              <p:grpSpPr>
                <a:xfrm>
                  <a:off x="0" y="0"/>
                  <a:ext cx="1010158" cy="1141686"/>
                  <a:chOff x="0" y="0"/>
                  <a:chExt cx="1010158" cy="1141686"/>
                </a:xfrm>
                <a:grpFill/>
              </p:grpSpPr>
              <p:grpSp>
                <p:nvGrpSpPr>
                  <p:cNvPr id="199" name="Группа 198"/>
                  <p:cNvGrpSpPr/>
                  <p:nvPr/>
                </p:nvGrpSpPr>
                <p:grpSpPr>
                  <a:xfrm>
                    <a:off x="0" y="0"/>
                    <a:ext cx="1010158" cy="1141686"/>
                    <a:chOff x="0" y="0"/>
                    <a:chExt cx="1010158" cy="1141686"/>
                  </a:xfrm>
                  <a:grpFill/>
                </p:grpSpPr>
                <p:grpSp>
                  <p:nvGrpSpPr>
                    <p:cNvPr id="202" name="Группа 201"/>
                    <p:cNvGrpSpPr/>
                    <p:nvPr/>
                  </p:nvGrpSpPr>
                  <p:grpSpPr>
                    <a:xfrm>
                      <a:off x="0" y="0"/>
                      <a:ext cx="1010158" cy="1141686"/>
                      <a:chOff x="0" y="0"/>
                      <a:chExt cx="1010158" cy="1141686"/>
                    </a:xfrm>
                    <a:grpFill/>
                  </p:grpSpPr>
                  <p:grpSp>
                    <p:nvGrpSpPr>
                      <p:cNvPr id="204" name="Группа 203"/>
                      <p:cNvGrpSpPr/>
                      <p:nvPr/>
                    </p:nvGrpSpPr>
                    <p:grpSpPr>
                      <a:xfrm>
                        <a:off x="0" y="0"/>
                        <a:ext cx="1010158" cy="1141686"/>
                        <a:chOff x="0" y="0"/>
                        <a:chExt cx="1010158" cy="1141686"/>
                      </a:xfrm>
                      <a:grpFill/>
                    </p:grpSpPr>
                    <p:grpSp>
                      <p:nvGrpSpPr>
                        <p:cNvPr id="207" name="Группа 206"/>
                        <p:cNvGrpSpPr/>
                        <p:nvPr/>
                      </p:nvGrpSpPr>
                      <p:grpSpPr>
                        <a:xfrm>
                          <a:off x="0" y="0"/>
                          <a:ext cx="1010158" cy="1141686"/>
                          <a:chOff x="0" y="0"/>
                          <a:chExt cx="1010158" cy="1141686"/>
                        </a:xfrm>
                        <a:grpFill/>
                      </p:grpSpPr>
                      <p:grpSp>
                        <p:nvGrpSpPr>
                          <p:cNvPr id="209" name="Группа 208"/>
                          <p:cNvGrpSpPr/>
                          <p:nvPr/>
                        </p:nvGrpSpPr>
                        <p:grpSpPr>
                          <a:xfrm>
                            <a:off x="0" y="0"/>
                            <a:ext cx="1010158" cy="1141686"/>
                            <a:chOff x="0" y="0"/>
                            <a:chExt cx="1010158" cy="1141686"/>
                          </a:xfrm>
                          <a:grpFill/>
                        </p:grpSpPr>
                        <p:grpSp>
                          <p:nvGrpSpPr>
                            <p:cNvPr id="211" name="Группа 210"/>
                            <p:cNvGrpSpPr/>
                            <p:nvPr/>
                          </p:nvGrpSpPr>
                          <p:grpSpPr>
                            <a:xfrm>
                              <a:off x="0" y="0"/>
                              <a:ext cx="1010158" cy="1141686"/>
                              <a:chOff x="0" y="0"/>
                              <a:chExt cx="1010158" cy="1141686"/>
                            </a:xfrm>
                            <a:grpFill/>
                          </p:grpSpPr>
                          <p:grpSp>
                            <p:nvGrpSpPr>
                              <p:cNvPr id="213" name="Группа 212"/>
                              <p:cNvGrpSpPr/>
                              <p:nvPr/>
                            </p:nvGrpSpPr>
                            <p:grpSpPr>
                              <a:xfrm>
                                <a:off x="0" y="0"/>
                                <a:ext cx="1010158" cy="1141686"/>
                                <a:chOff x="0" y="0"/>
                                <a:chExt cx="1010158" cy="1141686"/>
                              </a:xfrm>
                              <a:grpFill/>
                            </p:grpSpPr>
                            <p:sp>
                              <p:nvSpPr>
                                <p:cNvPr id="216" name="Полилиния 215"/>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7" name="Полилиния 216"/>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4" name="Полилиния 213"/>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5" name="Полилиния 214"/>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2" name="Полилиния 211"/>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0" name="Полилиния 209"/>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8" name="Полилиния 207"/>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5" name="Полилиния 204"/>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6" name="Полилиния 205"/>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3" name="Полилиния 202"/>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0" name="Овал 199"/>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1" name="Овал 200"/>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194" name="Полилиния 193"/>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5" name="Полилиния 194"/>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6" name="Полилиния 195"/>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7" name="Полилиния 196"/>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8" name="Полилиния 197"/>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grpSp>
          <p:nvGrpSpPr>
            <p:cNvPr id="183" name="Group 14068"/>
            <p:cNvGrpSpPr>
              <a:grpSpLocks/>
            </p:cNvGrpSpPr>
            <p:nvPr/>
          </p:nvGrpSpPr>
          <p:grpSpPr bwMode="auto">
            <a:xfrm>
              <a:off x="4208660" y="2734353"/>
              <a:ext cx="797099" cy="1174038"/>
              <a:chOff x="6972" y="5484"/>
              <a:chExt cx="1027" cy="1416"/>
            </a:xfrm>
          </p:grpSpPr>
          <p:sp>
            <p:nvSpPr>
              <p:cNvPr id="254"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5"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6"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7"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28575">
                <a:solidFill>
                  <a:srgbClr val="0070C0"/>
                </a:solidFill>
                <a:round/>
                <a:headEnd/>
                <a:tailEnd/>
              </a:ln>
            </p:spPr>
            <p:txBody>
              <a:bodyPr/>
              <a:lstStyle/>
              <a:p>
                <a:endParaRPr lang="ru-RU"/>
              </a:p>
            </p:txBody>
          </p:sp>
          <p:sp>
            <p:nvSpPr>
              <p:cNvPr id="258"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9"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0"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1"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28575">
                <a:solidFill>
                  <a:srgbClr val="0070C0"/>
                </a:solidFill>
                <a:round/>
                <a:headEnd/>
                <a:tailEnd/>
              </a:ln>
            </p:spPr>
            <p:txBody>
              <a:bodyPr/>
              <a:lstStyle/>
              <a:p>
                <a:endParaRPr lang="ru-RU"/>
              </a:p>
            </p:txBody>
          </p:sp>
          <p:sp>
            <p:nvSpPr>
              <p:cNvPr id="262"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28575">
                <a:solidFill>
                  <a:srgbClr val="0070C0"/>
                </a:solidFill>
                <a:round/>
                <a:headEnd/>
                <a:tailEnd/>
              </a:ln>
            </p:spPr>
            <p:txBody>
              <a:bodyPr/>
              <a:lstStyle/>
              <a:p>
                <a:endParaRPr lang="ru-RU"/>
              </a:p>
            </p:txBody>
          </p:sp>
        </p:grpSp>
        <p:sp>
          <p:nvSpPr>
            <p:cNvPr id="281" name="Поле 287"/>
            <p:cNvSpPr txBox="1">
              <a:spLocks noChangeArrowheads="1"/>
            </p:cNvSpPr>
            <p:nvPr/>
          </p:nvSpPr>
          <p:spPr bwMode="auto">
            <a:xfrm>
              <a:off x="3495205" y="4193418"/>
              <a:ext cx="203385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b="1" i="1" dirty="0" smtClean="0">
                  <a:solidFill>
                    <a:srgbClr val="7030A0"/>
                  </a:solidFill>
                  <a:effectLst>
                    <a:outerShdw dist="50800" dir="3600000" algn="tl" rotWithShape="0">
                      <a:srgbClr val="FFC000"/>
                    </a:outerShdw>
                  </a:effectLst>
                  <a:cs typeface="Calibri" panose="020F0502020204030204" pitchFamily="34" charset="0"/>
                </a:rPr>
                <a:t>Уполномоченный сервер</a:t>
              </a:r>
              <a:endParaRPr lang="ru-RU" altLang="ru-RU" sz="1800" b="1" dirty="0" smtClean="0">
                <a:solidFill>
                  <a:srgbClr val="7030A0"/>
                </a:solidFill>
                <a:effectLst>
                  <a:outerShdw dist="50800" dir="3600000" algn="tl" rotWithShape="0">
                    <a:srgbClr val="FFC000"/>
                  </a:outerShdw>
                </a:effectLst>
                <a:cs typeface="Calibri" panose="020F0502020204030204" pitchFamily="34" charset="0"/>
              </a:endParaRPr>
            </a:p>
          </p:txBody>
        </p:sp>
        <p:sp>
          <p:nvSpPr>
            <p:cNvPr id="285" name="Стрелка вправо 284"/>
            <p:cNvSpPr/>
            <p:nvPr/>
          </p:nvSpPr>
          <p:spPr bwMode="auto">
            <a:xfrm flipH="1">
              <a:off x="6624369" y="3558076"/>
              <a:ext cx="574204"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1" name="Поле 4"/>
            <p:cNvSpPr txBox="1">
              <a:spLocks noChangeArrowheads="1"/>
            </p:cNvSpPr>
            <p:nvPr/>
          </p:nvSpPr>
          <p:spPr bwMode="auto">
            <a:xfrm>
              <a:off x="2269730" y="2597675"/>
              <a:ext cx="1246596"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Входящее сообщение-запрос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grpSp>
          <p:nvGrpSpPr>
            <p:cNvPr id="181" name="Group 108"/>
            <p:cNvGrpSpPr>
              <a:grpSpLocks/>
            </p:cNvGrpSpPr>
            <p:nvPr/>
          </p:nvGrpSpPr>
          <p:grpSpPr bwMode="auto">
            <a:xfrm>
              <a:off x="665715" y="3527301"/>
              <a:ext cx="473239" cy="681686"/>
              <a:chOff x="1982" y="4470"/>
              <a:chExt cx="509" cy="747"/>
            </a:xfrm>
            <a:solidFill>
              <a:srgbClr val="FFE5FF"/>
            </a:solidFill>
          </p:grpSpPr>
          <p:sp>
            <p:nvSpPr>
              <p:cNvPr id="26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2857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26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grpSp>
        <p:grpSp>
          <p:nvGrpSpPr>
            <p:cNvPr id="169" name="Group 412"/>
            <p:cNvGrpSpPr>
              <a:grpSpLocks/>
            </p:cNvGrpSpPr>
            <p:nvPr/>
          </p:nvGrpSpPr>
          <p:grpSpPr bwMode="auto">
            <a:xfrm flipH="1">
              <a:off x="4152922" y="3037715"/>
              <a:ext cx="943065" cy="565756"/>
              <a:chOff x="2427" y="4611"/>
              <a:chExt cx="749" cy="342"/>
            </a:xfrm>
            <a:solidFill>
              <a:srgbClr val="FFC000"/>
            </a:solidFill>
          </p:grpSpPr>
          <p:sp>
            <p:nvSpPr>
              <p:cNvPr id="305" name="Freeform 413"/>
              <p:cNvSpPr>
                <a:spLocks/>
              </p:cNvSpPr>
              <p:nvPr/>
            </p:nvSpPr>
            <p:spPr bwMode="auto">
              <a:xfrm flipH="1">
                <a:off x="2457" y="4611"/>
                <a:ext cx="559" cy="286"/>
              </a:xfrm>
              <a:custGeom>
                <a:avLst/>
                <a:gdLst>
                  <a:gd name="T0" fmla="*/ 149 w 847"/>
                  <a:gd name="T1" fmla="*/ 348 h 707"/>
                  <a:gd name="T2" fmla="*/ 226 w 847"/>
                  <a:gd name="T3" fmla="*/ 521 h 707"/>
                  <a:gd name="T4" fmla="*/ 307 w 847"/>
                  <a:gd name="T5" fmla="*/ 552 h 707"/>
                  <a:gd name="T6" fmla="*/ 391 w 847"/>
                  <a:gd name="T7" fmla="*/ 566 h 707"/>
                  <a:gd name="T8" fmla="*/ 473 w 847"/>
                  <a:gd name="T9" fmla="*/ 564 h 707"/>
                  <a:gd name="T10" fmla="*/ 554 w 847"/>
                  <a:gd name="T11" fmla="*/ 547 h 707"/>
                  <a:gd name="T12" fmla="*/ 629 w 847"/>
                  <a:gd name="T13" fmla="*/ 514 h 707"/>
                  <a:gd name="T14" fmla="*/ 698 w 847"/>
                  <a:gd name="T15" fmla="*/ 467 h 707"/>
                  <a:gd name="T16" fmla="*/ 757 w 847"/>
                  <a:gd name="T17" fmla="*/ 407 h 707"/>
                  <a:gd name="T18" fmla="*/ 804 w 847"/>
                  <a:gd name="T19" fmla="*/ 336 h 707"/>
                  <a:gd name="T20" fmla="*/ 828 w 847"/>
                  <a:gd name="T21" fmla="*/ 279 h 707"/>
                  <a:gd name="T22" fmla="*/ 844 w 847"/>
                  <a:gd name="T23" fmla="*/ 220 h 707"/>
                  <a:gd name="T24" fmla="*/ 830 w 847"/>
                  <a:gd name="T25" fmla="*/ 162 h 707"/>
                  <a:gd name="T26" fmla="*/ 810 w 847"/>
                  <a:gd name="T27" fmla="*/ 108 h 707"/>
                  <a:gd name="T28" fmla="*/ 810 w 847"/>
                  <a:gd name="T29" fmla="*/ 0 h 707"/>
                  <a:gd name="T30" fmla="*/ 831 w 847"/>
                  <a:gd name="T31" fmla="*/ 53 h 707"/>
                  <a:gd name="T32" fmla="*/ 844 w 847"/>
                  <a:gd name="T33" fmla="*/ 108 h 707"/>
                  <a:gd name="T34" fmla="*/ 847 w 847"/>
                  <a:gd name="T35" fmla="*/ 164 h 707"/>
                  <a:gd name="T36" fmla="*/ 843 w 847"/>
                  <a:gd name="T37" fmla="*/ 220 h 707"/>
                  <a:gd name="T38" fmla="*/ 845 w 847"/>
                  <a:gd name="T39" fmla="*/ 315 h 707"/>
                  <a:gd name="T40" fmla="*/ 830 w 847"/>
                  <a:gd name="T41" fmla="*/ 395 h 707"/>
                  <a:gd name="T42" fmla="*/ 797 w 847"/>
                  <a:gd name="T43" fmla="*/ 470 h 707"/>
                  <a:gd name="T44" fmla="*/ 753 w 847"/>
                  <a:gd name="T45" fmla="*/ 535 h 707"/>
                  <a:gd name="T46" fmla="*/ 696 w 847"/>
                  <a:gd name="T47" fmla="*/ 589 h 707"/>
                  <a:gd name="T48" fmla="*/ 631 w 847"/>
                  <a:gd name="T49" fmla="*/ 634 h 707"/>
                  <a:gd name="T50" fmla="*/ 557 w 847"/>
                  <a:gd name="T51" fmla="*/ 664 h 707"/>
                  <a:gd name="T52" fmla="*/ 476 w 847"/>
                  <a:gd name="T53" fmla="*/ 680 h 707"/>
                  <a:gd name="T54" fmla="*/ 392 w 847"/>
                  <a:gd name="T55" fmla="*/ 680 h 707"/>
                  <a:gd name="T56" fmla="*/ 306 w 847"/>
                  <a:gd name="T57" fmla="*/ 663 h 707"/>
                  <a:gd name="T58" fmla="*/ 226 w 847"/>
                  <a:gd name="T59" fmla="*/ 627 h 707"/>
                  <a:gd name="T60" fmla="*/ 147 w 847"/>
                  <a:gd name="T61" fmla="*/ 583 h 707"/>
                  <a:gd name="T62" fmla="*/ 0 w 847"/>
                  <a:gd name="T63" fmla="*/ 445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7" h="707">
                    <a:moveTo>
                      <a:pt x="0" y="445"/>
                    </a:moveTo>
                    <a:lnTo>
                      <a:pt x="149" y="348"/>
                    </a:lnTo>
                    <a:lnTo>
                      <a:pt x="149" y="479"/>
                    </a:lnTo>
                    <a:lnTo>
                      <a:pt x="226" y="521"/>
                    </a:lnTo>
                    <a:lnTo>
                      <a:pt x="266" y="538"/>
                    </a:lnTo>
                    <a:lnTo>
                      <a:pt x="307" y="552"/>
                    </a:lnTo>
                    <a:lnTo>
                      <a:pt x="348" y="560"/>
                    </a:lnTo>
                    <a:lnTo>
                      <a:pt x="391" y="566"/>
                    </a:lnTo>
                    <a:lnTo>
                      <a:pt x="432" y="567"/>
                    </a:lnTo>
                    <a:lnTo>
                      <a:pt x="473" y="564"/>
                    </a:lnTo>
                    <a:lnTo>
                      <a:pt x="514" y="557"/>
                    </a:lnTo>
                    <a:lnTo>
                      <a:pt x="554" y="547"/>
                    </a:lnTo>
                    <a:lnTo>
                      <a:pt x="593" y="531"/>
                    </a:lnTo>
                    <a:lnTo>
                      <a:pt x="629" y="514"/>
                    </a:lnTo>
                    <a:lnTo>
                      <a:pt x="665" y="492"/>
                    </a:lnTo>
                    <a:lnTo>
                      <a:pt x="698" y="467"/>
                    </a:lnTo>
                    <a:lnTo>
                      <a:pt x="729" y="440"/>
                    </a:lnTo>
                    <a:lnTo>
                      <a:pt x="757" y="407"/>
                    </a:lnTo>
                    <a:lnTo>
                      <a:pt x="783" y="373"/>
                    </a:lnTo>
                    <a:lnTo>
                      <a:pt x="804" y="336"/>
                    </a:lnTo>
                    <a:lnTo>
                      <a:pt x="817" y="308"/>
                    </a:lnTo>
                    <a:lnTo>
                      <a:pt x="828" y="279"/>
                    </a:lnTo>
                    <a:lnTo>
                      <a:pt x="837" y="251"/>
                    </a:lnTo>
                    <a:lnTo>
                      <a:pt x="844" y="220"/>
                    </a:lnTo>
                    <a:lnTo>
                      <a:pt x="838" y="191"/>
                    </a:lnTo>
                    <a:lnTo>
                      <a:pt x="830" y="162"/>
                    </a:lnTo>
                    <a:lnTo>
                      <a:pt x="821" y="135"/>
                    </a:lnTo>
                    <a:lnTo>
                      <a:pt x="810" y="108"/>
                    </a:lnTo>
                    <a:lnTo>
                      <a:pt x="810" y="108"/>
                    </a:lnTo>
                    <a:lnTo>
                      <a:pt x="810" y="0"/>
                    </a:lnTo>
                    <a:lnTo>
                      <a:pt x="821" y="26"/>
                    </a:lnTo>
                    <a:lnTo>
                      <a:pt x="831" y="53"/>
                    </a:lnTo>
                    <a:lnTo>
                      <a:pt x="838" y="80"/>
                    </a:lnTo>
                    <a:lnTo>
                      <a:pt x="844" y="108"/>
                    </a:lnTo>
                    <a:lnTo>
                      <a:pt x="847" y="136"/>
                    </a:lnTo>
                    <a:lnTo>
                      <a:pt x="847" y="164"/>
                    </a:lnTo>
                    <a:lnTo>
                      <a:pt x="845" y="193"/>
                    </a:lnTo>
                    <a:lnTo>
                      <a:pt x="843" y="220"/>
                    </a:lnTo>
                    <a:lnTo>
                      <a:pt x="847" y="268"/>
                    </a:lnTo>
                    <a:lnTo>
                      <a:pt x="845" y="315"/>
                    </a:lnTo>
                    <a:lnTo>
                      <a:pt x="840" y="356"/>
                    </a:lnTo>
                    <a:lnTo>
                      <a:pt x="830" y="395"/>
                    </a:lnTo>
                    <a:lnTo>
                      <a:pt x="816" y="434"/>
                    </a:lnTo>
                    <a:lnTo>
                      <a:pt x="797" y="470"/>
                    </a:lnTo>
                    <a:lnTo>
                      <a:pt x="777" y="504"/>
                    </a:lnTo>
                    <a:lnTo>
                      <a:pt x="753" y="535"/>
                    </a:lnTo>
                    <a:lnTo>
                      <a:pt x="726" y="564"/>
                    </a:lnTo>
                    <a:lnTo>
                      <a:pt x="696" y="589"/>
                    </a:lnTo>
                    <a:lnTo>
                      <a:pt x="665" y="613"/>
                    </a:lnTo>
                    <a:lnTo>
                      <a:pt x="631" y="634"/>
                    </a:lnTo>
                    <a:lnTo>
                      <a:pt x="594" y="651"/>
                    </a:lnTo>
                    <a:lnTo>
                      <a:pt x="557" y="664"/>
                    </a:lnTo>
                    <a:lnTo>
                      <a:pt x="517" y="674"/>
                    </a:lnTo>
                    <a:lnTo>
                      <a:pt x="476" y="680"/>
                    </a:lnTo>
                    <a:lnTo>
                      <a:pt x="435" y="683"/>
                    </a:lnTo>
                    <a:lnTo>
                      <a:pt x="392" y="680"/>
                    </a:lnTo>
                    <a:lnTo>
                      <a:pt x="348" y="674"/>
                    </a:lnTo>
                    <a:lnTo>
                      <a:pt x="306" y="663"/>
                    </a:lnTo>
                    <a:lnTo>
                      <a:pt x="264" y="647"/>
                    </a:lnTo>
                    <a:lnTo>
                      <a:pt x="226" y="627"/>
                    </a:lnTo>
                    <a:lnTo>
                      <a:pt x="226" y="627"/>
                    </a:lnTo>
                    <a:lnTo>
                      <a:pt x="147" y="583"/>
                    </a:lnTo>
                    <a:lnTo>
                      <a:pt x="147" y="707"/>
                    </a:lnTo>
                    <a:lnTo>
                      <a:pt x="0" y="445"/>
                    </a:lnTo>
                    <a:lnTo>
                      <a:pt x="0" y="445"/>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6" name="Freeform 414"/>
              <p:cNvSpPr>
                <a:spLocks/>
              </p:cNvSpPr>
              <p:nvPr/>
            </p:nvSpPr>
            <p:spPr bwMode="auto">
              <a:xfrm flipH="1">
                <a:off x="3025" y="4683"/>
                <a:ext cx="151" cy="166"/>
              </a:xfrm>
              <a:custGeom>
                <a:avLst/>
                <a:gdLst>
                  <a:gd name="T0" fmla="*/ 330 w 330"/>
                  <a:gd name="T1" fmla="*/ 264 h 409"/>
                  <a:gd name="T2" fmla="*/ 186 w 330"/>
                  <a:gd name="T3" fmla="*/ 0 h 409"/>
                  <a:gd name="T4" fmla="*/ 186 w 330"/>
                  <a:gd name="T5" fmla="*/ 131 h 409"/>
                  <a:gd name="T6" fmla="*/ 102 w 330"/>
                  <a:gd name="T7" fmla="*/ 83 h 409"/>
                  <a:gd name="T8" fmla="*/ 88 w 330"/>
                  <a:gd name="T9" fmla="*/ 78 h 409"/>
                  <a:gd name="T10" fmla="*/ 74 w 330"/>
                  <a:gd name="T11" fmla="*/ 78 h 409"/>
                  <a:gd name="T12" fmla="*/ 60 w 330"/>
                  <a:gd name="T13" fmla="*/ 80 h 409"/>
                  <a:gd name="T14" fmla="*/ 45 w 330"/>
                  <a:gd name="T15" fmla="*/ 83 h 409"/>
                  <a:gd name="T16" fmla="*/ 33 w 330"/>
                  <a:gd name="T17" fmla="*/ 90 h 409"/>
                  <a:gd name="T18" fmla="*/ 23 w 330"/>
                  <a:gd name="T19" fmla="*/ 99 h 409"/>
                  <a:gd name="T20" fmla="*/ 13 w 330"/>
                  <a:gd name="T21" fmla="*/ 111 h 409"/>
                  <a:gd name="T22" fmla="*/ 6 w 330"/>
                  <a:gd name="T23" fmla="*/ 123 h 409"/>
                  <a:gd name="T24" fmla="*/ 1 w 330"/>
                  <a:gd name="T25" fmla="*/ 143 h 409"/>
                  <a:gd name="T26" fmla="*/ 0 w 330"/>
                  <a:gd name="T27" fmla="*/ 153 h 409"/>
                  <a:gd name="T28" fmla="*/ 1 w 330"/>
                  <a:gd name="T29" fmla="*/ 163 h 409"/>
                  <a:gd name="T30" fmla="*/ 1 w 330"/>
                  <a:gd name="T31" fmla="*/ 163 h 409"/>
                  <a:gd name="T32" fmla="*/ 1 w 330"/>
                  <a:gd name="T33" fmla="*/ 295 h 409"/>
                  <a:gd name="T34" fmla="*/ 3 w 330"/>
                  <a:gd name="T35" fmla="*/ 312 h 409"/>
                  <a:gd name="T36" fmla="*/ 6 w 330"/>
                  <a:gd name="T37" fmla="*/ 329 h 409"/>
                  <a:gd name="T38" fmla="*/ 11 w 330"/>
                  <a:gd name="T39" fmla="*/ 344 h 409"/>
                  <a:gd name="T40" fmla="*/ 18 w 330"/>
                  <a:gd name="T41" fmla="*/ 359 h 409"/>
                  <a:gd name="T42" fmla="*/ 28 w 330"/>
                  <a:gd name="T43" fmla="*/ 373 h 409"/>
                  <a:gd name="T44" fmla="*/ 38 w 330"/>
                  <a:gd name="T45" fmla="*/ 387 h 409"/>
                  <a:gd name="T46" fmla="*/ 51 w 330"/>
                  <a:gd name="T47" fmla="*/ 398 h 409"/>
                  <a:gd name="T48" fmla="*/ 65 w 330"/>
                  <a:gd name="T49" fmla="*/ 409 h 409"/>
                  <a:gd name="T50" fmla="*/ 65 w 330"/>
                  <a:gd name="T51" fmla="*/ 409 h 409"/>
                  <a:gd name="T52" fmla="*/ 65 w 330"/>
                  <a:gd name="T53" fmla="*/ 303 h 409"/>
                  <a:gd name="T54" fmla="*/ 43 w 330"/>
                  <a:gd name="T55" fmla="*/ 288 h 409"/>
                  <a:gd name="T56" fmla="*/ 24 w 330"/>
                  <a:gd name="T57" fmla="*/ 269 h 409"/>
                  <a:gd name="T58" fmla="*/ 11 w 330"/>
                  <a:gd name="T59" fmla="*/ 247 h 409"/>
                  <a:gd name="T60" fmla="*/ 3 w 330"/>
                  <a:gd name="T61" fmla="*/ 221 h 409"/>
                  <a:gd name="T62" fmla="*/ 9 w 330"/>
                  <a:gd name="T63" fmla="*/ 209 h 409"/>
                  <a:gd name="T64" fmla="*/ 18 w 330"/>
                  <a:gd name="T65" fmla="*/ 199 h 409"/>
                  <a:gd name="T66" fmla="*/ 28 w 330"/>
                  <a:gd name="T67" fmla="*/ 191 h 409"/>
                  <a:gd name="T68" fmla="*/ 41 w 330"/>
                  <a:gd name="T69" fmla="*/ 184 h 409"/>
                  <a:gd name="T70" fmla="*/ 54 w 330"/>
                  <a:gd name="T71" fmla="*/ 181 h 409"/>
                  <a:gd name="T72" fmla="*/ 67 w 330"/>
                  <a:gd name="T73" fmla="*/ 181 h 409"/>
                  <a:gd name="T74" fmla="*/ 81 w 330"/>
                  <a:gd name="T75" fmla="*/ 181 h 409"/>
                  <a:gd name="T76" fmla="*/ 94 w 330"/>
                  <a:gd name="T77" fmla="*/ 186 h 409"/>
                  <a:gd name="T78" fmla="*/ 102 w 330"/>
                  <a:gd name="T79" fmla="*/ 189 h 409"/>
                  <a:gd name="T80" fmla="*/ 102 w 330"/>
                  <a:gd name="T81" fmla="*/ 189 h 409"/>
                  <a:gd name="T82" fmla="*/ 186 w 330"/>
                  <a:gd name="T83" fmla="*/ 237 h 409"/>
                  <a:gd name="T84" fmla="*/ 185 w 330"/>
                  <a:gd name="T85" fmla="*/ 361 h 409"/>
                  <a:gd name="T86" fmla="*/ 330 w 330"/>
                  <a:gd name="T87" fmla="*/ 264 h 409"/>
                  <a:gd name="T88" fmla="*/ 330 w 330"/>
                  <a:gd name="T89" fmla="*/ 264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0" h="409">
                    <a:moveTo>
                      <a:pt x="330" y="264"/>
                    </a:moveTo>
                    <a:lnTo>
                      <a:pt x="186" y="0"/>
                    </a:lnTo>
                    <a:lnTo>
                      <a:pt x="186" y="131"/>
                    </a:lnTo>
                    <a:lnTo>
                      <a:pt x="102" y="83"/>
                    </a:lnTo>
                    <a:lnTo>
                      <a:pt x="88" y="78"/>
                    </a:lnTo>
                    <a:lnTo>
                      <a:pt x="74" y="78"/>
                    </a:lnTo>
                    <a:lnTo>
                      <a:pt x="60" y="80"/>
                    </a:lnTo>
                    <a:lnTo>
                      <a:pt x="45" y="83"/>
                    </a:lnTo>
                    <a:lnTo>
                      <a:pt x="33" y="90"/>
                    </a:lnTo>
                    <a:lnTo>
                      <a:pt x="23" y="99"/>
                    </a:lnTo>
                    <a:lnTo>
                      <a:pt x="13" y="111"/>
                    </a:lnTo>
                    <a:lnTo>
                      <a:pt x="6" y="123"/>
                    </a:lnTo>
                    <a:lnTo>
                      <a:pt x="1" y="143"/>
                    </a:lnTo>
                    <a:lnTo>
                      <a:pt x="0" y="153"/>
                    </a:lnTo>
                    <a:lnTo>
                      <a:pt x="1" y="163"/>
                    </a:lnTo>
                    <a:lnTo>
                      <a:pt x="1" y="163"/>
                    </a:lnTo>
                    <a:lnTo>
                      <a:pt x="1" y="295"/>
                    </a:lnTo>
                    <a:lnTo>
                      <a:pt x="3" y="312"/>
                    </a:lnTo>
                    <a:lnTo>
                      <a:pt x="6" y="329"/>
                    </a:lnTo>
                    <a:lnTo>
                      <a:pt x="11" y="344"/>
                    </a:lnTo>
                    <a:lnTo>
                      <a:pt x="18" y="359"/>
                    </a:lnTo>
                    <a:lnTo>
                      <a:pt x="28" y="373"/>
                    </a:lnTo>
                    <a:lnTo>
                      <a:pt x="38" y="387"/>
                    </a:lnTo>
                    <a:lnTo>
                      <a:pt x="51" y="398"/>
                    </a:lnTo>
                    <a:lnTo>
                      <a:pt x="65" y="409"/>
                    </a:lnTo>
                    <a:lnTo>
                      <a:pt x="65" y="409"/>
                    </a:lnTo>
                    <a:lnTo>
                      <a:pt x="65" y="303"/>
                    </a:lnTo>
                    <a:lnTo>
                      <a:pt x="43" y="288"/>
                    </a:lnTo>
                    <a:lnTo>
                      <a:pt x="24" y="269"/>
                    </a:lnTo>
                    <a:lnTo>
                      <a:pt x="11" y="247"/>
                    </a:lnTo>
                    <a:lnTo>
                      <a:pt x="3" y="221"/>
                    </a:lnTo>
                    <a:lnTo>
                      <a:pt x="9" y="209"/>
                    </a:lnTo>
                    <a:lnTo>
                      <a:pt x="18" y="199"/>
                    </a:lnTo>
                    <a:lnTo>
                      <a:pt x="28" y="191"/>
                    </a:lnTo>
                    <a:lnTo>
                      <a:pt x="41" y="184"/>
                    </a:lnTo>
                    <a:lnTo>
                      <a:pt x="54" y="181"/>
                    </a:lnTo>
                    <a:lnTo>
                      <a:pt x="67" y="181"/>
                    </a:lnTo>
                    <a:lnTo>
                      <a:pt x="81" y="181"/>
                    </a:lnTo>
                    <a:lnTo>
                      <a:pt x="94" y="186"/>
                    </a:lnTo>
                    <a:lnTo>
                      <a:pt x="102" y="189"/>
                    </a:lnTo>
                    <a:lnTo>
                      <a:pt x="102" y="189"/>
                    </a:lnTo>
                    <a:lnTo>
                      <a:pt x="186" y="237"/>
                    </a:lnTo>
                    <a:lnTo>
                      <a:pt x="185" y="361"/>
                    </a:lnTo>
                    <a:lnTo>
                      <a:pt x="330" y="264"/>
                    </a:lnTo>
                    <a:lnTo>
                      <a:pt x="330" y="264"/>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7" name="Freeform 415"/>
              <p:cNvSpPr>
                <a:spLocks/>
              </p:cNvSpPr>
              <p:nvPr/>
            </p:nvSpPr>
            <p:spPr bwMode="auto">
              <a:xfrm flipH="1">
                <a:off x="2427" y="4890"/>
                <a:ext cx="52" cy="63"/>
              </a:xfrm>
              <a:custGeom>
                <a:avLst/>
                <a:gdLst>
                  <a:gd name="T0" fmla="*/ 0 w 84"/>
                  <a:gd name="T1" fmla="*/ 107 h 155"/>
                  <a:gd name="T2" fmla="*/ 84 w 84"/>
                  <a:gd name="T3" fmla="*/ 155 h 155"/>
                  <a:gd name="T4" fmla="*/ 84 w 84"/>
                  <a:gd name="T5" fmla="*/ 47 h 155"/>
                  <a:gd name="T6" fmla="*/ 0 w 84"/>
                  <a:gd name="T7" fmla="*/ 0 h 155"/>
                  <a:gd name="T8" fmla="*/ 0 w 84"/>
                  <a:gd name="T9" fmla="*/ 107 h 155"/>
                </a:gdLst>
                <a:ahLst/>
                <a:cxnLst>
                  <a:cxn ang="0">
                    <a:pos x="T0" y="T1"/>
                  </a:cxn>
                  <a:cxn ang="0">
                    <a:pos x="T2" y="T3"/>
                  </a:cxn>
                  <a:cxn ang="0">
                    <a:pos x="T4" y="T5"/>
                  </a:cxn>
                  <a:cxn ang="0">
                    <a:pos x="T6" y="T7"/>
                  </a:cxn>
                  <a:cxn ang="0">
                    <a:pos x="T8" y="T9"/>
                  </a:cxn>
                </a:cxnLst>
                <a:rect l="0" t="0" r="r" b="b"/>
                <a:pathLst>
                  <a:path w="84" h="155">
                    <a:moveTo>
                      <a:pt x="0" y="107"/>
                    </a:moveTo>
                    <a:lnTo>
                      <a:pt x="84" y="155"/>
                    </a:lnTo>
                    <a:lnTo>
                      <a:pt x="84" y="47"/>
                    </a:lnTo>
                    <a:lnTo>
                      <a:pt x="0" y="0"/>
                    </a:lnTo>
                    <a:lnTo>
                      <a:pt x="0" y="107"/>
                    </a:lnTo>
                    <a:close/>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grpSp>
        <p:grpSp>
          <p:nvGrpSpPr>
            <p:cNvPr id="170" name="Group 416"/>
            <p:cNvGrpSpPr>
              <a:grpSpLocks/>
            </p:cNvGrpSpPr>
            <p:nvPr/>
          </p:nvGrpSpPr>
          <p:grpSpPr bwMode="auto">
            <a:xfrm>
              <a:off x="4615877" y="3528726"/>
              <a:ext cx="474329" cy="443645"/>
              <a:chOff x="6850" y="1185"/>
              <a:chExt cx="8860" cy="8440"/>
            </a:xfrm>
          </p:grpSpPr>
          <p:grpSp>
            <p:nvGrpSpPr>
              <p:cNvPr id="186" name="Group 417"/>
              <p:cNvGrpSpPr>
                <a:grpSpLocks/>
              </p:cNvGrpSpPr>
              <p:nvPr/>
            </p:nvGrpSpPr>
            <p:grpSpPr bwMode="auto">
              <a:xfrm>
                <a:off x="9246" y="1185"/>
                <a:ext cx="6464" cy="6763"/>
                <a:chOff x="9246" y="1185"/>
                <a:chExt cx="6464" cy="6763"/>
              </a:xfrm>
            </p:grpSpPr>
            <p:grpSp>
              <p:nvGrpSpPr>
                <p:cNvPr id="239" name="Group 418"/>
                <p:cNvGrpSpPr>
                  <a:grpSpLocks/>
                </p:cNvGrpSpPr>
                <p:nvPr/>
              </p:nvGrpSpPr>
              <p:grpSpPr bwMode="auto">
                <a:xfrm>
                  <a:off x="9246" y="1185"/>
                  <a:ext cx="6464" cy="6763"/>
                  <a:chOff x="9246" y="1185"/>
                  <a:chExt cx="6464" cy="6763"/>
                </a:xfrm>
              </p:grpSpPr>
              <p:sp>
                <p:nvSpPr>
                  <p:cNvPr id="242" name="Freeform 419"/>
                  <p:cNvSpPr>
                    <a:spLocks/>
                  </p:cNvSpPr>
                  <p:nvPr/>
                </p:nvSpPr>
                <p:spPr bwMode="auto">
                  <a:xfrm>
                    <a:off x="9246" y="1185"/>
                    <a:ext cx="6464" cy="6763"/>
                  </a:xfrm>
                  <a:custGeom>
                    <a:avLst/>
                    <a:gdLst>
                      <a:gd name="T0" fmla="*/ 3308 w 6406"/>
                      <a:gd name="T1" fmla="*/ 6971 h 6971"/>
                      <a:gd name="T2" fmla="*/ 6406 w 6406"/>
                      <a:gd name="T3" fmla="*/ 5188 h 6971"/>
                      <a:gd name="T4" fmla="*/ 6406 w 6406"/>
                      <a:gd name="T5" fmla="*/ 3826 h 6971"/>
                      <a:gd name="T6" fmla="*/ 5384 w 6406"/>
                      <a:gd name="T7" fmla="*/ 3233 h 6971"/>
                      <a:gd name="T8" fmla="*/ 5384 w 6406"/>
                      <a:gd name="T9" fmla="*/ 1362 h 6971"/>
                      <a:gd name="T10" fmla="*/ 3224 w 6406"/>
                      <a:gd name="T11" fmla="*/ 113 h 6971"/>
                      <a:gd name="T12" fmla="*/ 2230 w 6406"/>
                      <a:gd name="T13" fmla="*/ 397 h 6971"/>
                      <a:gd name="T14" fmla="*/ 1549 w 6406"/>
                      <a:gd name="T15" fmla="*/ 0 h 6971"/>
                      <a:gd name="T16" fmla="*/ 752 w 6406"/>
                      <a:gd name="T17" fmla="*/ 314 h 6971"/>
                      <a:gd name="T18" fmla="*/ 752 w 6406"/>
                      <a:gd name="T19" fmla="*/ 3287 h 6971"/>
                      <a:gd name="T20" fmla="*/ 0 w 6406"/>
                      <a:gd name="T21" fmla="*/ 3713 h 6971"/>
                      <a:gd name="T22" fmla="*/ 0 w 6406"/>
                      <a:gd name="T23" fmla="*/ 5075 h 6971"/>
                      <a:gd name="T24" fmla="*/ 0 w 6406"/>
                      <a:gd name="T25" fmla="*/ 5075 h 6971"/>
                      <a:gd name="T26" fmla="*/ 176 w 6406"/>
                      <a:gd name="T27" fmla="*/ 5238 h 6971"/>
                      <a:gd name="T28" fmla="*/ 358 w 6406"/>
                      <a:gd name="T29" fmla="*/ 5401 h 6971"/>
                      <a:gd name="T30" fmla="*/ 541 w 6406"/>
                      <a:gd name="T31" fmla="*/ 5551 h 6971"/>
                      <a:gd name="T32" fmla="*/ 734 w 6406"/>
                      <a:gd name="T33" fmla="*/ 5701 h 6971"/>
                      <a:gd name="T34" fmla="*/ 927 w 6406"/>
                      <a:gd name="T35" fmla="*/ 5843 h 6971"/>
                      <a:gd name="T36" fmla="*/ 1127 w 6406"/>
                      <a:gd name="T37" fmla="*/ 5977 h 6971"/>
                      <a:gd name="T38" fmla="*/ 1328 w 6406"/>
                      <a:gd name="T39" fmla="*/ 6107 h 6971"/>
                      <a:gd name="T40" fmla="*/ 1535 w 6406"/>
                      <a:gd name="T41" fmla="*/ 6228 h 6971"/>
                      <a:gd name="T42" fmla="*/ 1746 w 6406"/>
                      <a:gd name="T43" fmla="*/ 6345 h 6971"/>
                      <a:gd name="T44" fmla="*/ 1960 w 6406"/>
                      <a:gd name="T45" fmla="*/ 6457 h 6971"/>
                      <a:gd name="T46" fmla="*/ 2178 w 6406"/>
                      <a:gd name="T47" fmla="*/ 6558 h 6971"/>
                      <a:gd name="T48" fmla="*/ 2399 w 6406"/>
                      <a:gd name="T49" fmla="*/ 6654 h 6971"/>
                      <a:gd name="T50" fmla="*/ 2620 w 6406"/>
                      <a:gd name="T51" fmla="*/ 6746 h 6971"/>
                      <a:gd name="T52" fmla="*/ 2848 w 6406"/>
                      <a:gd name="T53" fmla="*/ 6829 h 6971"/>
                      <a:gd name="T54" fmla="*/ 3077 w 6406"/>
                      <a:gd name="T55" fmla="*/ 6904 h 6971"/>
                      <a:gd name="T56" fmla="*/ 3308 w 6406"/>
                      <a:gd name="T57" fmla="*/ 6971 h 6971"/>
                      <a:gd name="T58" fmla="*/ 3308 w 6406"/>
                      <a:gd name="T59" fmla="*/ 6971 h 6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06" h="6971">
                        <a:moveTo>
                          <a:pt x="3308" y="6971"/>
                        </a:moveTo>
                        <a:lnTo>
                          <a:pt x="6406" y="5188"/>
                        </a:lnTo>
                        <a:lnTo>
                          <a:pt x="6406" y="3826"/>
                        </a:lnTo>
                        <a:lnTo>
                          <a:pt x="5384" y="3233"/>
                        </a:lnTo>
                        <a:lnTo>
                          <a:pt x="5384" y="1362"/>
                        </a:lnTo>
                        <a:lnTo>
                          <a:pt x="3224" y="113"/>
                        </a:lnTo>
                        <a:lnTo>
                          <a:pt x="2230" y="397"/>
                        </a:lnTo>
                        <a:lnTo>
                          <a:pt x="1549" y="0"/>
                        </a:lnTo>
                        <a:lnTo>
                          <a:pt x="752" y="314"/>
                        </a:lnTo>
                        <a:lnTo>
                          <a:pt x="752" y="3287"/>
                        </a:lnTo>
                        <a:lnTo>
                          <a:pt x="0" y="3713"/>
                        </a:lnTo>
                        <a:lnTo>
                          <a:pt x="0" y="5075"/>
                        </a:lnTo>
                        <a:lnTo>
                          <a:pt x="0" y="5075"/>
                        </a:lnTo>
                        <a:lnTo>
                          <a:pt x="176" y="5238"/>
                        </a:lnTo>
                        <a:lnTo>
                          <a:pt x="358" y="5401"/>
                        </a:lnTo>
                        <a:lnTo>
                          <a:pt x="541" y="5551"/>
                        </a:lnTo>
                        <a:lnTo>
                          <a:pt x="734" y="5701"/>
                        </a:lnTo>
                        <a:lnTo>
                          <a:pt x="927" y="5843"/>
                        </a:lnTo>
                        <a:lnTo>
                          <a:pt x="1127" y="5977"/>
                        </a:lnTo>
                        <a:lnTo>
                          <a:pt x="1328" y="6107"/>
                        </a:lnTo>
                        <a:lnTo>
                          <a:pt x="1535" y="6228"/>
                        </a:lnTo>
                        <a:lnTo>
                          <a:pt x="1746" y="6345"/>
                        </a:lnTo>
                        <a:lnTo>
                          <a:pt x="1960" y="6457"/>
                        </a:lnTo>
                        <a:lnTo>
                          <a:pt x="2178" y="6558"/>
                        </a:lnTo>
                        <a:lnTo>
                          <a:pt x="2399" y="6654"/>
                        </a:lnTo>
                        <a:lnTo>
                          <a:pt x="2620" y="6746"/>
                        </a:lnTo>
                        <a:lnTo>
                          <a:pt x="2848" y="6829"/>
                        </a:lnTo>
                        <a:lnTo>
                          <a:pt x="3077" y="6904"/>
                        </a:lnTo>
                        <a:lnTo>
                          <a:pt x="3308" y="6971"/>
                        </a:lnTo>
                        <a:lnTo>
                          <a:pt x="3308" y="6971"/>
                        </a:lnTo>
                      </a:path>
                    </a:pathLst>
                  </a:custGeom>
                  <a:solidFill>
                    <a:srgbClr val="CCFFCC"/>
                  </a:solidFill>
                  <a:ln w="6350"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3" name="Freeform 420"/>
                  <p:cNvSpPr>
                    <a:spLocks/>
                  </p:cNvSpPr>
                  <p:nvPr/>
                </p:nvSpPr>
                <p:spPr bwMode="auto">
                  <a:xfrm>
                    <a:off x="9246" y="4787"/>
                    <a:ext cx="3338" cy="3161"/>
                  </a:xfrm>
                  <a:custGeom>
                    <a:avLst/>
                    <a:gdLst>
                      <a:gd name="T0" fmla="*/ 0 w 3308"/>
                      <a:gd name="T1" fmla="*/ 1362 h 3258"/>
                      <a:gd name="T2" fmla="*/ 176 w 3308"/>
                      <a:gd name="T3" fmla="*/ 1525 h 3258"/>
                      <a:gd name="T4" fmla="*/ 355 w 3308"/>
                      <a:gd name="T5" fmla="*/ 1688 h 3258"/>
                      <a:gd name="T6" fmla="*/ 541 w 3308"/>
                      <a:gd name="T7" fmla="*/ 1842 h 3258"/>
                      <a:gd name="T8" fmla="*/ 731 w 3308"/>
                      <a:gd name="T9" fmla="*/ 1988 h 3258"/>
                      <a:gd name="T10" fmla="*/ 924 w 3308"/>
                      <a:gd name="T11" fmla="*/ 2130 h 3258"/>
                      <a:gd name="T12" fmla="*/ 1124 w 3308"/>
                      <a:gd name="T13" fmla="*/ 2268 h 3258"/>
                      <a:gd name="T14" fmla="*/ 1328 w 3308"/>
                      <a:gd name="T15" fmla="*/ 2398 h 3258"/>
                      <a:gd name="T16" fmla="*/ 1535 w 3308"/>
                      <a:gd name="T17" fmla="*/ 2519 h 3258"/>
                      <a:gd name="T18" fmla="*/ 1742 w 3308"/>
                      <a:gd name="T19" fmla="*/ 2636 h 3258"/>
                      <a:gd name="T20" fmla="*/ 1956 w 3308"/>
                      <a:gd name="T21" fmla="*/ 2744 h 3258"/>
                      <a:gd name="T22" fmla="*/ 2174 w 3308"/>
                      <a:gd name="T23" fmla="*/ 2849 h 3258"/>
                      <a:gd name="T24" fmla="*/ 2395 w 3308"/>
                      <a:gd name="T25" fmla="*/ 2945 h 3258"/>
                      <a:gd name="T26" fmla="*/ 2620 w 3308"/>
                      <a:gd name="T27" fmla="*/ 3033 h 3258"/>
                      <a:gd name="T28" fmla="*/ 2848 w 3308"/>
                      <a:gd name="T29" fmla="*/ 3116 h 3258"/>
                      <a:gd name="T30" fmla="*/ 3077 w 3308"/>
                      <a:gd name="T31" fmla="*/ 3191 h 3258"/>
                      <a:gd name="T32" fmla="*/ 3308 w 3308"/>
                      <a:gd name="T33" fmla="*/ 3258 h 3258"/>
                      <a:gd name="T34" fmla="*/ 3308 w 3308"/>
                      <a:gd name="T35" fmla="*/ 3258 h 3258"/>
                      <a:gd name="T36" fmla="*/ 3308 w 3308"/>
                      <a:gd name="T37" fmla="*/ 1897 h 3258"/>
                      <a:gd name="T38" fmla="*/ 3308 w 3308"/>
                      <a:gd name="T39" fmla="*/ 1897 h 3258"/>
                      <a:gd name="T40" fmla="*/ 3077 w 3308"/>
                      <a:gd name="T41" fmla="*/ 1830 h 3258"/>
                      <a:gd name="T42" fmla="*/ 2848 w 3308"/>
                      <a:gd name="T43" fmla="*/ 1755 h 3258"/>
                      <a:gd name="T44" fmla="*/ 2620 w 3308"/>
                      <a:gd name="T45" fmla="*/ 1671 h 3258"/>
                      <a:gd name="T46" fmla="*/ 2395 w 3308"/>
                      <a:gd name="T47" fmla="*/ 1583 h 3258"/>
                      <a:gd name="T48" fmla="*/ 2178 w 3308"/>
                      <a:gd name="T49" fmla="*/ 1487 h 3258"/>
                      <a:gd name="T50" fmla="*/ 1960 w 3308"/>
                      <a:gd name="T51" fmla="*/ 1383 h 3258"/>
                      <a:gd name="T52" fmla="*/ 1746 w 3308"/>
                      <a:gd name="T53" fmla="*/ 1274 h 3258"/>
                      <a:gd name="T54" fmla="*/ 1535 w 3308"/>
                      <a:gd name="T55" fmla="*/ 1157 h 3258"/>
                      <a:gd name="T56" fmla="*/ 1328 w 3308"/>
                      <a:gd name="T57" fmla="*/ 1032 h 3258"/>
                      <a:gd name="T58" fmla="*/ 1124 w 3308"/>
                      <a:gd name="T59" fmla="*/ 907 h 3258"/>
                      <a:gd name="T60" fmla="*/ 927 w 3308"/>
                      <a:gd name="T61" fmla="*/ 769 h 3258"/>
                      <a:gd name="T62" fmla="*/ 731 w 3308"/>
                      <a:gd name="T63" fmla="*/ 627 h 3258"/>
                      <a:gd name="T64" fmla="*/ 541 w 3308"/>
                      <a:gd name="T65" fmla="*/ 481 h 3258"/>
                      <a:gd name="T66" fmla="*/ 355 w 3308"/>
                      <a:gd name="T67" fmla="*/ 326 h 3258"/>
                      <a:gd name="T68" fmla="*/ 176 w 3308"/>
                      <a:gd name="T69" fmla="*/ 167 h 3258"/>
                      <a:gd name="T70" fmla="*/ 0 w 3308"/>
                      <a:gd name="T71" fmla="*/ 0 h 3258"/>
                      <a:gd name="T72" fmla="*/ 0 w 3308"/>
                      <a:gd name="T73" fmla="*/ 0 h 3258"/>
                      <a:gd name="T74" fmla="*/ 0 w 3308"/>
                      <a:gd name="T75" fmla="*/ 1362 h 3258"/>
                      <a:gd name="T76" fmla="*/ 0 w 3308"/>
                      <a:gd name="T77" fmla="*/ 1362 h 3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08" h="3258">
                        <a:moveTo>
                          <a:pt x="0" y="1362"/>
                        </a:moveTo>
                        <a:lnTo>
                          <a:pt x="176" y="1525"/>
                        </a:lnTo>
                        <a:lnTo>
                          <a:pt x="355" y="1688"/>
                        </a:lnTo>
                        <a:lnTo>
                          <a:pt x="541" y="1842"/>
                        </a:lnTo>
                        <a:lnTo>
                          <a:pt x="731" y="1988"/>
                        </a:lnTo>
                        <a:lnTo>
                          <a:pt x="924" y="2130"/>
                        </a:lnTo>
                        <a:lnTo>
                          <a:pt x="1124" y="2268"/>
                        </a:lnTo>
                        <a:lnTo>
                          <a:pt x="1328" y="2398"/>
                        </a:lnTo>
                        <a:lnTo>
                          <a:pt x="1535" y="2519"/>
                        </a:lnTo>
                        <a:lnTo>
                          <a:pt x="1742" y="2636"/>
                        </a:lnTo>
                        <a:lnTo>
                          <a:pt x="1956" y="2744"/>
                        </a:lnTo>
                        <a:lnTo>
                          <a:pt x="2174" y="2849"/>
                        </a:lnTo>
                        <a:lnTo>
                          <a:pt x="2395" y="2945"/>
                        </a:lnTo>
                        <a:lnTo>
                          <a:pt x="2620" y="3033"/>
                        </a:lnTo>
                        <a:lnTo>
                          <a:pt x="2848" y="3116"/>
                        </a:lnTo>
                        <a:lnTo>
                          <a:pt x="3077" y="3191"/>
                        </a:lnTo>
                        <a:lnTo>
                          <a:pt x="3308" y="3258"/>
                        </a:lnTo>
                        <a:lnTo>
                          <a:pt x="3308" y="3258"/>
                        </a:lnTo>
                        <a:lnTo>
                          <a:pt x="3308" y="1897"/>
                        </a:lnTo>
                        <a:lnTo>
                          <a:pt x="3308" y="1897"/>
                        </a:lnTo>
                        <a:lnTo>
                          <a:pt x="3077" y="1830"/>
                        </a:lnTo>
                        <a:lnTo>
                          <a:pt x="2848" y="1755"/>
                        </a:lnTo>
                        <a:lnTo>
                          <a:pt x="2620" y="1671"/>
                        </a:lnTo>
                        <a:lnTo>
                          <a:pt x="2395" y="1583"/>
                        </a:lnTo>
                        <a:lnTo>
                          <a:pt x="2178" y="1487"/>
                        </a:lnTo>
                        <a:lnTo>
                          <a:pt x="1960" y="1383"/>
                        </a:lnTo>
                        <a:lnTo>
                          <a:pt x="1746" y="1274"/>
                        </a:lnTo>
                        <a:lnTo>
                          <a:pt x="1535" y="1157"/>
                        </a:lnTo>
                        <a:lnTo>
                          <a:pt x="1328" y="1032"/>
                        </a:lnTo>
                        <a:lnTo>
                          <a:pt x="1124" y="907"/>
                        </a:lnTo>
                        <a:lnTo>
                          <a:pt x="927" y="769"/>
                        </a:lnTo>
                        <a:lnTo>
                          <a:pt x="731" y="627"/>
                        </a:lnTo>
                        <a:lnTo>
                          <a:pt x="541" y="481"/>
                        </a:lnTo>
                        <a:lnTo>
                          <a:pt x="355" y="326"/>
                        </a:lnTo>
                        <a:lnTo>
                          <a:pt x="176" y="167"/>
                        </a:lnTo>
                        <a:lnTo>
                          <a:pt x="0" y="0"/>
                        </a:lnTo>
                        <a:lnTo>
                          <a:pt x="0" y="0"/>
                        </a:lnTo>
                        <a:lnTo>
                          <a:pt x="0" y="1362"/>
                        </a:lnTo>
                        <a:lnTo>
                          <a:pt x="0" y="1362"/>
                        </a:lnTo>
                      </a:path>
                    </a:pathLst>
                  </a:custGeom>
                  <a:solidFill>
                    <a:srgbClr val="CCFFCC"/>
                  </a:solidFill>
                  <a:ln w="6350"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4" name="Freeform 421"/>
                  <p:cNvSpPr>
                    <a:spLocks/>
                  </p:cNvSpPr>
                  <p:nvPr/>
                </p:nvSpPr>
                <p:spPr bwMode="auto">
                  <a:xfrm>
                    <a:off x="11022" y="6247"/>
                    <a:ext cx="1407" cy="827"/>
                  </a:xfrm>
                  <a:custGeom>
                    <a:avLst/>
                    <a:gdLst>
                      <a:gd name="T0" fmla="*/ 0 w 1394"/>
                      <a:gd name="T1" fmla="*/ 0 h 852"/>
                      <a:gd name="T2" fmla="*/ 1394 w 1394"/>
                      <a:gd name="T3" fmla="*/ 568 h 852"/>
                      <a:gd name="T4" fmla="*/ 1394 w 1394"/>
                      <a:gd name="T5" fmla="*/ 852 h 852"/>
                      <a:gd name="T6" fmla="*/ 0 w 1394"/>
                      <a:gd name="T7" fmla="*/ 313 h 852"/>
                      <a:gd name="T8" fmla="*/ 0 w 1394"/>
                      <a:gd name="T9" fmla="*/ 0 h 852"/>
                    </a:gdLst>
                    <a:ahLst/>
                    <a:cxnLst>
                      <a:cxn ang="0">
                        <a:pos x="T0" y="T1"/>
                      </a:cxn>
                      <a:cxn ang="0">
                        <a:pos x="T2" y="T3"/>
                      </a:cxn>
                      <a:cxn ang="0">
                        <a:pos x="T4" y="T5"/>
                      </a:cxn>
                      <a:cxn ang="0">
                        <a:pos x="T6" y="T7"/>
                      </a:cxn>
                      <a:cxn ang="0">
                        <a:pos x="T8" y="T9"/>
                      </a:cxn>
                    </a:cxnLst>
                    <a:rect l="0" t="0" r="r" b="b"/>
                    <a:pathLst>
                      <a:path w="1394" h="852">
                        <a:moveTo>
                          <a:pt x="0" y="0"/>
                        </a:moveTo>
                        <a:lnTo>
                          <a:pt x="1394" y="568"/>
                        </a:lnTo>
                        <a:lnTo>
                          <a:pt x="1394" y="852"/>
                        </a:lnTo>
                        <a:lnTo>
                          <a:pt x="0" y="313"/>
                        </a:lnTo>
                        <a:lnTo>
                          <a:pt x="0" y="0"/>
                        </a:lnTo>
                        <a:close/>
                      </a:path>
                    </a:pathLst>
                  </a:custGeom>
                  <a:solidFill>
                    <a:srgbClr val="FFC000"/>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5" name="Freeform 422"/>
                  <p:cNvSpPr>
                    <a:spLocks/>
                  </p:cNvSpPr>
                  <p:nvPr/>
                </p:nvSpPr>
                <p:spPr bwMode="auto">
                  <a:xfrm>
                    <a:off x="13446" y="2506"/>
                    <a:ext cx="1233" cy="2776"/>
                  </a:xfrm>
                  <a:custGeom>
                    <a:avLst/>
                    <a:gdLst>
                      <a:gd name="T0" fmla="*/ 24 w 1222"/>
                      <a:gd name="T1" fmla="*/ 455 h 2861"/>
                      <a:gd name="T2" fmla="*/ 1222 w 1222"/>
                      <a:gd name="T3" fmla="*/ 0 h 2861"/>
                      <a:gd name="T4" fmla="*/ 1222 w 1222"/>
                      <a:gd name="T5" fmla="*/ 1871 h 2861"/>
                      <a:gd name="T6" fmla="*/ 0 w 1222"/>
                      <a:gd name="T7" fmla="*/ 2861 h 2861"/>
                      <a:gd name="T8" fmla="*/ 24 w 1222"/>
                      <a:gd name="T9" fmla="*/ 455 h 2861"/>
                    </a:gdLst>
                    <a:ahLst/>
                    <a:cxnLst>
                      <a:cxn ang="0">
                        <a:pos x="T0" y="T1"/>
                      </a:cxn>
                      <a:cxn ang="0">
                        <a:pos x="T2" y="T3"/>
                      </a:cxn>
                      <a:cxn ang="0">
                        <a:pos x="T4" y="T5"/>
                      </a:cxn>
                      <a:cxn ang="0">
                        <a:pos x="T6" y="T7"/>
                      </a:cxn>
                      <a:cxn ang="0">
                        <a:pos x="T8" y="T9"/>
                      </a:cxn>
                    </a:cxnLst>
                    <a:rect l="0" t="0" r="r" b="b"/>
                    <a:pathLst>
                      <a:path w="1222" h="2861">
                        <a:moveTo>
                          <a:pt x="24" y="455"/>
                        </a:moveTo>
                        <a:lnTo>
                          <a:pt x="1222" y="0"/>
                        </a:lnTo>
                        <a:lnTo>
                          <a:pt x="1222" y="1871"/>
                        </a:lnTo>
                        <a:lnTo>
                          <a:pt x="0" y="2861"/>
                        </a:lnTo>
                        <a:lnTo>
                          <a:pt x="24" y="455"/>
                        </a:lnTo>
                        <a:close/>
                      </a:path>
                    </a:pathLst>
                  </a:custGeom>
                  <a:solidFill>
                    <a:srgbClr val="CCFFCC"/>
                  </a:solidFill>
                  <a:ln w="6350"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6" name="Freeform 423"/>
                  <p:cNvSpPr>
                    <a:spLocks/>
                  </p:cNvSpPr>
                  <p:nvPr/>
                </p:nvSpPr>
                <p:spPr bwMode="auto">
                  <a:xfrm>
                    <a:off x="12815" y="2661"/>
                    <a:ext cx="655" cy="3447"/>
                  </a:xfrm>
                  <a:custGeom>
                    <a:avLst/>
                    <a:gdLst>
                      <a:gd name="T0" fmla="*/ 0 w 649"/>
                      <a:gd name="T1" fmla="*/ 3554 h 3554"/>
                      <a:gd name="T2" fmla="*/ 0 w 649"/>
                      <a:gd name="T3" fmla="*/ 380 h 3554"/>
                      <a:gd name="T4" fmla="*/ 649 w 649"/>
                      <a:gd name="T5" fmla="*/ 0 h 3554"/>
                      <a:gd name="T6" fmla="*/ 625 w 649"/>
                      <a:gd name="T7" fmla="*/ 3015 h 3554"/>
                      <a:gd name="T8" fmla="*/ 0 w 649"/>
                      <a:gd name="T9" fmla="*/ 3554 h 3554"/>
                    </a:gdLst>
                    <a:ahLst/>
                    <a:cxnLst>
                      <a:cxn ang="0">
                        <a:pos x="T0" y="T1"/>
                      </a:cxn>
                      <a:cxn ang="0">
                        <a:pos x="T2" y="T3"/>
                      </a:cxn>
                      <a:cxn ang="0">
                        <a:pos x="T4" y="T5"/>
                      </a:cxn>
                      <a:cxn ang="0">
                        <a:pos x="T6" y="T7"/>
                      </a:cxn>
                      <a:cxn ang="0">
                        <a:pos x="T8" y="T9"/>
                      </a:cxn>
                    </a:cxnLst>
                    <a:rect l="0" t="0" r="r" b="b"/>
                    <a:pathLst>
                      <a:path w="649" h="3554">
                        <a:moveTo>
                          <a:pt x="0" y="3554"/>
                        </a:moveTo>
                        <a:lnTo>
                          <a:pt x="0" y="380"/>
                        </a:lnTo>
                        <a:lnTo>
                          <a:pt x="649" y="0"/>
                        </a:lnTo>
                        <a:lnTo>
                          <a:pt x="625" y="3015"/>
                        </a:lnTo>
                        <a:lnTo>
                          <a:pt x="0" y="3554"/>
                        </a:lnTo>
                        <a:close/>
                      </a:path>
                    </a:pathLst>
                  </a:custGeom>
                  <a:solidFill>
                    <a:srgbClr val="CCFFCC"/>
                  </a:solidFill>
                  <a:ln w="6350"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7" name="Freeform 424"/>
                  <p:cNvSpPr>
                    <a:spLocks/>
                  </p:cNvSpPr>
                  <p:nvPr/>
                </p:nvSpPr>
                <p:spPr bwMode="auto">
                  <a:xfrm>
                    <a:off x="10004" y="1490"/>
                    <a:ext cx="2811" cy="4618"/>
                  </a:xfrm>
                  <a:custGeom>
                    <a:avLst/>
                    <a:gdLst>
                      <a:gd name="T0" fmla="*/ 2785 w 2785"/>
                      <a:gd name="T1" fmla="*/ 4761 h 4761"/>
                      <a:gd name="T2" fmla="*/ 2588 w 2785"/>
                      <a:gd name="T3" fmla="*/ 4707 h 4761"/>
                      <a:gd name="T4" fmla="*/ 2395 w 2785"/>
                      <a:gd name="T5" fmla="*/ 4644 h 4761"/>
                      <a:gd name="T6" fmla="*/ 2205 w 2785"/>
                      <a:gd name="T7" fmla="*/ 4577 h 4761"/>
                      <a:gd name="T8" fmla="*/ 2019 w 2785"/>
                      <a:gd name="T9" fmla="*/ 4506 h 4761"/>
                      <a:gd name="T10" fmla="*/ 1833 w 2785"/>
                      <a:gd name="T11" fmla="*/ 4427 h 4761"/>
                      <a:gd name="T12" fmla="*/ 1650 w 2785"/>
                      <a:gd name="T13" fmla="*/ 4343 h 4761"/>
                      <a:gd name="T14" fmla="*/ 1468 w 2785"/>
                      <a:gd name="T15" fmla="*/ 4251 h 4761"/>
                      <a:gd name="T16" fmla="*/ 1292 w 2785"/>
                      <a:gd name="T17" fmla="*/ 4159 h 4761"/>
                      <a:gd name="T18" fmla="*/ 1116 w 2785"/>
                      <a:gd name="T19" fmla="*/ 4055 h 4761"/>
                      <a:gd name="T20" fmla="*/ 948 w 2785"/>
                      <a:gd name="T21" fmla="*/ 3951 h 4761"/>
                      <a:gd name="T22" fmla="*/ 779 w 2785"/>
                      <a:gd name="T23" fmla="*/ 3838 h 4761"/>
                      <a:gd name="T24" fmla="*/ 618 w 2785"/>
                      <a:gd name="T25" fmla="*/ 3721 h 4761"/>
                      <a:gd name="T26" fmla="*/ 456 w 2785"/>
                      <a:gd name="T27" fmla="*/ 3600 h 4761"/>
                      <a:gd name="T28" fmla="*/ 302 w 2785"/>
                      <a:gd name="T29" fmla="*/ 3470 h 4761"/>
                      <a:gd name="T30" fmla="*/ 147 w 2785"/>
                      <a:gd name="T31" fmla="*/ 3337 h 4761"/>
                      <a:gd name="T32" fmla="*/ 0 w 2785"/>
                      <a:gd name="T33" fmla="*/ 3199 h 4761"/>
                      <a:gd name="T34" fmla="*/ 0 w 2785"/>
                      <a:gd name="T35" fmla="*/ 3199 h 4761"/>
                      <a:gd name="T36" fmla="*/ 0 w 2785"/>
                      <a:gd name="T37" fmla="*/ 0 h 4761"/>
                      <a:gd name="T38" fmla="*/ 0 w 2785"/>
                      <a:gd name="T39" fmla="*/ 0 h 4761"/>
                      <a:gd name="T40" fmla="*/ 154 w 2785"/>
                      <a:gd name="T41" fmla="*/ 129 h 4761"/>
                      <a:gd name="T42" fmla="*/ 309 w 2785"/>
                      <a:gd name="T43" fmla="*/ 259 h 4761"/>
                      <a:gd name="T44" fmla="*/ 467 w 2785"/>
                      <a:gd name="T45" fmla="*/ 384 h 4761"/>
                      <a:gd name="T46" fmla="*/ 632 w 2785"/>
                      <a:gd name="T47" fmla="*/ 505 h 4761"/>
                      <a:gd name="T48" fmla="*/ 797 w 2785"/>
                      <a:gd name="T49" fmla="*/ 618 h 4761"/>
                      <a:gd name="T50" fmla="*/ 962 w 2785"/>
                      <a:gd name="T51" fmla="*/ 731 h 4761"/>
                      <a:gd name="T52" fmla="*/ 1134 w 2785"/>
                      <a:gd name="T53" fmla="*/ 835 h 4761"/>
                      <a:gd name="T54" fmla="*/ 1310 w 2785"/>
                      <a:gd name="T55" fmla="*/ 939 h 4761"/>
                      <a:gd name="T56" fmla="*/ 1485 w 2785"/>
                      <a:gd name="T57" fmla="*/ 1035 h 4761"/>
                      <a:gd name="T58" fmla="*/ 1664 w 2785"/>
                      <a:gd name="T59" fmla="*/ 1127 h 4761"/>
                      <a:gd name="T60" fmla="*/ 1843 w 2785"/>
                      <a:gd name="T61" fmla="*/ 1215 h 4761"/>
                      <a:gd name="T62" fmla="*/ 2030 w 2785"/>
                      <a:gd name="T63" fmla="*/ 1299 h 4761"/>
                      <a:gd name="T64" fmla="*/ 2216 w 2785"/>
                      <a:gd name="T65" fmla="*/ 1378 h 4761"/>
                      <a:gd name="T66" fmla="*/ 2402 w 2785"/>
                      <a:gd name="T67" fmla="*/ 1453 h 4761"/>
                      <a:gd name="T68" fmla="*/ 2592 w 2785"/>
                      <a:gd name="T69" fmla="*/ 1520 h 4761"/>
                      <a:gd name="T70" fmla="*/ 2785 w 2785"/>
                      <a:gd name="T71" fmla="*/ 1587 h 4761"/>
                      <a:gd name="T72" fmla="*/ 2785 w 2785"/>
                      <a:gd name="T73" fmla="*/ 1587 h 4761"/>
                      <a:gd name="T74" fmla="*/ 2785 w 2785"/>
                      <a:gd name="T75" fmla="*/ 4761 h 4761"/>
                      <a:gd name="T76" fmla="*/ 2785 w 2785"/>
                      <a:gd name="T77" fmla="*/ 4761 h 4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85" h="4761">
                        <a:moveTo>
                          <a:pt x="2785" y="4761"/>
                        </a:moveTo>
                        <a:lnTo>
                          <a:pt x="2588" y="4707"/>
                        </a:lnTo>
                        <a:lnTo>
                          <a:pt x="2395" y="4644"/>
                        </a:lnTo>
                        <a:lnTo>
                          <a:pt x="2205" y="4577"/>
                        </a:lnTo>
                        <a:lnTo>
                          <a:pt x="2019" y="4506"/>
                        </a:lnTo>
                        <a:lnTo>
                          <a:pt x="1833" y="4427"/>
                        </a:lnTo>
                        <a:lnTo>
                          <a:pt x="1650" y="4343"/>
                        </a:lnTo>
                        <a:lnTo>
                          <a:pt x="1468" y="4251"/>
                        </a:lnTo>
                        <a:lnTo>
                          <a:pt x="1292" y="4159"/>
                        </a:lnTo>
                        <a:lnTo>
                          <a:pt x="1116" y="4055"/>
                        </a:lnTo>
                        <a:lnTo>
                          <a:pt x="948" y="3951"/>
                        </a:lnTo>
                        <a:lnTo>
                          <a:pt x="779" y="3838"/>
                        </a:lnTo>
                        <a:lnTo>
                          <a:pt x="618" y="3721"/>
                        </a:lnTo>
                        <a:lnTo>
                          <a:pt x="456" y="3600"/>
                        </a:lnTo>
                        <a:lnTo>
                          <a:pt x="302" y="3470"/>
                        </a:lnTo>
                        <a:lnTo>
                          <a:pt x="147" y="3337"/>
                        </a:lnTo>
                        <a:lnTo>
                          <a:pt x="0" y="3199"/>
                        </a:lnTo>
                        <a:lnTo>
                          <a:pt x="0" y="3199"/>
                        </a:lnTo>
                        <a:lnTo>
                          <a:pt x="0" y="0"/>
                        </a:lnTo>
                        <a:lnTo>
                          <a:pt x="0" y="0"/>
                        </a:lnTo>
                        <a:lnTo>
                          <a:pt x="154" y="129"/>
                        </a:lnTo>
                        <a:lnTo>
                          <a:pt x="309" y="259"/>
                        </a:lnTo>
                        <a:lnTo>
                          <a:pt x="467" y="384"/>
                        </a:lnTo>
                        <a:lnTo>
                          <a:pt x="632" y="505"/>
                        </a:lnTo>
                        <a:lnTo>
                          <a:pt x="797" y="618"/>
                        </a:lnTo>
                        <a:lnTo>
                          <a:pt x="962" y="731"/>
                        </a:lnTo>
                        <a:lnTo>
                          <a:pt x="1134" y="835"/>
                        </a:lnTo>
                        <a:lnTo>
                          <a:pt x="1310" y="939"/>
                        </a:lnTo>
                        <a:lnTo>
                          <a:pt x="1485" y="1035"/>
                        </a:lnTo>
                        <a:lnTo>
                          <a:pt x="1664" y="1127"/>
                        </a:lnTo>
                        <a:lnTo>
                          <a:pt x="1843" y="1215"/>
                        </a:lnTo>
                        <a:lnTo>
                          <a:pt x="2030" y="1299"/>
                        </a:lnTo>
                        <a:lnTo>
                          <a:pt x="2216" y="1378"/>
                        </a:lnTo>
                        <a:lnTo>
                          <a:pt x="2402" y="1453"/>
                        </a:lnTo>
                        <a:lnTo>
                          <a:pt x="2592" y="1520"/>
                        </a:lnTo>
                        <a:lnTo>
                          <a:pt x="2785" y="1587"/>
                        </a:lnTo>
                        <a:lnTo>
                          <a:pt x="2785" y="1587"/>
                        </a:lnTo>
                        <a:lnTo>
                          <a:pt x="2785" y="4761"/>
                        </a:lnTo>
                        <a:lnTo>
                          <a:pt x="2785" y="4761"/>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48" name="Freeform 425"/>
                  <p:cNvSpPr>
                    <a:spLocks/>
                  </p:cNvSpPr>
                  <p:nvPr/>
                </p:nvSpPr>
                <p:spPr bwMode="auto">
                  <a:xfrm>
                    <a:off x="11496" y="1295"/>
                    <a:ext cx="3183" cy="1653"/>
                  </a:xfrm>
                  <a:custGeom>
                    <a:avLst/>
                    <a:gdLst>
                      <a:gd name="T0" fmla="*/ 1956 w 3154"/>
                      <a:gd name="T1" fmla="*/ 1704 h 1704"/>
                      <a:gd name="T2" fmla="*/ 1956 w 3154"/>
                      <a:gd name="T3" fmla="*/ 1408 h 1704"/>
                      <a:gd name="T4" fmla="*/ 0 w 3154"/>
                      <a:gd name="T5" fmla="*/ 284 h 1704"/>
                      <a:gd name="T6" fmla="*/ 994 w 3154"/>
                      <a:gd name="T7" fmla="*/ 0 h 1704"/>
                      <a:gd name="T8" fmla="*/ 3154 w 3154"/>
                      <a:gd name="T9" fmla="*/ 1249 h 1704"/>
                      <a:gd name="T10" fmla="*/ 1956 w 3154"/>
                      <a:gd name="T11" fmla="*/ 1704 h 1704"/>
                    </a:gdLst>
                    <a:ahLst/>
                    <a:cxnLst>
                      <a:cxn ang="0">
                        <a:pos x="T0" y="T1"/>
                      </a:cxn>
                      <a:cxn ang="0">
                        <a:pos x="T2" y="T3"/>
                      </a:cxn>
                      <a:cxn ang="0">
                        <a:pos x="T4" y="T5"/>
                      </a:cxn>
                      <a:cxn ang="0">
                        <a:pos x="T6" y="T7"/>
                      </a:cxn>
                      <a:cxn ang="0">
                        <a:pos x="T8" y="T9"/>
                      </a:cxn>
                      <a:cxn ang="0">
                        <a:pos x="T10" y="T11"/>
                      </a:cxn>
                    </a:cxnLst>
                    <a:rect l="0" t="0" r="r" b="b"/>
                    <a:pathLst>
                      <a:path w="3154" h="1704">
                        <a:moveTo>
                          <a:pt x="1956" y="1704"/>
                        </a:moveTo>
                        <a:lnTo>
                          <a:pt x="1956" y="1408"/>
                        </a:lnTo>
                        <a:lnTo>
                          <a:pt x="0" y="284"/>
                        </a:lnTo>
                        <a:lnTo>
                          <a:pt x="994" y="0"/>
                        </a:lnTo>
                        <a:lnTo>
                          <a:pt x="3154" y="1249"/>
                        </a:lnTo>
                        <a:lnTo>
                          <a:pt x="1956" y="1704"/>
                        </a:lnTo>
                        <a:close/>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49" name="Freeform 426"/>
                  <p:cNvSpPr>
                    <a:spLocks/>
                  </p:cNvSpPr>
                  <p:nvPr/>
                </p:nvSpPr>
                <p:spPr bwMode="auto">
                  <a:xfrm>
                    <a:off x="12584" y="4897"/>
                    <a:ext cx="3126" cy="3051"/>
                  </a:xfrm>
                  <a:custGeom>
                    <a:avLst/>
                    <a:gdLst>
                      <a:gd name="T0" fmla="*/ 0 w 3098"/>
                      <a:gd name="T1" fmla="*/ 1784 h 3145"/>
                      <a:gd name="T2" fmla="*/ 3098 w 3098"/>
                      <a:gd name="T3" fmla="*/ 0 h 3145"/>
                      <a:gd name="T4" fmla="*/ 3098 w 3098"/>
                      <a:gd name="T5" fmla="*/ 1362 h 3145"/>
                      <a:gd name="T6" fmla="*/ 0 w 3098"/>
                      <a:gd name="T7" fmla="*/ 3145 h 3145"/>
                      <a:gd name="T8" fmla="*/ 0 w 3098"/>
                      <a:gd name="T9" fmla="*/ 1784 h 3145"/>
                    </a:gdLst>
                    <a:ahLst/>
                    <a:cxnLst>
                      <a:cxn ang="0">
                        <a:pos x="T0" y="T1"/>
                      </a:cxn>
                      <a:cxn ang="0">
                        <a:pos x="T2" y="T3"/>
                      </a:cxn>
                      <a:cxn ang="0">
                        <a:pos x="T4" y="T5"/>
                      </a:cxn>
                      <a:cxn ang="0">
                        <a:pos x="T6" y="T7"/>
                      </a:cxn>
                      <a:cxn ang="0">
                        <a:pos x="T8" y="T9"/>
                      </a:cxn>
                    </a:cxnLst>
                    <a:rect l="0" t="0" r="r" b="b"/>
                    <a:pathLst>
                      <a:path w="3098" h="3145">
                        <a:moveTo>
                          <a:pt x="0" y="1784"/>
                        </a:moveTo>
                        <a:lnTo>
                          <a:pt x="3098" y="0"/>
                        </a:lnTo>
                        <a:lnTo>
                          <a:pt x="3098" y="1362"/>
                        </a:lnTo>
                        <a:lnTo>
                          <a:pt x="0" y="3145"/>
                        </a:lnTo>
                        <a:lnTo>
                          <a:pt x="0" y="1784"/>
                        </a:lnTo>
                        <a:close/>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50" name="Freeform 427"/>
                  <p:cNvSpPr>
                    <a:spLocks/>
                  </p:cNvSpPr>
                  <p:nvPr/>
                </p:nvSpPr>
                <p:spPr bwMode="auto">
                  <a:xfrm>
                    <a:off x="15196" y="5314"/>
                    <a:ext cx="177" cy="806"/>
                  </a:xfrm>
                  <a:custGeom>
                    <a:avLst/>
                    <a:gdLst>
                      <a:gd name="T0" fmla="*/ 0 w 175"/>
                      <a:gd name="T1" fmla="*/ 109 h 831"/>
                      <a:gd name="T2" fmla="*/ 175 w 175"/>
                      <a:gd name="T3" fmla="*/ 0 h 831"/>
                      <a:gd name="T4" fmla="*/ 175 w 175"/>
                      <a:gd name="T5" fmla="*/ 723 h 831"/>
                      <a:gd name="T6" fmla="*/ 0 w 175"/>
                      <a:gd name="T7" fmla="*/ 831 h 831"/>
                      <a:gd name="T8" fmla="*/ 0 w 175"/>
                      <a:gd name="T9" fmla="*/ 109 h 831"/>
                    </a:gdLst>
                    <a:ahLst/>
                    <a:cxnLst>
                      <a:cxn ang="0">
                        <a:pos x="T0" y="T1"/>
                      </a:cxn>
                      <a:cxn ang="0">
                        <a:pos x="T2" y="T3"/>
                      </a:cxn>
                      <a:cxn ang="0">
                        <a:pos x="T4" y="T5"/>
                      </a:cxn>
                      <a:cxn ang="0">
                        <a:pos x="T6" y="T7"/>
                      </a:cxn>
                      <a:cxn ang="0">
                        <a:pos x="T8" y="T9"/>
                      </a:cxn>
                    </a:cxnLst>
                    <a:rect l="0" t="0" r="r" b="b"/>
                    <a:pathLst>
                      <a:path w="175" h="831">
                        <a:moveTo>
                          <a:pt x="0" y="109"/>
                        </a:moveTo>
                        <a:lnTo>
                          <a:pt x="175" y="0"/>
                        </a:lnTo>
                        <a:lnTo>
                          <a:pt x="175" y="723"/>
                        </a:lnTo>
                        <a:lnTo>
                          <a:pt x="0" y="831"/>
                        </a:lnTo>
                        <a:lnTo>
                          <a:pt x="0" y="109"/>
                        </a:lnTo>
                        <a:close/>
                      </a:path>
                    </a:pathLst>
                  </a:custGeom>
                  <a:solidFill>
                    <a:srgbClr val="FFC000"/>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51" name="Freeform 428"/>
                  <p:cNvSpPr>
                    <a:spLocks/>
                  </p:cNvSpPr>
                  <p:nvPr/>
                </p:nvSpPr>
                <p:spPr bwMode="auto">
                  <a:xfrm>
                    <a:off x="14980" y="5476"/>
                    <a:ext cx="99" cy="757"/>
                  </a:xfrm>
                  <a:custGeom>
                    <a:avLst/>
                    <a:gdLst>
                      <a:gd name="T0" fmla="*/ 0 w 98"/>
                      <a:gd name="T1" fmla="*/ 55 h 781"/>
                      <a:gd name="T2" fmla="*/ 98 w 98"/>
                      <a:gd name="T3" fmla="*/ 0 h 781"/>
                      <a:gd name="T4" fmla="*/ 98 w 98"/>
                      <a:gd name="T5" fmla="*/ 723 h 781"/>
                      <a:gd name="T6" fmla="*/ 0 w 98"/>
                      <a:gd name="T7" fmla="*/ 781 h 781"/>
                      <a:gd name="T8" fmla="*/ 0 w 98"/>
                      <a:gd name="T9" fmla="*/ 55 h 781"/>
                    </a:gdLst>
                    <a:ahLst/>
                    <a:cxnLst>
                      <a:cxn ang="0">
                        <a:pos x="T0" y="T1"/>
                      </a:cxn>
                      <a:cxn ang="0">
                        <a:pos x="T2" y="T3"/>
                      </a:cxn>
                      <a:cxn ang="0">
                        <a:pos x="T4" y="T5"/>
                      </a:cxn>
                      <a:cxn ang="0">
                        <a:pos x="T6" y="T7"/>
                      </a:cxn>
                      <a:cxn ang="0">
                        <a:pos x="T8" y="T9"/>
                      </a:cxn>
                    </a:cxnLst>
                    <a:rect l="0" t="0" r="r" b="b"/>
                    <a:pathLst>
                      <a:path w="98" h="781">
                        <a:moveTo>
                          <a:pt x="0" y="55"/>
                        </a:moveTo>
                        <a:lnTo>
                          <a:pt x="98" y="0"/>
                        </a:lnTo>
                        <a:lnTo>
                          <a:pt x="98" y="723"/>
                        </a:lnTo>
                        <a:lnTo>
                          <a:pt x="0" y="781"/>
                        </a:lnTo>
                        <a:lnTo>
                          <a:pt x="0" y="55"/>
                        </a:lnTo>
                        <a:close/>
                      </a:path>
                    </a:pathLst>
                  </a:custGeom>
                  <a:solidFill>
                    <a:srgbClr val="FFC000"/>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52" name="Freeform 429"/>
                  <p:cNvSpPr>
                    <a:spLocks/>
                  </p:cNvSpPr>
                  <p:nvPr/>
                </p:nvSpPr>
                <p:spPr bwMode="auto">
                  <a:xfrm>
                    <a:off x="9487" y="5338"/>
                    <a:ext cx="748" cy="575"/>
                  </a:xfrm>
                  <a:custGeom>
                    <a:avLst/>
                    <a:gdLst>
                      <a:gd name="T0" fmla="*/ 0 w 741"/>
                      <a:gd name="T1" fmla="*/ 0 h 593"/>
                      <a:gd name="T2" fmla="*/ 176 w 741"/>
                      <a:gd name="T3" fmla="*/ 163 h 593"/>
                      <a:gd name="T4" fmla="*/ 355 w 741"/>
                      <a:gd name="T5" fmla="*/ 318 h 593"/>
                      <a:gd name="T6" fmla="*/ 544 w 741"/>
                      <a:gd name="T7" fmla="*/ 460 h 593"/>
                      <a:gd name="T8" fmla="*/ 741 w 741"/>
                      <a:gd name="T9" fmla="*/ 593 h 593"/>
                    </a:gdLst>
                    <a:ahLst/>
                    <a:cxnLst>
                      <a:cxn ang="0">
                        <a:pos x="T0" y="T1"/>
                      </a:cxn>
                      <a:cxn ang="0">
                        <a:pos x="T2" y="T3"/>
                      </a:cxn>
                      <a:cxn ang="0">
                        <a:pos x="T4" y="T5"/>
                      </a:cxn>
                      <a:cxn ang="0">
                        <a:pos x="T6" y="T7"/>
                      </a:cxn>
                      <a:cxn ang="0">
                        <a:pos x="T8" y="T9"/>
                      </a:cxn>
                    </a:cxnLst>
                    <a:rect l="0" t="0" r="r" b="b"/>
                    <a:pathLst>
                      <a:path w="741" h="593">
                        <a:moveTo>
                          <a:pt x="0" y="0"/>
                        </a:moveTo>
                        <a:lnTo>
                          <a:pt x="176" y="163"/>
                        </a:lnTo>
                        <a:lnTo>
                          <a:pt x="355" y="318"/>
                        </a:lnTo>
                        <a:lnTo>
                          <a:pt x="544" y="460"/>
                        </a:lnTo>
                        <a:lnTo>
                          <a:pt x="741" y="593"/>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53" name="Freeform 430"/>
                  <p:cNvSpPr>
                    <a:spLocks/>
                  </p:cNvSpPr>
                  <p:nvPr/>
                </p:nvSpPr>
                <p:spPr bwMode="auto">
                  <a:xfrm>
                    <a:off x="9487" y="5529"/>
                    <a:ext cx="748" cy="579"/>
                  </a:xfrm>
                  <a:custGeom>
                    <a:avLst/>
                    <a:gdLst>
                      <a:gd name="T0" fmla="*/ 0 w 741"/>
                      <a:gd name="T1" fmla="*/ 0 h 597"/>
                      <a:gd name="T2" fmla="*/ 176 w 741"/>
                      <a:gd name="T3" fmla="*/ 163 h 597"/>
                      <a:gd name="T4" fmla="*/ 355 w 741"/>
                      <a:gd name="T5" fmla="*/ 317 h 597"/>
                      <a:gd name="T6" fmla="*/ 544 w 741"/>
                      <a:gd name="T7" fmla="*/ 463 h 597"/>
                      <a:gd name="T8" fmla="*/ 741 w 741"/>
                      <a:gd name="T9" fmla="*/ 597 h 597"/>
                    </a:gdLst>
                    <a:ahLst/>
                    <a:cxnLst>
                      <a:cxn ang="0">
                        <a:pos x="T0" y="T1"/>
                      </a:cxn>
                      <a:cxn ang="0">
                        <a:pos x="T2" y="T3"/>
                      </a:cxn>
                      <a:cxn ang="0">
                        <a:pos x="T4" y="T5"/>
                      </a:cxn>
                      <a:cxn ang="0">
                        <a:pos x="T6" y="T7"/>
                      </a:cxn>
                      <a:cxn ang="0">
                        <a:pos x="T8" y="T9"/>
                      </a:cxn>
                    </a:cxnLst>
                    <a:rect l="0" t="0" r="r" b="b"/>
                    <a:pathLst>
                      <a:path w="741" h="597">
                        <a:moveTo>
                          <a:pt x="0" y="0"/>
                        </a:moveTo>
                        <a:lnTo>
                          <a:pt x="176" y="163"/>
                        </a:lnTo>
                        <a:lnTo>
                          <a:pt x="355" y="317"/>
                        </a:lnTo>
                        <a:lnTo>
                          <a:pt x="544" y="463"/>
                        </a:lnTo>
                        <a:lnTo>
                          <a:pt x="741" y="597"/>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78" name="Freeform 431"/>
                  <p:cNvSpPr>
                    <a:spLocks/>
                  </p:cNvSpPr>
                  <p:nvPr/>
                </p:nvSpPr>
                <p:spPr bwMode="auto">
                  <a:xfrm>
                    <a:off x="9487" y="5723"/>
                    <a:ext cx="748" cy="575"/>
                  </a:xfrm>
                  <a:custGeom>
                    <a:avLst/>
                    <a:gdLst>
                      <a:gd name="T0" fmla="*/ 0 w 741"/>
                      <a:gd name="T1" fmla="*/ 0 h 593"/>
                      <a:gd name="T2" fmla="*/ 176 w 741"/>
                      <a:gd name="T3" fmla="*/ 163 h 593"/>
                      <a:gd name="T4" fmla="*/ 355 w 741"/>
                      <a:gd name="T5" fmla="*/ 318 h 593"/>
                      <a:gd name="T6" fmla="*/ 544 w 741"/>
                      <a:gd name="T7" fmla="*/ 460 h 593"/>
                      <a:gd name="T8" fmla="*/ 741 w 741"/>
                      <a:gd name="T9" fmla="*/ 593 h 593"/>
                    </a:gdLst>
                    <a:ahLst/>
                    <a:cxnLst>
                      <a:cxn ang="0">
                        <a:pos x="T0" y="T1"/>
                      </a:cxn>
                      <a:cxn ang="0">
                        <a:pos x="T2" y="T3"/>
                      </a:cxn>
                      <a:cxn ang="0">
                        <a:pos x="T4" y="T5"/>
                      </a:cxn>
                      <a:cxn ang="0">
                        <a:pos x="T6" y="T7"/>
                      </a:cxn>
                      <a:cxn ang="0">
                        <a:pos x="T8" y="T9"/>
                      </a:cxn>
                    </a:cxnLst>
                    <a:rect l="0" t="0" r="r" b="b"/>
                    <a:pathLst>
                      <a:path w="741" h="593">
                        <a:moveTo>
                          <a:pt x="0" y="0"/>
                        </a:moveTo>
                        <a:lnTo>
                          <a:pt x="176" y="163"/>
                        </a:lnTo>
                        <a:lnTo>
                          <a:pt x="355" y="318"/>
                        </a:lnTo>
                        <a:lnTo>
                          <a:pt x="544" y="460"/>
                        </a:lnTo>
                        <a:lnTo>
                          <a:pt x="741" y="593"/>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297" name="Freeform 432"/>
                  <p:cNvSpPr>
                    <a:spLocks/>
                  </p:cNvSpPr>
                  <p:nvPr/>
                </p:nvSpPr>
                <p:spPr bwMode="auto">
                  <a:xfrm>
                    <a:off x="9487" y="5913"/>
                    <a:ext cx="748" cy="580"/>
                  </a:xfrm>
                  <a:custGeom>
                    <a:avLst/>
                    <a:gdLst>
                      <a:gd name="T0" fmla="*/ 0 w 741"/>
                      <a:gd name="T1" fmla="*/ 0 h 598"/>
                      <a:gd name="T2" fmla="*/ 176 w 741"/>
                      <a:gd name="T3" fmla="*/ 163 h 598"/>
                      <a:gd name="T4" fmla="*/ 355 w 741"/>
                      <a:gd name="T5" fmla="*/ 318 h 598"/>
                      <a:gd name="T6" fmla="*/ 544 w 741"/>
                      <a:gd name="T7" fmla="*/ 464 h 598"/>
                      <a:gd name="T8" fmla="*/ 741 w 741"/>
                      <a:gd name="T9" fmla="*/ 598 h 598"/>
                    </a:gdLst>
                    <a:ahLst/>
                    <a:cxnLst>
                      <a:cxn ang="0">
                        <a:pos x="T0" y="T1"/>
                      </a:cxn>
                      <a:cxn ang="0">
                        <a:pos x="T2" y="T3"/>
                      </a:cxn>
                      <a:cxn ang="0">
                        <a:pos x="T4" y="T5"/>
                      </a:cxn>
                      <a:cxn ang="0">
                        <a:pos x="T6" y="T7"/>
                      </a:cxn>
                      <a:cxn ang="0">
                        <a:pos x="T8" y="T9"/>
                      </a:cxn>
                    </a:cxnLst>
                    <a:rect l="0" t="0" r="r" b="b"/>
                    <a:pathLst>
                      <a:path w="741" h="598">
                        <a:moveTo>
                          <a:pt x="0" y="0"/>
                        </a:moveTo>
                        <a:lnTo>
                          <a:pt x="176" y="163"/>
                        </a:lnTo>
                        <a:lnTo>
                          <a:pt x="355" y="318"/>
                        </a:lnTo>
                        <a:lnTo>
                          <a:pt x="544" y="464"/>
                        </a:lnTo>
                        <a:lnTo>
                          <a:pt x="741" y="598"/>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298" name="Line 433"/>
                  <p:cNvCxnSpPr/>
                  <p:nvPr/>
                </p:nvCxnSpPr>
                <p:spPr bwMode="auto">
                  <a:xfrm>
                    <a:off x="12184" y="1801"/>
                    <a:ext cx="1318" cy="733"/>
                  </a:xfrm>
                  <a:prstGeom prst="line">
                    <a:avLst/>
                  </a:prstGeom>
                  <a:noFill/>
                  <a:ln w="3175">
                    <a:solidFill>
                      <a:schemeClr val="accent5">
                        <a:lumMod val="50000"/>
                      </a:schemeClr>
                    </a:solidFill>
                    <a:round/>
                    <a:headEnd/>
                    <a:tailEnd/>
                  </a:ln>
                  <a:extLst>
                    <a:ext uri="{909E8E84-426E-40DD-AFC4-6F175D3DCCD1}">
                      <a14:hiddenFill xmlns:a14="http://schemas.microsoft.com/office/drawing/2010/main">
                        <a:noFill/>
                      </a14:hiddenFill>
                    </a:ext>
                  </a:extLst>
                </p:spPr>
              </p:cxnSp>
              <p:cxnSp>
                <p:nvCxnSpPr>
                  <p:cNvPr id="299" name="Line 434"/>
                  <p:cNvCxnSpPr/>
                  <p:nvPr/>
                </p:nvCxnSpPr>
                <p:spPr bwMode="auto">
                  <a:xfrm>
                    <a:off x="12358" y="1756"/>
                    <a:ext cx="1318" cy="730"/>
                  </a:xfrm>
                  <a:prstGeom prst="line">
                    <a:avLst/>
                  </a:prstGeom>
                  <a:noFill/>
                  <a:ln w="3175">
                    <a:solidFill>
                      <a:schemeClr val="accent5">
                        <a:lumMod val="50000"/>
                      </a:schemeClr>
                    </a:solidFill>
                    <a:round/>
                    <a:headEnd/>
                    <a:tailEnd/>
                  </a:ln>
                  <a:extLst>
                    <a:ext uri="{909E8E84-426E-40DD-AFC4-6F175D3DCCD1}">
                      <a14:hiddenFill xmlns:a14="http://schemas.microsoft.com/office/drawing/2010/main">
                        <a:noFill/>
                      </a14:hiddenFill>
                    </a:ext>
                  </a:extLst>
                </p:spPr>
              </p:cxnSp>
              <p:cxnSp>
                <p:nvCxnSpPr>
                  <p:cNvPr id="300" name="Line 435"/>
                  <p:cNvCxnSpPr/>
                  <p:nvPr/>
                </p:nvCxnSpPr>
                <p:spPr bwMode="auto">
                  <a:xfrm>
                    <a:off x="12527" y="1712"/>
                    <a:ext cx="1319" cy="729"/>
                  </a:xfrm>
                  <a:prstGeom prst="line">
                    <a:avLst/>
                  </a:prstGeom>
                  <a:noFill/>
                  <a:ln w="3175">
                    <a:solidFill>
                      <a:schemeClr val="accent5">
                        <a:lumMod val="50000"/>
                      </a:schemeClr>
                    </a:solidFill>
                    <a:round/>
                    <a:headEnd/>
                    <a:tailEnd/>
                  </a:ln>
                  <a:extLst>
                    <a:ext uri="{909E8E84-426E-40DD-AFC4-6F175D3DCCD1}">
                      <a14:hiddenFill xmlns:a14="http://schemas.microsoft.com/office/drawing/2010/main">
                        <a:noFill/>
                      </a14:hiddenFill>
                    </a:ext>
                  </a:extLst>
                </p:spPr>
              </p:cxnSp>
              <p:cxnSp>
                <p:nvCxnSpPr>
                  <p:cNvPr id="301" name="Line 436"/>
                  <p:cNvCxnSpPr/>
                  <p:nvPr/>
                </p:nvCxnSpPr>
                <p:spPr bwMode="auto">
                  <a:xfrm>
                    <a:off x="12701" y="1663"/>
                    <a:ext cx="1319" cy="734"/>
                  </a:xfrm>
                  <a:prstGeom prst="line">
                    <a:avLst/>
                  </a:prstGeom>
                  <a:noFill/>
                  <a:ln w="3175">
                    <a:solidFill>
                      <a:schemeClr val="accent5">
                        <a:lumMod val="50000"/>
                      </a:schemeClr>
                    </a:solidFill>
                    <a:round/>
                    <a:headEnd/>
                    <a:tailEnd/>
                  </a:ln>
                  <a:extLst>
                    <a:ext uri="{909E8E84-426E-40DD-AFC4-6F175D3DCCD1}">
                      <a14:hiddenFill xmlns:a14="http://schemas.microsoft.com/office/drawing/2010/main">
                        <a:noFill/>
                      </a14:hiddenFill>
                    </a:ext>
                  </a:extLst>
                </p:spPr>
              </p:cxnSp>
              <p:sp>
                <p:nvSpPr>
                  <p:cNvPr id="302" name="Freeform 437"/>
                  <p:cNvSpPr>
                    <a:spLocks/>
                  </p:cNvSpPr>
                  <p:nvPr/>
                </p:nvSpPr>
                <p:spPr bwMode="auto">
                  <a:xfrm>
                    <a:off x="10348" y="2175"/>
                    <a:ext cx="2038" cy="3378"/>
                  </a:xfrm>
                  <a:custGeom>
                    <a:avLst/>
                    <a:gdLst>
                      <a:gd name="T0" fmla="*/ 0 w 2020"/>
                      <a:gd name="T1" fmla="*/ 0 h 3483"/>
                      <a:gd name="T2" fmla="*/ 0 w 2020"/>
                      <a:gd name="T3" fmla="*/ 2297 h 3483"/>
                      <a:gd name="T4" fmla="*/ 0 w 2020"/>
                      <a:gd name="T5" fmla="*/ 2297 h 3483"/>
                      <a:gd name="T6" fmla="*/ 229 w 2020"/>
                      <a:gd name="T7" fmla="*/ 2485 h 3483"/>
                      <a:gd name="T8" fmla="*/ 464 w 2020"/>
                      <a:gd name="T9" fmla="*/ 2660 h 3483"/>
                      <a:gd name="T10" fmla="*/ 706 w 2020"/>
                      <a:gd name="T11" fmla="*/ 2827 h 3483"/>
                      <a:gd name="T12" fmla="*/ 956 w 2020"/>
                      <a:gd name="T13" fmla="*/ 2982 h 3483"/>
                      <a:gd name="T14" fmla="*/ 1212 w 2020"/>
                      <a:gd name="T15" fmla="*/ 3124 h 3483"/>
                      <a:gd name="T16" fmla="*/ 1475 w 2020"/>
                      <a:gd name="T17" fmla="*/ 3253 h 3483"/>
                      <a:gd name="T18" fmla="*/ 1746 w 2020"/>
                      <a:gd name="T19" fmla="*/ 3374 h 3483"/>
                      <a:gd name="T20" fmla="*/ 2020 w 2020"/>
                      <a:gd name="T21" fmla="*/ 3483 h 3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0" h="3483">
                        <a:moveTo>
                          <a:pt x="0" y="0"/>
                        </a:moveTo>
                        <a:lnTo>
                          <a:pt x="0" y="2297"/>
                        </a:lnTo>
                        <a:lnTo>
                          <a:pt x="0" y="2297"/>
                        </a:lnTo>
                        <a:lnTo>
                          <a:pt x="229" y="2485"/>
                        </a:lnTo>
                        <a:lnTo>
                          <a:pt x="464" y="2660"/>
                        </a:lnTo>
                        <a:lnTo>
                          <a:pt x="706" y="2827"/>
                        </a:lnTo>
                        <a:lnTo>
                          <a:pt x="956" y="2982"/>
                        </a:lnTo>
                        <a:lnTo>
                          <a:pt x="1212" y="3124"/>
                        </a:lnTo>
                        <a:lnTo>
                          <a:pt x="1475" y="3253"/>
                        </a:lnTo>
                        <a:lnTo>
                          <a:pt x="1746" y="3374"/>
                        </a:lnTo>
                        <a:lnTo>
                          <a:pt x="2020" y="3483"/>
                        </a:lnTo>
                      </a:path>
                    </a:pathLst>
                  </a:custGeom>
                  <a:noFill/>
                  <a:ln w="6350" cmpd="sng">
                    <a:solidFill>
                      <a:schemeClr val="accent5">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303" name="Line 438"/>
                  <p:cNvCxnSpPr/>
                  <p:nvPr/>
                </p:nvCxnSpPr>
                <p:spPr bwMode="auto">
                  <a:xfrm>
                    <a:off x="11028" y="6404"/>
                    <a:ext cx="1406" cy="547"/>
                  </a:xfrm>
                  <a:prstGeom prst="line">
                    <a:avLst/>
                  </a:prstGeom>
                  <a:noFill/>
                  <a:ln w="3175">
                    <a:solidFill>
                      <a:schemeClr val="accent5">
                        <a:lumMod val="50000"/>
                      </a:schemeClr>
                    </a:solidFill>
                    <a:round/>
                    <a:headEnd/>
                    <a:tailEnd/>
                  </a:ln>
                  <a:extLst>
                    <a:ext uri="{909E8E84-426E-40DD-AFC4-6F175D3DCCD1}">
                      <a14:hiddenFill xmlns:a14="http://schemas.microsoft.com/office/drawing/2010/main">
                        <a:noFill/>
                      </a14:hiddenFill>
                    </a:ext>
                  </a:extLst>
                </p:spPr>
              </p:cxnSp>
              <p:sp>
                <p:nvSpPr>
                  <p:cNvPr id="304" name="Freeform 439"/>
                  <p:cNvSpPr>
                    <a:spLocks/>
                  </p:cNvSpPr>
                  <p:nvPr/>
                </p:nvSpPr>
                <p:spPr bwMode="auto">
                  <a:xfrm>
                    <a:off x="11287" y="6903"/>
                    <a:ext cx="1134" cy="579"/>
                  </a:xfrm>
                  <a:custGeom>
                    <a:avLst/>
                    <a:gdLst>
                      <a:gd name="T0" fmla="*/ 91 w 1124"/>
                      <a:gd name="T1" fmla="*/ 0 h 597"/>
                      <a:gd name="T2" fmla="*/ 1061 w 1124"/>
                      <a:gd name="T3" fmla="*/ 384 h 597"/>
                      <a:gd name="T4" fmla="*/ 1096 w 1124"/>
                      <a:gd name="T5" fmla="*/ 409 h 597"/>
                      <a:gd name="T6" fmla="*/ 1110 w 1124"/>
                      <a:gd name="T7" fmla="*/ 426 h 597"/>
                      <a:gd name="T8" fmla="*/ 1117 w 1124"/>
                      <a:gd name="T9" fmla="*/ 446 h 597"/>
                      <a:gd name="T10" fmla="*/ 1124 w 1124"/>
                      <a:gd name="T11" fmla="*/ 467 h 597"/>
                      <a:gd name="T12" fmla="*/ 1124 w 1124"/>
                      <a:gd name="T13" fmla="*/ 488 h 597"/>
                      <a:gd name="T14" fmla="*/ 1124 w 1124"/>
                      <a:gd name="T15" fmla="*/ 509 h 597"/>
                      <a:gd name="T16" fmla="*/ 1117 w 1124"/>
                      <a:gd name="T17" fmla="*/ 530 h 597"/>
                      <a:gd name="T18" fmla="*/ 1103 w 1124"/>
                      <a:gd name="T19" fmla="*/ 555 h 597"/>
                      <a:gd name="T20" fmla="*/ 1082 w 1124"/>
                      <a:gd name="T21" fmla="*/ 576 h 597"/>
                      <a:gd name="T22" fmla="*/ 1057 w 1124"/>
                      <a:gd name="T23" fmla="*/ 588 h 597"/>
                      <a:gd name="T24" fmla="*/ 1029 w 1124"/>
                      <a:gd name="T25" fmla="*/ 597 h 597"/>
                      <a:gd name="T26" fmla="*/ 1029 w 1124"/>
                      <a:gd name="T27" fmla="*/ 597 h 597"/>
                      <a:gd name="T28" fmla="*/ 91 w 1124"/>
                      <a:gd name="T29" fmla="*/ 229 h 597"/>
                      <a:gd name="T30" fmla="*/ 70 w 1124"/>
                      <a:gd name="T31" fmla="*/ 221 h 597"/>
                      <a:gd name="T32" fmla="*/ 49 w 1124"/>
                      <a:gd name="T33" fmla="*/ 213 h 597"/>
                      <a:gd name="T34" fmla="*/ 18 w 1124"/>
                      <a:gd name="T35" fmla="*/ 179 h 597"/>
                      <a:gd name="T36" fmla="*/ 7 w 1124"/>
                      <a:gd name="T37" fmla="*/ 158 h 597"/>
                      <a:gd name="T38" fmla="*/ 0 w 1124"/>
                      <a:gd name="T39" fmla="*/ 137 h 597"/>
                      <a:gd name="T40" fmla="*/ 0 w 1124"/>
                      <a:gd name="T41" fmla="*/ 116 h 597"/>
                      <a:gd name="T42" fmla="*/ 0 w 1124"/>
                      <a:gd name="T43" fmla="*/ 91 h 597"/>
                      <a:gd name="T44" fmla="*/ 14 w 1124"/>
                      <a:gd name="T45" fmla="*/ 62 h 597"/>
                      <a:gd name="T46" fmla="*/ 32 w 1124"/>
                      <a:gd name="T47" fmla="*/ 33 h 597"/>
                      <a:gd name="T48" fmla="*/ 60 w 1124"/>
                      <a:gd name="T49" fmla="*/ 12 h 597"/>
                      <a:gd name="T50" fmla="*/ 91 w 1124"/>
                      <a:gd name="T51" fmla="*/ 0 h 597"/>
                      <a:gd name="T52" fmla="*/ 91 w 1124"/>
                      <a:gd name="T53"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24" h="597">
                        <a:moveTo>
                          <a:pt x="91" y="0"/>
                        </a:moveTo>
                        <a:lnTo>
                          <a:pt x="1061" y="384"/>
                        </a:lnTo>
                        <a:lnTo>
                          <a:pt x="1096" y="409"/>
                        </a:lnTo>
                        <a:lnTo>
                          <a:pt x="1110" y="426"/>
                        </a:lnTo>
                        <a:lnTo>
                          <a:pt x="1117" y="446"/>
                        </a:lnTo>
                        <a:lnTo>
                          <a:pt x="1124" y="467"/>
                        </a:lnTo>
                        <a:lnTo>
                          <a:pt x="1124" y="488"/>
                        </a:lnTo>
                        <a:lnTo>
                          <a:pt x="1124" y="509"/>
                        </a:lnTo>
                        <a:lnTo>
                          <a:pt x="1117" y="530"/>
                        </a:lnTo>
                        <a:lnTo>
                          <a:pt x="1103" y="555"/>
                        </a:lnTo>
                        <a:lnTo>
                          <a:pt x="1082" y="576"/>
                        </a:lnTo>
                        <a:lnTo>
                          <a:pt x="1057" y="588"/>
                        </a:lnTo>
                        <a:lnTo>
                          <a:pt x="1029" y="597"/>
                        </a:lnTo>
                        <a:lnTo>
                          <a:pt x="1029" y="597"/>
                        </a:lnTo>
                        <a:lnTo>
                          <a:pt x="91" y="229"/>
                        </a:lnTo>
                        <a:lnTo>
                          <a:pt x="70" y="221"/>
                        </a:lnTo>
                        <a:lnTo>
                          <a:pt x="49" y="213"/>
                        </a:lnTo>
                        <a:lnTo>
                          <a:pt x="18" y="179"/>
                        </a:lnTo>
                        <a:lnTo>
                          <a:pt x="7" y="158"/>
                        </a:lnTo>
                        <a:lnTo>
                          <a:pt x="0" y="137"/>
                        </a:lnTo>
                        <a:lnTo>
                          <a:pt x="0" y="116"/>
                        </a:lnTo>
                        <a:lnTo>
                          <a:pt x="0" y="91"/>
                        </a:lnTo>
                        <a:lnTo>
                          <a:pt x="14" y="62"/>
                        </a:lnTo>
                        <a:lnTo>
                          <a:pt x="32" y="33"/>
                        </a:lnTo>
                        <a:lnTo>
                          <a:pt x="60" y="12"/>
                        </a:lnTo>
                        <a:lnTo>
                          <a:pt x="91" y="0"/>
                        </a:lnTo>
                        <a:lnTo>
                          <a:pt x="91" y="0"/>
                        </a:lnTo>
                        <a:close/>
                      </a:path>
                    </a:pathLst>
                  </a:custGeom>
                  <a:solidFill>
                    <a:srgbClr val="FFC000"/>
                  </a:solidFill>
                  <a:ln w="3175" cmpd="sng">
                    <a:solidFill>
                      <a:schemeClr val="accent5">
                        <a:lumMod val="50000"/>
                      </a:schemeClr>
                    </a:solidFill>
                    <a:round/>
                    <a:headEnd/>
                    <a:tailEnd/>
                  </a:ln>
                </p:spPr>
                <p:txBody>
                  <a:bodyPr rot="0" vert="horz" wrap="square" lIns="91440" tIns="45720" rIns="91440" bIns="45720" anchor="t" anchorCtr="0" upright="1">
                    <a:noAutofit/>
                  </a:bodyPr>
                  <a:lstStyle/>
                  <a:p>
                    <a:pPr algn="ctr">
                      <a:spcAft>
                        <a:spcPts val="0"/>
                      </a:spcAft>
                    </a:pPr>
                    <a:endParaRPr lang="ru-RU"/>
                  </a:p>
                </p:txBody>
              </p:sp>
            </p:grpSp>
            <p:sp>
              <p:nvSpPr>
                <p:cNvPr id="240" name="Freeform 440"/>
                <p:cNvSpPr>
                  <a:spLocks/>
                </p:cNvSpPr>
                <p:nvPr/>
              </p:nvSpPr>
              <p:spPr bwMode="auto">
                <a:xfrm>
                  <a:off x="11999" y="5574"/>
                  <a:ext cx="209" cy="235"/>
                </a:xfrm>
                <a:custGeom>
                  <a:avLst/>
                  <a:gdLst>
                    <a:gd name="T0" fmla="*/ 186 w 207"/>
                    <a:gd name="T1" fmla="*/ 75 h 242"/>
                    <a:gd name="T2" fmla="*/ 154 w 207"/>
                    <a:gd name="T3" fmla="*/ 33 h 242"/>
                    <a:gd name="T4" fmla="*/ 116 w 207"/>
                    <a:gd name="T5" fmla="*/ 8 h 242"/>
                    <a:gd name="T6" fmla="*/ 98 w 207"/>
                    <a:gd name="T7" fmla="*/ 4 h 242"/>
                    <a:gd name="T8" fmla="*/ 77 w 207"/>
                    <a:gd name="T9" fmla="*/ 0 h 242"/>
                    <a:gd name="T10" fmla="*/ 56 w 207"/>
                    <a:gd name="T11" fmla="*/ 4 h 242"/>
                    <a:gd name="T12" fmla="*/ 39 w 207"/>
                    <a:gd name="T13" fmla="*/ 12 h 242"/>
                    <a:gd name="T14" fmla="*/ 25 w 207"/>
                    <a:gd name="T15" fmla="*/ 25 h 242"/>
                    <a:gd name="T16" fmla="*/ 14 w 207"/>
                    <a:gd name="T17" fmla="*/ 37 h 242"/>
                    <a:gd name="T18" fmla="*/ 3 w 207"/>
                    <a:gd name="T19" fmla="*/ 58 h 242"/>
                    <a:gd name="T20" fmla="*/ 0 w 207"/>
                    <a:gd name="T21" fmla="*/ 75 h 242"/>
                    <a:gd name="T22" fmla="*/ 0 w 207"/>
                    <a:gd name="T23" fmla="*/ 100 h 242"/>
                    <a:gd name="T24" fmla="*/ 3 w 207"/>
                    <a:gd name="T25" fmla="*/ 121 h 242"/>
                    <a:gd name="T26" fmla="*/ 10 w 207"/>
                    <a:gd name="T27" fmla="*/ 146 h 242"/>
                    <a:gd name="T28" fmla="*/ 21 w 207"/>
                    <a:gd name="T29" fmla="*/ 167 h 242"/>
                    <a:gd name="T30" fmla="*/ 53 w 207"/>
                    <a:gd name="T31" fmla="*/ 208 h 242"/>
                    <a:gd name="T32" fmla="*/ 91 w 207"/>
                    <a:gd name="T33" fmla="*/ 233 h 242"/>
                    <a:gd name="T34" fmla="*/ 109 w 207"/>
                    <a:gd name="T35" fmla="*/ 238 h 242"/>
                    <a:gd name="T36" fmla="*/ 130 w 207"/>
                    <a:gd name="T37" fmla="*/ 242 h 242"/>
                    <a:gd name="T38" fmla="*/ 147 w 207"/>
                    <a:gd name="T39" fmla="*/ 238 h 242"/>
                    <a:gd name="T40" fmla="*/ 169 w 207"/>
                    <a:gd name="T41" fmla="*/ 229 h 242"/>
                    <a:gd name="T42" fmla="*/ 183 w 207"/>
                    <a:gd name="T43" fmla="*/ 217 h 242"/>
                    <a:gd name="T44" fmla="*/ 193 w 207"/>
                    <a:gd name="T45" fmla="*/ 204 h 242"/>
                    <a:gd name="T46" fmla="*/ 204 w 207"/>
                    <a:gd name="T47" fmla="*/ 183 h 242"/>
                    <a:gd name="T48" fmla="*/ 207 w 207"/>
                    <a:gd name="T49" fmla="*/ 167 h 242"/>
                    <a:gd name="T50" fmla="*/ 207 w 207"/>
                    <a:gd name="T51" fmla="*/ 142 h 242"/>
                    <a:gd name="T52" fmla="*/ 204 w 207"/>
                    <a:gd name="T53" fmla="*/ 121 h 242"/>
                    <a:gd name="T54" fmla="*/ 197 w 207"/>
                    <a:gd name="T55" fmla="*/ 96 h 242"/>
                    <a:gd name="T56" fmla="*/ 186 w 207"/>
                    <a:gd name="T57" fmla="*/ 75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7" h="242">
                      <a:moveTo>
                        <a:pt x="186" y="75"/>
                      </a:moveTo>
                      <a:lnTo>
                        <a:pt x="154" y="33"/>
                      </a:lnTo>
                      <a:lnTo>
                        <a:pt x="116" y="8"/>
                      </a:lnTo>
                      <a:lnTo>
                        <a:pt x="98" y="4"/>
                      </a:lnTo>
                      <a:lnTo>
                        <a:pt x="77" y="0"/>
                      </a:lnTo>
                      <a:lnTo>
                        <a:pt x="56" y="4"/>
                      </a:lnTo>
                      <a:lnTo>
                        <a:pt x="39" y="12"/>
                      </a:lnTo>
                      <a:lnTo>
                        <a:pt x="25" y="25"/>
                      </a:lnTo>
                      <a:lnTo>
                        <a:pt x="14" y="37"/>
                      </a:lnTo>
                      <a:lnTo>
                        <a:pt x="3" y="58"/>
                      </a:lnTo>
                      <a:lnTo>
                        <a:pt x="0" y="75"/>
                      </a:lnTo>
                      <a:lnTo>
                        <a:pt x="0" y="100"/>
                      </a:lnTo>
                      <a:lnTo>
                        <a:pt x="3" y="121"/>
                      </a:lnTo>
                      <a:lnTo>
                        <a:pt x="10" y="146"/>
                      </a:lnTo>
                      <a:lnTo>
                        <a:pt x="21" y="167"/>
                      </a:lnTo>
                      <a:lnTo>
                        <a:pt x="53" y="208"/>
                      </a:lnTo>
                      <a:lnTo>
                        <a:pt x="91" y="233"/>
                      </a:lnTo>
                      <a:lnTo>
                        <a:pt x="109" y="238"/>
                      </a:lnTo>
                      <a:lnTo>
                        <a:pt x="130" y="242"/>
                      </a:lnTo>
                      <a:lnTo>
                        <a:pt x="147" y="238"/>
                      </a:lnTo>
                      <a:lnTo>
                        <a:pt x="169" y="229"/>
                      </a:lnTo>
                      <a:lnTo>
                        <a:pt x="183" y="217"/>
                      </a:lnTo>
                      <a:lnTo>
                        <a:pt x="193" y="204"/>
                      </a:lnTo>
                      <a:lnTo>
                        <a:pt x="204" y="183"/>
                      </a:lnTo>
                      <a:lnTo>
                        <a:pt x="207" y="167"/>
                      </a:lnTo>
                      <a:lnTo>
                        <a:pt x="207" y="142"/>
                      </a:lnTo>
                      <a:lnTo>
                        <a:pt x="204" y="121"/>
                      </a:lnTo>
                      <a:lnTo>
                        <a:pt x="197" y="96"/>
                      </a:lnTo>
                      <a:lnTo>
                        <a:pt x="186" y="75"/>
                      </a:lnTo>
                    </a:path>
                  </a:pathLst>
                </a:custGeom>
                <a:solidFill>
                  <a:srgbClr val="FFC000"/>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41" name="Freeform 441"/>
                <p:cNvSpPr>
                  <a:spLocks/>
                </p:cNvSpPr>
                <p:nvPr/>
              </p:nvSpPr>
              <p:spPr bwMode="auto">
                <a:xfrm>
                  <a:off x="10348" y="2175"/>
                  <a:ext cx="2038" cy="3378"/>
                </a:xfrm>
                <a:custGeom>
                  <a:avLst/>
                  <a:gdLst>
                    <a:gd name="T0" fmla="*/ 88 w 2020"/>
                    <a:gd name="T1" fmla="*/ 2242 h 3483"/>
                    <a:gd name="T2" fmla="*/ 88 w 2020"/>
                    <a:gd name="T3" fmla="*/ 87 h 3483"/>
                    <a:gd name="T4" fmla="*/ 0 w 2020"/>
                    <a:gd name="T5" fmla="*/ 0 h 3483"/>
                    <a:gd name="T6" fmla="*/ 0 w 2020"/>
                    <a:gd name="T7" fmla="*/ 4 h 3483"/>
                    <a:gd name="T8" fmla="*/ 222 w 2020"/>
                    <a:gd name="T9" fmla="*/ 204 h 3483"/>
                    <a:gd name="T10" fmla="*/ 450 w 2020"/>
                    <a:gd name="T11" fmla="*/ 388 h 3483"/>
                    <a:gd name="T12" fmla="*/ 689 w 2020"/>
                    <a:gd name="T13" fmla="*/ 559 h 3483"/>
                    <a:gd name="T14" fmla="*/ 938 w 2020"/>
                    <a:gd name="T15" fmla="*/ 718 h 3483"/>
                    <a:gd name="T16" fmla="*/ 1198 w 2020"/>
                    <a:gd name="T17" fmla="*/ 860 h 3483"/>
                    <a:gd name="T18" fmla="*/ 1465 w 2020"/>
                    <a:gd name="T19" fmla="*/ 985 h 3483"/>
                    <a:gd name="T20" fmla="*/ 1739 w 2020"/>
                    <a:gd name="T21" fmla="*/ 1098 h 3483"/>
                    <a:gd name="T22" fmla="*/ 1879 w 2020"/>
                    <a:gd name="T23" fmla="*/ 1148 h 3483"/>
                    <a:gd name="T24" fmla="*/ 2020 w 2020"/>
                    <a:gd name="T25" fmla="*/ 1190 h 3483"/>
                    <a:gd name="T26" fmla="*/ 2020 w 2020"/>
                    <a:gd name="T27" fmla="*/ 1190 h 3483"/>
                    <a:gd name="T28" fmla="*/ 2020 w 2020"/>
                    <a:gd name="T29" fmla="*/ 3483 h 3483"/>
                    <a:gd name="T30" fmla="*/ 2020 w 2020"/>
                    <a:gd name="T31" fmla="*/ 3378 h 3483"/>
                    <a:gd name="T32" fmla="*/ 2020 w 2020"/>
                    <a:gd name="T33" fmla="*/ 3378 h 3483"/>
                    <a:gd name="T34" fmla="*/ 1756 w 2020"/>
                    <a:gd name="T35" fmla="*/ 3278 h 3483"/>
                    <a:gd name="T36" fmla="*/ 1496 w 2020"/>
                    <a:gd name="T37" fmla="*/ 3161 h 3483"/>
                    <a:gd name="T38" fmla="*/ 1247 w 2020"/>
                    <a:gd name="T39" fmla="*/ 3036 h 3483"/>
                    <a:gd name="T40" fmla="*/ 1001 w 2020"/>
                    <a:gd name="T41" fmla="*/ 2898 h 3483"/>
                    <a:gd name="T42" fmla="*/ 762 w 2020"/>
                    <a:gd name="T43" fmla="*/ 2752 h 3483"/>
                    <a:gd name="T44" fmla="*/ 531 w 2020"/>
                    <a:gd name="T45" fmla="*/ 2593 h 3483"/>
                    <a:gd name="T46" fmla="*/ 302 w 2020"/>
                    <a:gd name="T47" fmla="*/ 2422 h 3483"/>
                    <a:gd name="T48" fmla="*/ 88 w 2020"/>
                    <a:gd name="T49" fmla="*/ 2242 h 3483"/>
                    <a:gd name="T50" fmla="*/ 88 w 2020"/>
                    <a:gd name="T51" fmla="*/ 2242 h 3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20" h="3483">
                      <a:moveTo>
                        <a:pt x="88" y="2242"/>
                      </a:moveTo>
                      <a:lnTo>
                        <a:pt x="88" y="87"/>
                      </a:lnTo>
                      <a:lnTo>
                        <a:pt x="0" y="0"/>
                      </a:lnTo>
                      <a:lnTo>
                        <a:pt x="0" y="4"/>
                      </a:lnTo>
                      <a:lnTo>
                        <a:pt x="222" y="204"/>
                      </a:lnTo>
                      <a:lnTo>
                        <a:pt x="450" y="388"/>
                      </a:lnTo>
                      <a:lnTo>
                        <a:pt x="689" y="559"/>
                      </a:lnTo>
                      <a:lnTo>
                        <a:pt x="938" y="718"/>
                      </a:lnTo>
                      <a:lnTo>
                        <a:pt x="1198" y="860"/>
                      </a:lnTo>
                      <a:lnTo>
                        <a:pt x="1465" y="985"/>
                      </a:lnTo>
                      <a:lnTo>
                        <a:pt x="1739" y="1098"/>
                      </a:lnTo>
                      <a:lnTo>
                        <a:pt x="1879" y="1148"/>
                      </a:lnTo>
                      <a:lnTo>
                        <a:pt x="2020" y="1190"/>
                      </a:lnTo>
                      <a:lnTo>
                        <a:pt x="2020" y="1190"/>
                      </a:lnTo>
                      <a:lnTo>
                        <a:pt x="2020" y="3483"/>
                      </a:lnTo>
                      <a:lnTo>
                        <a:pt x="2020" y="3378"/>
                      </a:lnTo>
                      <a:lnTo>
                        <a:pt x="2020" y="3378"/>
                      </a:lnTo>
                      <a:lnTo>
                        <a:pt x="1756" y="3278"/>
                      </a:lnTo>
                      <a:lnTo>
                        <a:pt x="1496" y="3161"/>
                      </a:lnTo>
                      <a:lnTo>
                        <a:pt x="1247" y="3036"/>
                      </a:lnTo>
                      <a:lnTo>
                        <a:pt x="1001" y="2898"/>
                      </a:lnTo>
                      <a:lnTo>
                        <a:pt x="762" y="2752"/>
                      </a:lnTo>
                      <a:lnTo>
                        <a:pt x="531" y="2593"/>
                      </a:lnTo>
                      <a:lnTo>
                        <a:pt x="302" y="2422"/>
                      </a:lnTo>
                      <a:lnTo>
                        <a:pt x="88" y="2242"/>
                      </a:lnTo>
                      <a:lnTo>
                        <a:pt x="88" y="2242"/>
                      </a:lnTo>
                    </a:path>
                  </a:pathLst>
                </a:custGeom>
                <a:gradFill rotWithShape="1">
                  <a:gsLst>
                    <a:gs pos="0">
                      <a:srgbClr val="969696">
                        <a:gamma/>
                        <a:tint val="0"/>
                        <a:invGamma/>
                      </a:srgbClr>
                    </a:gs>
                    <a:gs pos="100000">
                      <a:srgbClr val="00B0F0"/>
                    </a:gs>
                  </a:gsLst>
                  <a:path path="rect">
                    <a:fillToRect l="50000" t="50000" r="50000" b="50000"/>
                  </a:path>
                </a:gra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grpSp>
          <p:grpSp>
            <p:nvGrpSpPr>
              <p:cNvPr id="187" name="Group 442"/>
              <p:cNvGrpSpPr>
                <a:grpSpLocks/>
              </p:cNvGrpSpPr>
              <p:nvPr/>
            </p:nvGrpSpPr>
            <p:grpSpPr bwMode="auto">
              <a:xfrm>
                <a:off x="6850" y="6356"/>
                <a:ext cx="4962" cy="3269"/>
                <a:chOff x="6850" y="6356"/>
                <a:chExt cx="4962" cy="3269"/>
              </a:xfrm>
            </p:grpSpPr>
            <p:sp>
              <p:nvSpPr>
                <p:cNvPr id="188" name="Freeform 443"/>
                <p:cNvSpPr>
                  <a:spLocks/>
                </p:cNvSpPr>
                <p:nvPr/>
              </p:nvSpPr>
              <p:spPr bwMode="auto">
                <a:xfrm>
                  <a:off x="6850" y="6356"/>
                  <a:ext cx="4962" cy="3269"/>
                </a:xfrm>
                <a:custGeom>
                  <a:avLst/>
                  <a:gdLst>
                    <a:gd name="T0" fmla="*/ 0 w 4917"/>
                    <a:gd name="T1" fmla="*/ 1048 h 3370"/>
                    <a:gd name="T2" fmla="*/ 1507 w 4917"/>
                    <a:gd name="T3" fmla="*/ 0 h 3370"/>
                    <a:gd name="T4" fmla="*/ 4917 w 4917"/>
                    <a:gd name="T5" fmla="*/ 1954 h 3370"/>
                    <a:gd name="T6" fmla="*/ 4917 w 4917"/>
                    <a:gd name="T7" fmla="*/ 2464 h 3370"/>
                    <a:gd name="T8" fmla="*/ 3354 w 4917"/>
                    <a:gd name="T9" fmla="*/ 3370 h 3370"/>
                    <a:gd name="T10" fmla="*/ 0 w 4917"/>
                    <a:gd name="T11" fmla="*/ 1445 h 3370"/>
                    <a:gd name="T12" fmla="*/ 0 w 4917"/>
                    <a:gd name="T13" fmla="*/ 1048 h 3370"/>
                    <a:gd name="T14" fmla="*/ 0 w 4917"/>
                    <a:gd name="T15" fmla="*/ 1048 h 33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17" h="3370">
                      <a:moveTo>
                        <a:pt x="0" y="1048"/>
                      </a:moveTo>
                      <a:lnTo>
                        <a:pt x="1507" y="0"/>
                      </a:lnTo>
                      <a:lnTo>
                        <a:pt x="4917" y="1954"/>
                      </a:lnTo>
                      <a:lnTo>
                        <a:pt x="4917" y="2464"/>
                      </a:lnTo>
                      <a:lnTo>
                        <a:pt x="3354" y="3370"/>
                      </a:lnTo>
                      <a:lnTo>
                        <a:pt x="0" y="1445"/>
                      </a:lnTo>
                      <a:lnTo>
                        <a:pt x="0" y="1048"/>
                      </a:lnTo>
                      <a:lnTo>
                        <a:pt x="0" y="1048"/>
                      </a:lnTo>
                    </a:path>
                  </a:pathLst>
                </a:custGeom>
                <a:solidFill>
                  <a:srgbClr val="CCFFCC"/>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36" name="Freeform 444"/>
                <p:cNvSpPr>
                  <a:spLocks/>
                </p:cNvSpPr>
                <p:nvPr/>
              </p:nvSpPr>
              <p:spPr bwMode="auto">
                <a:xfrm>
                  <a:off x="6850" y="6356"/>
                  <a:ext cx="4962" cy="2889"/>
                </a:xfrm>
                <a:custGeom>
                  <a:avLst/>
                  <a:gdLst>
                    <a:gd name="T0" fmla="*/ 0 w 4917"/>
                    <a:gd name="T1" fmla="*/ 1048 h 2978"/>
                    <a:gd name="T2" fmla="*/ 1507 w 4917"/>
                    <a:gd name="T3" fmla="*/ 0 h 2978"/>
                    <a:gd name="T4" fmla="*/ 4917 w 4917"/>
                    <a:gd name="T5" fmla="*/ 1954 h 2978"/>
                    <a:gd name="T6" fmla="*/ 3354 w 4917"/>
                    <a:gd name="T7" fmla="*/ 2978 h 2978"/>
                    <a:gd name="T8" fmla="*/ 0 w 4917"/>
                    <a:gd name="T9" fmla="*/ 1048 h 2978"/>
                  </a:gdLst>
                  <a:ahLst/>
                  <a:cxnLst>
                    <a:cxn ang="0">
                      <a:pos x="T0" y="T1"/>
                    </a:cxn>
                    <a:cxn ang="0">
                      <a:pos x="T2" y="T3"/>
                    </a:cxn>
                    <a:cxn ang="0">
                      <a:pos x="T4" y="T5"/>
                    </a:cxn>
                    <a:cxn ang="0">
                      <a:pos x="T6" y="T7"/>
                    </a:cxn>
                    <a:cxn ang="0">
                      <a:pos x="T8" y="T9"/>
                    </a:cxn>
                  </a:cxnLst>
                  <a:rect l="0" t="0" r="r" b="b"/>
                  <a:pathLst>
                    <a:path w="4917" h="2978">
                      <a:moveTo>
                        <a:pt x="0" y="1048"/>
                      </a:moveTo>
                      <a:lnTo>
                        <a:pt x="1507" y="0"/>
                      </a:lnTo>
                      <a:lnTo>
                        <a:pt x="4917" y="1954"/>
                      </a:lnTo>
                      <a:lnTo>
                        <a:pt x="3354" y="2978"/>
                      </a:lnTo>
                      <a:lnTo>
                        <a:pt x="0" y="1048"/>
                      </a:lnTo>
                      <a:close/>
                    </a:path>
                  </a:pathLst>
                </a:custGeom>
                <a:solidFill>
                  <a:srgbClr val="CCFFCC"/>
                </a:solidFill>
                <a:ln w="3175" cmpd="sng">
                  <a:solidFill>
                    <a:schemeClr val="accent5">
                      <a:lumMod val="50000"/>
                    </a:schemeClr>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237" name="Freeform 445"/>
                <p:cNvSpPr>
                  <a:spLocks/>
                </p:cNvSpPr>
                <p:nvPr/>
              </p:nvSpPr>
              <p:spPr bwMode="auto">
                <a:xfrm>
                  <a:off x="6850" y="7372"/>
                  <a:ext cx="3385" cy="2253"/>
                </a:xfrm>
                <a:custGeom>
                  <a:avLst/>
                  <a:gdLst>
                    <a:gd name="T0" fmla="*/ 0 w 3354"/>
                    <a:gd name="T1" fmla="*/ 0 h 2322"/>
                    <a:gd name="T2" fmla="*/ 3354 w 3354"/>
                    <a:gd name="T3" fmla="*/ 1930 h 2322"/>
                    <a:gd name="T4" fmla="*/ 3354 w 3354"/>
                    <a:gd name="T5" fmla="*/ 2322 h 2322"/>
                    <a:gd name="T6" fmla="*/ 0 w 3354"/>
                    <a:gd name="T7" fmla="*/ 397 h 2322"/>
                    <a:gd name="T8" fmla="*/ 0 w 3354"/>
                    <a:gd name="T9" fmla="*/ 0 h 2322"/>
                  </a:gdLst>
                  <a:ahLst/>
                  <a:cxnLst>
                    <a:cxn ang="0">
                      <a:pos x="T0" y="T1"/>
                    </a:cxn>
                    <a:cxn ang="0">
                      <a:pos x="T2" y="T3"/>
                    </a:cxn>
                    <a:cxn ang="0">
                      <a:pos x="T4" y="T5"/>
                    </a:cxn>
                    <a:cxn ang="0">
                      <a:pos x="T6" y="T7"/>
                    </a:cxn>
                    <a:cxn ang="0">
                      <a:pos x="T8" y="T9"/>
                    </a:cxn>
                  </a:cxnLst>
                  <a:rect l="0" t="0" r="r" b="b"/>
                  <a:pathLst>
                    <a:path w="3354" h="2322">
                      <a:moveTo>
                        <a:pt x="0" y="0"/>
                      </a:moveTo>
                      <a:lnTo>
                        <a:pt x="3354" y="1930"/>
                      </a:lnTo>
                      <a:lnTo>
                        <a:pt x="3354" y="2322"/>
                      </a:lnTo>
                      <a:lnTo>
                        <a:pt x="0" y="397"/>
                      </a:lnTo>
                      <a:lnTo>
                        <a:pt x="0" y="0"/>
                      </a:lnTo>
                      <a:close/>
                    </a:path>
                  </a:pathLst>
                </a:custGeom>
                <a:solidFill>
                  <a:srgbClr val="CCFFCC"/>
                </a:solidFill>
                <a:ln w="3175" cmpd="sng">
                  <a:solidFill>
                    <a:schemeClr val="accent5">
                      <a:lumMod val="50000"/>
                    </a:schemeClr>
                  </a:solidFill>
                  <a:prstDash val="solid"/>
                  <a:round/>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238" name="Freeform 446"/>
                <p:cNvSpPr>
                  <a:spLocks noEditPoints="1"/>
                </p:cNvSpPr>
                <p:nvPr/>
              </p:nvSpPr>
              <p:spPr bwMode="auto">
                <a:xfrm>
                  <a:off x="7218" y="6546"/>
                  <a:ext cx="4140" cy="2447"/>
                </a:xfrm>
                <a:custGeom>
                  <a:avLst/>
                  <a:gdLst>
                    <a:gd name="T0" fmla="*/ 450 w 4102"/>
                    <a:gd name="T1" fmla="*/ 752 h 2523"/>
                    <a:gd name="T2" fmla="*/ 306 w 4102"/>
                    <a:gd name="T3" fmla="*/ 539 h 2523"/>
                    <a:gd name="T4" fmla="*/ 509 w 4102"/>
                    <a:gd name="T5" fmla="*/ 405 h 2523"/>
                    <a:gd name="T6" fmla="*/ 854 w 4102"/>
                    <a:gd name="T7" fmla="*/ 480 h 2523"/>
                    <a:gd name="T8" fmla="*/ 608 w 4102"/>
                    <a:gd name="T9" fmla="*/ 334 h 2523"/>
                    <a:gd name="T10" fmla="*/ 1363 w 4102"/>
                    <a:gd name="T11" fmla="*/ 142 h 2523"/>
                    <a:gd name="T12" fmla="*/ 1370 w 4102"/>
                    <a:gd name="T13" fmla="*/ 405 h 2523"/>
                    <a:gd name="T14" fmla="*/ 1574 w 4102"/>
                    <a:gd name="T15" fmla="*/ 271 h 2523"/>
                    <a:gd name="T16" fmla="*/ 2072 w 4102"/>
                    <a:gd name="T17" fmla="*/ 823 h 2523"/>
                    <a:gd name="T18" fmla="*/ 1826 w 4102"/>
                    <a:gd name="T19" fmla="*/ 677 h 2523"/>
                    <a:gd name="T20" fmla="*/ 2733 w 4102"/>
                    <a:gd name="T21" fmla="*/ 961 h 2523"/>
                    <a:gd name="T22" fmla="*/ 3196 w 4102"/>
                    <a:gd name="T23" fmla="*/ 1495 h 2523"/>
                    <a:gd name="T24" fmla="*/ 3400 w 4102"/>
                    <a:gd name="T25" fmla="*/ 1362 h 2523"/>
                    <a:gd name="T26" fmla="*/ 3899 w 4102"/>
                    <a:gd name="T27" fmla="*/ 1913 h 2523"/>
                    <a:gd name="T28" fmla="*/ 3653 w 4102"/>
                    <a:gd name="T29" fmla="*/ 1767 h 2523"/>
                    <a:gd name="T30" fmla="*/ 3800 w 4102"/>
                    <a:gd name="T31" fmla="*/ 1984 h 2523"/>
                    <a:gd name="T32" fmla="*/ 2891 w 4102"/>
                    <a:gd name="T33" fmla="*/ 1700 h 2523"/>
                    <a:gd name="T34" fmla="*/ 3098 w 4102"/>
                    <a:gd name="T35" fmla="*/ 1566 h 2523"/>
                    <a:gd name="T36" fmla="*/ 2985 w 4102"/>
                    <a:gd name="T37" fmla="*/ 1366 h 2523"/>
                    <a:gd name="T38" fmla="*/ 2740 w 4102"/>
                    <a:gd name="T39" fmla="*/ 1224 h 2523"/>
                    <a:gd name="T40" fmla="*/ 2887 w 4102"/>
                    <a:gd name="T41" fmla="*/ 1437 h 2523"/>
                    <a:gd name="T42" fmla="*/ 1977 w 4102"/>
                    <a:gd name="T43" fmla="*/ 1153 h 2523"/>
                    <a:gd name="T44" fmla="*/ 2185 w 4102"/>
                    <a:gd name="T45" fmla="*/ 1019 h 2523"/>
                    <a:gd name="T46" fmla="*/ 1767 w 4102"/>
                    <a:gd name="T47" fmla="*/ 1023 h 2523"/>
                    <a:gd name="T48" fmla="*/ 1521 w 4102"/>
                    <a:gd name="T49" fmla="*/ 881 h 2523"/>
                    <a:gd name="T50" fmla="*/ 1517 w 4102"/>
                    <a:gd name="T51" fmla="*/ 618 h 2523"/>
                    <a:gd name="T52" fmla="*/ 762 w 4102"/>
                    <a:gd name="T53" fmla="*/ 810 h 2523"/>
                    <a:gd name="T54" fmla="*/ 966 w 4102"/>
                    <a:gd name="T55" fmla="*/ 677 h 2523"/>
                    <a:gd name="T56" fmla="*/ 1465 w 4102"/>
                    <a:gd name="T57" fmla="*/ 1228 h 2523"/>
                    <a:gd name="T58" fmla="*/ 1219 w 4102"/>
                    <a:gd name="T59" fmla="*/ 1082 h 2523"/>
                    <a:gd name="T60" fmla="*/ 2125 w 4102"/>
                    <a:gd name="T61" fmla="*/ 1366 h 2523"/>
                    <a:gd name="T62" fmla="*/ 2132 w 4102"/>
                    <a:gd name="T63" fmla="*/ 1629 h 2523"/>
                    <a:gd name="T64" fmla="*/ 2336 w 4102"/>
                    <a:gd name="T65" fmla="*/ 1495 h 2523"/>
                    <a:gd name="T66" fmla="*/ 2834 w 4102"/>
                    <a:gd name="T67" fmla="*/ 2046 h 2523"/>
                    <a:gd name="T68" fmla="*/ 2589 w 4102"/>
                    <a:gd name="T69" fmla="*/ 1900 h 2523"/>
                    <a:gd name="T70" fmla="*/ 3495 w 4102"/>
                    <a:gd name="T71" fmla="*/ 2184 h 2523"/>
                    <a:gd name="T72" fmla="*/ 2740 w 4102"/>
                    <a:gd name="T73" fmla="*/ 2376 h 2523"/>
                    <a:gd name="T74" fmla="*/ 2943 w 4102"/>
                    <a:gd name="T75" fmla="*/ 2243 h 2523"/>
                    <a:gd name="T76" fmla="*/ 2529 w 4102"/>
                    <a:gd name="T77" fmla="*/ 2251 h 2523"/>
                    <a:gd name="T78" fmla="*/ 2283 w 4102"/>
                    <a:gd name="T79" fmla="*/ 2105 h 2523"/>
                    <a:gd name="T80" fmla="*/ 2276 w 4102"/>
                    <a:gd name="T81" fmla="*/ 1842 h 2523"/>
                    <a:gd name="T82" fmla="*/ 457 w 4102"/>
                    <a:gd name="T83" fmla="*/ 1015 h 2523"/>
                    <a:gd name="T84" fmla="*/ 660 w 4102"/>
                    <a:gd name="T85" fmla="*/ 881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2" h="2523">
                      <a:moveTo>
                        <a:pt x="0" y="739"/>
                      </a:moveTo>
                      <a:lnTo>
                        <a:pt x="246" y="885"/>
                      </a:lnTo>
                      <a:lnTo>
                        <a:pt x="450" y="752"/>
                      </a:lnTo>
                      <a:lnTo>
                        <a:pt x="204" y="610"/>
                      </a:lnTo>
                      <a:lnTo>
                        <a:pt x="0" y="739"/>
                      </a:lnTo>
                      <a:close/>
                      <a:moveTo>
                        <a:pt x="306" y="539"/>
                      </a:moveTo>
                      <a:lnTo>
                        <a:pt x="552" y="685"/>
                      </a:lnTo>
                      <a:lnTo>
                        <a:pt x="755" y="551"/>
                      </a:lnTo>
                      <a:lnTo>
                        <a:pt x="509" y="405"/>
                      </a:lnTo>
                      <a:lnTo>
                        <a:pt x="306" y="539"/>
                      </a:lnTo>
                      <a:close/>
                      <a:moveTo>
                        <a:pt x="608" y="334"/>
                      </a:moveTo>
                      <a:lnTo>
                        <a:pt x="854" y="480"/>
                      </a:lnTo>
                      <a:lnTo>
                        <a:pt x="1061" y="347"/>
                      </a:lnTo>
                      <a:lnTo>
                        <a:pt x="815" y="200"/>
                      </a:lnTo>
                      <a:lnTo>
                        <a:pt x="608" y="334"/>
                      </a:lnTo>
                      <a:close/>
                      <a:moveTo>
                        <a:pt x="913" y="134"/>
                      </a:moveTo>
                      <a:lnTo>
                        <a:pt x="1159" y="276"/>
                      </a:lnTo>
                      <a:lnTo>
                        <a:pt x="1363" y="142"/>
                      </a:lnTo>
                      <a:lnTo>
                        <a:pt x="1117" y="0"/>
                      </a:lnTo>
                      <a:lnTo>
                        <a:pt x="913" y="134"/>
                      </a:lnTo>
                      <a:close/>
                      <a:moveTo>
                        <a:pt x="1370" y="405"/>
                      </a:moveTo>
                      <a:lnTo>
                        <a:pt x="1616" y="551"/>
                      </a:lnTo>
                      <a:lnTo>
                        <a:pt x="1819" y="418"/>
                      </a:lnTo>
                      <a:lnTo>
                        <a:pt x="1574" y="271"/>
                      </a:lnTo>
                      <a:lnTo>
                        <a:pt x="1370" y="405"/>
                      </a:lnTo>
                      <a:close/>
                      <a:moveTo>
                        <a:pt x="1826" y="677"/>
                      </a:moveTo>
                      <a:lnTo>
                        <a:pt x="2072" y="823"/>
                      </a:lnTo>
                      <a:lnTo>
                        <a:pt x="2276" y="689"/>
                      </a:lnTo>
                      <a:lnTo>
                        <a:pt x="2030" y="543"/>
                      </a:lnTo>
                      <a:lnTo>
                        <a:pt x="1826" y="677"/>
                      </a:lnTo>
                      <a:close/>
                      <a:moveTo>
                        <a:pt x="2283" y="948"/>
                      </a:moveTo>
                      <a:lnTo>
                        <a:pt x="2529" y="1094"/>
                      </a:lnTo>
                      <a:lnTo>
                        <a:pt x="2733" y="961"/>
                      </a:lnTo>
                      <a:lnTo>
                        <a:pt x="2487" y="814"/>
                      </a:lnTo>
                      <a:lnTo>
                        <a:pt x="2283" y="948"/>
                      </a:lnTo>
                      <a:close/>
                      <a:moveTo>
                        <a:pt x="3196" y="1495"/>
                      </a:moveTo>
                      <a:lnTo>
                        <a:pt x="3442" y="1641"/>
                      </a:lnTo>
                      <a:lnTo>
                        <a:pt x="3646" y="1508"/>
                      </a:lnTo>
                      <a:lnTo>
                        <a:pt x="3400" y="1362"/>
                      </a:lnTo>
                      <a:lnTo>
                        <a:pt x="3196" y="1495"/>
                      </a:lnTo>
                      <a:close/>
                      <a:moveTo>
                        <a:pt x="3653" y="1767"/>
                      </a:moveTo>
                      <a:lnTo>
                        <a:pt x="3899" y="1913"/>
                      </a:lnTo>
                      <a:lnTo>
                        <a:pt x="4102" y="1779"/>
                      </a:lnTo>
                      <a:lnTo>
                        <a:pt x="3856" y="1633"/>
                      </a:lnTo>
                      <a:lnTo>
                        <a:pt x="3653" y="1767"/>
                      </a:lnTo>
                      <a:close/>
                      <a:moveTo>
                        <a:pt x="3347" y="1971"/>
                      </a:moveTo>
                      <a:lnTo>
                        <a:pt x="3593" y="2117"/>
                      </a:lnTo>
                      <a:lnTo>
                        <a:pt x="3800" y="1984"/>
                      </a:lnTo>
                      <a:lnTo>
                        <a:pt x="3554" y="1838"/>
                      </a:lnTo>
                      <a:lnTo>
                        <a:pt x="3347" y="1971"/>
                      </a:lnTo>
                      <a:close/>
                      <a:moveTo>
                        <a:pt x="2891" y="1700"/>
                      </a:moveTo>
                      <a:lnTo>
                        <a:pt x="3136" y="1842"/>
                      </a:lnTo>
                      <a:lnTo>
                        <a:pt x="3344" y="1708"/>
                      </a:lnTo>
                      <a:lnTo>
                        <a:pt x="3098" y="1566"/>
                      </a:lnTo>
                      <a:lnTo>
                        <a:pt x="2891" y="1700"/>
                      </a:lnTo>
                      <a:close/>
                      <a:moveTo>
                        <a:pt x="2740" y="1224"/>
                      </a:moveTo>
                      <a:lnTo>
                        <a:pt x="2985" y="1366"/>
                      </a:lnTo>
                      <a:lnTo>
                        <a:pt x="3189" y="1232"/>
                      </a:lnTo>
                      <a:lnTo>
                        <a:pt x="2943" y="1090"/>
                      </a:lnTo>
                      <a:lnTo>
                        <a:pt x="2740" y="1224"/>
                      </a:lnTo>
                      <a:close/>
                      <a:moveTo>
                        <a:pt x="2434" y="1424"/>
                      </a:moveTo>
                      <a:lnTo>
                        <a:pt x="2680" y="1570"/>
                      </a:lnTo>
                      <a:lnTo>
                        <a:pt x="2887" y="1437"/>
                      </a:lnTo>
                      <a:lnTo>
                        <a:pt x="2641" y="1291"/>
                      </a:lnTo>
                      <a:lnTo>
                        <a:pt x="2434" y="1424"/>
                      </a:lnTo>
                      <a:close/>
                      <a:moveTo>
                        <a:pt x="1977" y="1153"/>
                      </a:moveTo>
                      <a:lnTo>
                        <a:pt x="2223" y="1299"/>
                      </a:lnTo>
                      <a:lnTo>
                        <a:pt x="2431" y="1165"/>
                      </a:lnTo>
                      <a:lnTo>
                        <a:pt x="2185" y="1019"/>
                      </a:lnTo>
                      <a:lnTo>
                        <a:pt x="1977" y="1153"/>
                      </a:lnTo>
                      <a:close/>
                      <a:moveTo>
                        <a:pt x="1521" y="881"/>
                      </a:moveTo>
                      <a:lnTo>
                        <a:pt x="1767" y="1023"/>
                      </a:lnTo>
                      <a:lnTo>
                        <a:pt x="1974" y="894"/>
                      </a:lnTo>
                      <a:lnTo>
                        <a:pt x="1728" y="748"/>
                      </a:lnTo>
                      <a:lnTo>
                        <a:pt x="1521" y="881"/>
                      </a:lnTo>
                      <a:close/>
                      <a:moveTo>
                        <a:pt x="1064" y="610"/>
                      </a:moveTo>
                      <a:lnTo>
                        <a:pt x="1310" y="752"/>
                      </a:lnTo>
                      <a:lnTo>
                        <a:pt x="1517" y="618"/>
                      </a:lnTo>
                      <a:lnTo>
                        <a:pt x="1272" y="476"/>
                      </a:lnTo>
                      <a:lnTo>
                        <a:pt x="1064" y="610"/>
                      </a:lnTo>
                      <a:close/>
                      <a:moveTo>
                        <a:pt x="762" y="810"/>
                      </a:moveTo>
                      <a:lnTo>
                        <a:pt x="1008" y="956"/>
                      </a:lnTo>
                      <a:lnTo>
                        <a:pt x="1212" y="823"/>
                      </a:lnTo>
                      <a:lnTo>
                        <a:pt x="966" y="677"/>
                      </a:lnTo>
                      <a:lnTo>
                        <a:pt x="762" y="810"/>
                      </a:lnTo>
                      <a:close/>
                      <a:moveTo>
                        <a:pt x="1219" y="1082"/>
                      </a:moveTo>
                      <a:lnTo>
                        <a:pt x="1465" y="1228"/>
                      </a:lnTo>
                      <a:lnTo>
                        <a:pt x="1668" y="1094"/>
                      </a:lnTo>
                      <a:lnTo>
                        <a:pt x="1423" y="948"/>
                      </a:lnTo>
                      <a:lnTo>
                        <a:pt x="1219" y="1082"/>
                      </a:lnTo>
                      <a:close/>
                      <a:moveTo>
                        <a:pt x="1675" y="1357"/>
                      </a:moveTo>
                      <a:lnTo>
                        <a:pt x="1921" y="1499"/>
                      </a:lnTo>
                      <a:lnTo>
                        <a:pt x="2125" y="1366"/>
                      </a:lnTo>
                      <a:lnTo>
                        <a:pt x="1879" y="1224"/>
                      </a:lnTo>
                      <a:lnTo>
                        <a:pt x="1675" y="1357"/>
                      </a:lnTo>
                      <a:close/>
                      <a:moveTo>
                        <a:pt x="2132" y="1629"/>
                      </a:moveTo>
                      <a:lnTo>
                        <a:pt x="2378" y="1775"/>
                      </a:lnTo>
                      <a:lnTo>
                        <a:pt x="2582" y="1641"/>
                      </a:lnTo>
                      <a:lnTo>
                        <a:pt x="2336" y="1495"/>
                      </a:lnTo>
                      <a:lnTo>
                        <a:pt x="2132" y="1629"/>
                      </a:lnTo>
                      <a:close/>
                      <a:moveTo>
                        <a:pt x="2589" y="1900"/>
                      </a:moveTo>
                      <a:lnTo>
                        <a:pt x="2834" y="2046"/>
                      </a:lnTo>
                      <a:lnTo>
                        <a:pt x="3038" y="1913"/>
                      </a:lnTo>
                      <a:lnTo>
                        <a:pt x="2792" y="1767"/>
                      </a:lnTo>
                      <a:lnTo>
                        <a:pt x="2589" y="1900"/>
                      </a:lnTo>
                      <a:close/>
                      <a:moveTo>
                        <a:pt x="3045" y="2176"/>
                      </a:moveTo>
                      <a:lnTo>
                        <a:pt x="3291" y="2318"/>
                      </a:lnTo>
                      <a:lnTo>
                        <a:pt x="3495" y="2184"/>
                      </a:lnTo>
                      <a:lnTo>
                        <a:pt x="3249" y="2042"/>
                      </a:lnTo>
                      <a:lnTo>
                        <a:pt x="3045" y="2176"/>
                      </a:lnTo>
                      <a:close/>
                      <a:moveTo>
                        <a:pt x="2740" y="2376"/>
                      </a:moveTo>
                      <a:lnTo>
                        <a:pt x="2985" y="2523"/>
                      </a:lnTo>
                      <a:lnTo>
                        <a:pt x="3189" y="2389"/>
                      </a:lnTo>
                      <a:lnTo>
                        <a:pt x="2943" y="2243"/>
                      </a:lnTo>
                      <a:lnTo>
                        <a:pt x="2740" y="2376"/>
                      </a:lnTo>
                      <a:close/>
                      <a:moveTo>
                        <a:pt x="2283" y="2105"/>
                      </a:moveTo>
                      <a:lnTo>
                        <a:pt x="2529" y="2251"/>
                      </a:lnTo>
                      <a:lnTo>
                        <a:pt x="2733" y="2117"/>
                      </a:lnTo>
                      <a:lnTo>
                        <a:pt x="2487" y="1971"/>
                      </a:lnTo>
                      <a:lnTo>
                        <a:pt x="2283" y="2105"/>
                      </a:lnTo>
                      <a:close/>
                      <a:moveTo>
                        <a:pt x="913" y="1286"/>
                      </a:moveTo>
                      <a:lnTo>
                        <a:pt x="2072" y="1975"/>
                      </a:lnTo>
                      <a:lnTo>
                        <a:pt x="2276" y="1842"/>
                      </a:lnTo>
                      <a:lnTo>
                        <a:pt x="1117" y="1153"/>
                      </a:lnTo>
                      <a:lnTo>
                        <a:pt x="913" y="1286"/>
                      </a:lnTo>
                      <a:close/>
                      <a:moveTo>
                        <a:pt x="457" y="1015"/>
                      </a:moveTo>
                      <a:lnTo>
                        <a:pt x="703" y="1157"/>
                      </a:lnTo>
                      <a:lnTo>
                        <a:pt x="906" y="1027"/>
                      </a:lnTo>
                      <a:lnTo>
                        <a:pt x="660" y="881"/>
                      </a:lnTo>
                      <a:lnTo>
                        <a:pt x="457" y="1015"/>
                      </a:lnTo>
                      <a:close/>
                    </a:path>
                  </a:pathLst>
                </a:custGeom>
                <a:solidFill>
                  <a:schemeClr val="accent2">
                    <a:lumMod val="40000"/>
                    <a:lumOff val="60000"/>
                  </a:schemeClr>
                </a:solidFill>
                <a:ln w="3175" cmpd="sng">
                  <a:solidFill>
                    <a:schemeClr val="accent5">
                      <a:lumMod val="50000"/>
                    </a:schemeClr>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rot="0" vert="horz" wrap="square" lIns="91440" tIns="45720" rIns="91440" bIns="45720" anchor="t" anchorCtr="0" upright="1">
                  <a:noAutofit/>
                </a:bodyPr>
                <a:lstStyle/>
                <a:p>
                  <a:pPr algn="ctr">
                    <a:spcAft>
                      <a:spcPts val="0"/>
                    </a:spcAft>
                  </a:pPr>
                  <a:endParaRPr lang="ru-RU"/>
                </a:p>
              </p:txBody>
            </p:sp>
          </p:grpSp>
        </p:grpSp>
        <p:cxnSp>
          <p:nvCxnSpPr>
            <p:cNvPr id="331" name="Прямая соединительная линия 138"/>
            <p:cNvCxnSpPr>
              <a:cxnSpLocks noChangeShapeType="1"/>
            </p:cNvCxnSpPr>
            <p:nvPr/>
          </p:nvCxnSpPr>
          <p:spPr bwMode="auto">
            <a:xfrm flipH="1">
              <a:off x="1979039" y="3431137"/>
              <a:ext cx="2191384" cy="5495"/>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grpSp>
          <p:nvGrpSpPr>
            <p:cNvPr id="332" name="Group 108"/>
            <p:cNvGrpSpPr>
              <a:grpSpLocks/>
            </p:cNvGrpSpPr>
            <p:nvPr/>
          </p:nvGrpSpPr>
          <p:grpSpPr bwMode="auto">
            <a:xfrm>
              <a:off x="4422958" y="3758116"/>
              <a:ext cx="234388" cy="313287"/>
              <a:chOff x="1982" y="4470"/>
              <a:chExt cx="509" cy="747"/>
            </a:xfrm>
            <a:solidFill>
              <a:srgbClr val="FFE5FF"/>
            </a:solidFill>
          </p:grpSpPr>
          <p:sp>
            <p:nvSpPr>
              <p:cNvPr id="33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952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33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952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33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952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33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9525" cmpd="sng">
                <a:solidFill>
                  <a:schemeClr val="accent1">
                    <a:lumMod val="50000"/>
                  </a:schemeClr>
                </a:solidFill>
                <a:prstDash val="solid"/>
                <a:round/>
                <a:headEnd/>
                <a:tailEnd/>
              </a:ln>
              <a:extLst/>
            </p:spPr>
            <p:txBody>
              <a:bodyPr upright="1"/>
              <a:lstStyle/>
              <a:p>
                <a:pPr algn="ctr" eaLnBrk="1" hangingPunct="1">
                  <a:defRPr/>
                </a:pPr>
                <a:endParaRPr lang="ru-RU"/>
              </a:p>
            </p:txBody>
          </p:sp>
        </p:grpSp>
        <p:cxnSp>
          <p:nvCxnSpPr>
            <p:cNvPr id="337" name="Прямая соединительная линия 138"/>
            <p:cNvCxnSpPr>
              <a:cxnSpLocks noChangeShapeType="1"/>
            </p:cNvCxnSpPr>
            <p:nvPr/>
          </p:nvCxnSpPr>
          <p:spPr bwMode="auto">
            <a:xfrm flipH="1">
              <a:off x="5047728" y="3410350"/>
              <a:ext cx="2191384" cy="5495"/>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grpSp>
      <p:sp>
        <p:nvSpPr>
          <p:cNvPr id="339"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97427704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133450" y="5852420"/>
            <a:ext cx="88771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latin typeface="+mn-lt"/>
              </a:rPr>
              <a:t>Рис.</a:t>
            </a:r>
            <a:r>
              <a:rPr lang="ru-RU" altLang="zh-CN" sz="2400" b="1" dirty="0" smtClean="0">
                <a:solidFill>
                  <a:srgbClr val="800080"/>
                </a:solidFill>
                <a:latin typeface="+mn-lt"/>
                <a:ea typeface="SimSun" panose="02010600030101010101" pitchFamily="2" charset="-122"/>
              </a:rPr>
              <a:t>16.1</a:t>
            </a:r>
            <a:r>
              <a:rPr lang="en-US" altLang="zh-CN" sz="2400" b="1" dirty="0" smtClean="0">
                <a:solidFill>
                  <a:srgbClr val="800080"/>
                </a:solidFill>
                <a:latin typeface="+mn-lt"/>
                <a:ea typeface="SimSun" panose="02010600030101010101" pitchFamily="2" charset="-122"/>
              </a:rPr>
              <a:t>1</a:t>
            </a:r>
            <a:r>
              <a:rPr lang="ru-RU" altLang="zh-CN" sz="2400" b="1" dirty="0" smtClean="0">
                <a:solidFill>
                  <a:srgbClr val="800080"/>
                </a:solidFill>
                <a:latin typeface="+mn-lt"/>
                <a:ea typeface="SimSun" panose="02010600030101010101" pitchFamily="2" charset="-122"/>
              </a:rPr>
              <a:t>.</a:t>
            </a:r>
            <a:r>
              <a:rPr lang="ru-RU" altLang="zh-CN" sz="2400" b="1" dirty="0" smtClean="0">
                <a:solidFill>
                  <a:srgbClr val="800080"/>
                </a:solidFill>
                <a:latin typeface="+mn-lt"/>
              </a:rPr>
              <a:t> </a:t>
            </a:r>
            <a:r>
              <a:rPr lang="ru-RU" altLang="zh-CN" sz="2400" b="1" dirty="0" smtClean="0">
                <a:solidFill>
                  <a:srgbClr val="800080"/>
                </a:solidFill>
                <a:latin typeface="+mn-lt"/>
                <a:cs typeface="Times New Roman" panose="02020603050405020304" pitchFamily="18" charset="0"/>
              </a:rPr>
              <a:t>Шлюз</a:t>
            </a:r>
            <a:endParaRPr lang="ru-RU" altLang="ru-RU" sz="2400" b="1" dirty="0">
              <a:solidFill>
                <a:srgbClr val="800080"/>
              </a:solidFill>
              <a:latin typeface="+mn-lt"/>
            </a:endParaRPr>
          </a:p>
        </p:txBody>
      </p:sp>
      <p:grpSp>
        <p:nvGrpSpPr>
          <p:cNvPr id="5" name="Группа 4"/>
          <p:cNvGrpSpPr/>
          <p:nvPr/>
        </p:nvGrpSpPr>
        <p:grpSpPr>
          <a:xfrm>
            <a:off x="651995" y="1137914"/>
            <a:ext cx="7840009" cy="4202759"/>
            <a:chOff x="772957" y="1083050"/>
            <a:chExt cx="7840009" cy="4202759"/>
          </a:xfrm>
        </p:grpSpPr>
        <p:sp>
          <p:nvSpPr>
            <p:cNvPr id="178" name="Поле 6"/>
            <p:cNvSpPr txBox="1">
              <a:spLocks noChangeArrowheads="1"/>
            </p:cNvSpPr>
            <p:nvPr/>
          </p:nvSpPr>
          <p:spPr bwMode="auto">
            <a:xfrm>
              <a:off x="7500896" y="3692037"/>
              <a:ext cx="11120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sp>
          <p:nvSpPr>
            <p:cNvPr id="175" name="Поле 2"/>
            <p:cNvSpPr txBox="1">
              <a:spLocks noChangeArrowheads="1"/>
            </p:cNvSpPr>
            <p:nvPr/>
          </p:nvSpPr>
          <p:spPr bwMode="auto">
            <a:xfrm>
              <a:off x="2504006" y="3206830"/>
              <a:ext cx="1463167"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Исходящее сообщение-ответ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76" name="Стрелка вправо 175"/>
            <p:cNvSpPr/>
            <p:nvPr/>
          </p:nvSpPr>
          <p:spPr bwMode="auto">
            <a:xfrm>
              <a:off x="3869466" y="2681249"/>
              <a:ext cx="574204"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nvGrpSpPr>
            <p:cNvPr id="191" name="Group 156"/>
            <p:cNvGrpSpPr>
              <a:grpSpLocks/>
            </p:cNvGrpSpPr>
            <p:nvPr/>
          </p:nvGrpSpPr>
          <p:grpSpPr bwMode="auto">
            <a:xfrm flipH="1">
              <a:off x="7617708" y="2452313"/>
              <a:ext cx="798204" cy="1174139"/>
              <a:chOff x="978" y="556"/>
              <a:chExt cx="680" cy="918"/>
            </a:xfrm>
          </p:grpSpPr>
          <p:grpSp>
            <p:nvGrpSpPr>
              <p:cNvPr id="218" name="Group 27"/>
              <p:cNvGrpSpPr>
                <a:grpSpLocks/>
              </p:cNvGrpSpPr>
              <p:nvPr/>
            </p:nvGrpSpPr>
            <p:grpSpPr bwMode="auto">
              <a:xfrm flipH="1">
                <a:off x="978" y="556"/>
                <a:ext cx="680" cy="912"/>
                <a:chOff x="1094" y="7575"/>
                <a:chExt cx="1027" cy="1416"/>
              </a:xfrm>
            </p:grpSpPr>
            <p:sp>
              <p:nvSpPr>
                <p:cNvPr id="22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2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2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3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19" name="Group 37"/>
              <p:cNvGrpSpPr>
                <a:grpSpLocks/>
              </p:cNvGrpSpPr>
              <p:nvPr/>
            </p:nvGrpSpPr>
            <p:grpSpPr bwMode="auto">
              <a:xfrm flipH="1">
                <a:off x="1092" y="1217"/>
                <a:ext cx="264" cy="257"/>
                <a:chOff x="1949" y="8886"/>
                <a:chExt cx="513" cy="513"/>
              </a:xfrm>
            </p:grpSpPr>
            <p:grpSp>
              <p:nvGrpSpPr>
                <p:cNvPr id="220" name="Group 38"/>
                <p:cNvGrpSpPr>
                  <a:grpSpLocks/>
                </p:cNvGrpSpPr>
                <p:nvPr/>
              </p:nvGrpSpPr>
              <p:grpSpPr bwMode="auto">
                <a:xfrm>
                  <a:off x="1949" y="8886"/>
                  <a:ext cx="513" cy="513"/>
                  <a:chOff x="1949" y="8886"/>
                  <a:chExt cx="513" cy="513"/>
                </a:xfrm>
              </p:grpSpPr>
              <p:sp>
                <p:nvSpPr>
                  <p:cNvPr id="22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2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2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174" name="Поле 1"/>
            <p:cNvSpPr txBox="1">
              <a:spLocks noChangeArrowheads="1"/>
            </p:cNvSpPr>
            <p:nvPr/>
          </p:nvSpPr>
          <p:spPr bwMode="auto">
            <a:xfrm>
              <a:off x="772957" y="2020914"/>
              <a:ext cx="154989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UA</a:t>
              </a: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-модуль</a:t>
              </a:r>
            </a:p>
            <a:p>
              <a:pPr eaLnBrk="1" hangingPunct="1">
                <a:defRPr/>
              </a:pP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(НТТР-клиент) </a:t>
              </a:r>
              <a:endParaRPr lang="ru-RU" altLang="ru-RU" sz="1800" b="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endParaRPr>
            </a:p>
          </p:txBody>
        </p:sp>
        <p:sp>
          <p:nvSpPr>
            <p:cNvPr id="180" name="Поле 8"/>
            <p:cNvSpPr txBox="1">
              <a:spLocks noChangeArrowheads="1"/>
            </p:cNvSpPr>
            <p:nvPr/>
          </p:nvSpPr>
          <p:spPr bwMode="auto">
            <a:xfrm>
              <a:off x="775913" y="3935076"/>
              <a:ext cx="15064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upright="1">
              <a:spAutoFit/>
            </a:bodyPr>
            <a:lstStyle/>
            <a:p>
              <a:pPr algn="ctr" eaLnBrk="1" hangingPunct="1">
                <a:spcAft>
                  <a:spcPts val="0"/>
                </a:spcAft>
                <a:defRPr/>
              </a:pPr>
              <a:r>
                <a:rPr lang="ru-RU" sz="2000" i="1" dirty="0" smtClean="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sz="2000"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0" name="Группа 9"/>
            <p:cNvGrpSpPr/>
            <p:nvPr/>
          </p:nvGrpSpPr>
          <p:grpSpPr>
            <a:xfrm flipH="1">
              <a:off x="1436426" y="2627328"/>
              <a:ext cx="799378" cy="985780"/>
              <a:chOff x="7730842" y="2014208"/>
              <a:chExt cx="809585" cy="985780"/>
            </a:xfrm>
          </p:grpSpPr>
          <p:grpSp>
            <p:nvGrpSpPr>
              <p:cNvPr id="190" name="Group 157"/>
              <p:cNvGrpSpPr>
                <a:grpSpLocks/>
              </p:cNvGrpSpPr>
              <p:nvPr/>
            </p:nvGrpSpPr>
            <p:grpSpPr bwMode="auto">
              <a:xfrm rot="816676">
                <a:off x="7972883" y="2689985"/>
                <a:ext cx="567544" cy="310003"/>
                <a:chOff x="3923" y="1176"/>
                <a:chExt cx="369" cy="212"/>
              </a:xfrm>
            </p:grpSpPr>
            <p:sp>
              <p:nvSpPr>
                <p:cNvPr id="233"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34"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35"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192" name="Группа 191"/>
              <p:cNvGrpSpPr/>
              <p:nvPr/>
            </p:nvGrpSpPr>
            <p:grpSpPr bwMode="auto">
              <a:xfrm flipH="1">
                <a:off x="7730842" y="2014208"/>
                <a:ext cx="679857" cy="737305"/>
                <a:chOff x="0" y="0"/>
                <a:chExt cx="1010158" cy="1141686"/>
              </a:xfrm>
              <a:solidFill>
                <a:schemeClr val="bg1"/>
              </a:solidFill>
            </p:grpSpPr>
            <p:grpSp>
              <p:nvGrpSpPr>
                <p:cNvPr id="193" name="Группа 192"/>
                <p:cNvGrpSpPr/>
                <p:nvPr/>
              </p:nvGrpSpPr>
              <p:grpSpPr>
                <a:xfrm>
                  <a:off x="0" y="0"/>
                  <a:ext cx="1010158" cy="1141686"/>
                  <a:chOff x="0" y="0"/>
                  <a:chExt cx="1010158" cy="1141686"/>
                </a:xfrm>
                <a:grpFill/>
              </p:grpSpPr>
              <p:grpSp>
                <p:nvGrpSpPr>
                  <p:cNvPr id="199" name="Группа 198"/>
                  <p:cNvGrpSpPr/>
                  <p:nvPr/>
                </p:nvGrpSpPr>
                <p:grpSpPr>
                  <a:xfrm>
                    <a:off x="0" y="0"/>
                    <a:ext cx="1010158" cy="1141686"/>
                    <a:chOff x="0" y="0"/>
                    <a:chExt cx="1010158" cy="1141686"/>
                  </a:xfrm>
                  <a:grpFill/>
                </p:grpSpPr>
                <p:grpSp>
                  <p:nvGrpSpPr>
                    <p:cNvPr id="202" name="Группа 201"/>
                    <p:cNvGrpSpPr/>
                    <p:nvPr/>
                  </p:nvGrpSpPr>
                  <p:grpSpPr>
                    <a:xfrm>
                      <a:off x="0" y="0"/>
                      <a:ext cx="1010158" cy="1141686"/>
                      <a:chOff x="0" y="0"/>
                      <a:chExt cx="1010158" cy="1141686"/>
                    </a:xfrm>
                    <a:grpFill/>
                  </p:grpSpPr>
                  <p:grpSp>
                    <p:nvGrpSpPr>
                      <p:cNvPr id="204" name="Группа 203"/>
                      <p:cNvGrpSpPr/>
                      <p:nvPr/>
                    </p:nvGrpSpPr>
                    <p:grpSpPr>
                      <a:xfrm>
                        <a:off x="0" y="0"/>
                        <a:ext cx="1010158" cy="1141686"/>
                        <a:chOff x="0" y="0"/>
                        <a:chExt cx="1010158" cy="1141686"/>
                      </a:xfrm>
                      <a:grpFill/>
                    </p:grpSpPr>
                    <p:grpSp>
                      <p:nvGrpSpPr>
                        <p:cNvPr id="207" name="Группа 206"/>
                        <p:cNvGrpSpPr/>
                        <p:nvPr/>
                      </p:nvGrpSpPr>
                      <p:grpSpPr>
                        <a:xfrm>
                          <a:off x="0" y="0"/>
                          <a:ext cx="1010158" cy="1141686"/>
                          <a:chOff x="0" y="0"/>
                          <a:chExt cx="1010158" cy="1141686"/>
                        </a:xfrm>
                        <a:grpFill/>
                      </p:grpSpPr>
                      <p:grpSp>
                        <p:nvGrpSpPr>
                          <p:cNvPr id="209" name="Группа 208"/>
                          <p:cNvGrpSpPr/>
                          <p:nvPr/>
                        </p:nvGrpSpPr>
                        <p:grpSpPr>
                          <a:xfrm>
                            <a:off x="0" y="0"/>
                            <a:ext cx="1010158" cy="1141686"/>
                            <a:chOff x="0" y="0"/>
                            <a:chExt cx="1010158" cy="1141686"/>
                          </a:xfrm>
                          <a:grpFill/>
                        </p:grpSpPr>
                        <p:grpSp>
                          <p:nvGrpSpPr>
                            <p:cNvPr id="211" name="Группа 210"/>
                            <p:cNvGrpSpPr/>
                            <p:nvPr/>
                          </p:nvGrpSpPr>
                          <p:grpSpPr>
                            <a:xfrm>
                              <a:off x="0" y="0"/>
                              <a:ext cx="1010158" cy="1141686"/>
                              <a:chOff x="0" y="0"/>
                              <a:chExt cx="1010158" cy="1141686"/>
                            </a:xfrm>
                            <a:grpFill/>
                          </p:grpSpPr>
                          <p:grpSp>
                            <p:nvGrpSpPr>
                              <p:cNvPr id="213" name="Группа 212"/>
                              <p:cNvGrpSpPr/>
                              <p:nvPr/>
                            </p:nvGrpSpPr>
                            <p:grpSpPr>
                              <a:xfrm>
                                <a:off x="0" y="0"/>
                                <a:ext cx="1010158" cy="1141686"/>
                                <a:chOff x="0" y="0"/>
                                <a:chExt cx="1010158" cy="1141686"/>
                              </a:xfrm>
                              <a:grpFill/>
                            </p:grpSpPr>
                            <p:sp>
                              <p:nvSpPr>
                                <p:cNvPr id="216" name="Полилиния 215"/>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7" name="Полилиния 216"/>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4" name="Полилиния 213"/>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5" name="Полилиния 214"/>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2" name="Полилиния 211"/>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0" name="Полилиния 209"/>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8" name="Полилиния 207"/>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5" name="Полилиния 204"/>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6" name="Полилиния 205"/>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3" name="Полилиния 202"/>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0" name="Овал 199"/>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1" name="Овал 200"/>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194" name="Полилиния 193"/>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5" name="Полилиния 194"/>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6" name="Полилиния 195"/>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7" name="Полилиния 196"/>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8" name="Полилиния 197"/>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grpSp>
          <p:nvGrpSpPr>
            <p:cNvPr id="183" name="Group 14068"/>
            <p:cNvGrpSpPr>
              <a:grpSpLocks/>
            </p:cNvGrpSpPr>
            <p:nvPr/>
          </p:nvGrpSpPr>
          <p:grpSpPr bwMode="auto">
            <a:xfrm>
              <a:off x="4511971" y="2448571"/>
              <a:ext cx="797099" cy="1174038"/>
              <a:chOff x="6972" y="5484"/>
              <a:chExt cx="1027" cy="1416"/>
            </a:xfrm>
          </p:grpSpPr>
          <p:sp>
            <p:nvSpPr>
              <p:cNvPr id="254"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5"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6"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7"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28575">
                <a:solidFill>
                  <a:srgbClr val="0070C0"/>
                </a:solidFill>
                <a:round/>
                <a:headEnd/>
                <a:tailEnd/>
              </a:ln>
            </p:spPr>
            <p:txBody>
              <a:bodyPr/>
              <a:lstStyle/>
              <a:p>
                <a:endParaRPr lang="ru-RU"/>
              </a:p>
            </p:txBody>
          </p:sp>
          <p:sp>
            <p:nvSpPr>
              <p:cNvPr id="258"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9"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0"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1"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28575">
                <a:solidFill>
                  <a:srgbClr val="0070C0"/>
                </a:solidFill>
                <a:round/>
                <a:headEnd/>
                <a:tailEnd/>
              </a:ln>
            </p:spPr>
            <p:txBody>
              <a:bodyPr/>
              <a:lstStyle/>
              <a:p>
                <a:endParaRPr lang="ru-RU"/>
              </a:p>
            </p:txBody>
          </p:sp>
          <p:sp>
            <p:nvSpPr>
              <p:cNvPr id="262"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28575">
                <a:solidFill>
                  <a:srgbClr val="0070C0"/>
                </a:solidFill>
                <a:round/>
                <a:headEnd/>
                <a:tailEnd/>
              </a:ln>
            </p:spPr>
            <p:txBody>
              <a:bodyPr/>
              <a:lstStyle/>
              <a:p>
                <a:endParaRPr lang="ru-RU"/>
              </a:p>
            </p:txBody>
          </p:sp>
        </p:grpSp>
        <p:sp>
          <p:nvSpPr>
            <p:cNvPr id="281" name="Поле 287"/>
            <p:cNvSpPr txBox="1">
              <a:spLocks noChangeArrowheads="1"/>
            </p:cNvSpPr>
            <p:nvPr/>
          </p:nvSpPr>
          <p:spPr bwMode="auto">
            <a:xfrm>
              <a:off x="3624877" y="3732882"/>
              <a:ext cx="248849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b="1" i="1" dirty="0" smtClean="0">
                  <a:solidFill>
                    <a:srgbClr val="006600"/>
                  </a:solidFill>
                  <a:effectLst>
                    <a:outerShdw dist="50800" dir="3600000" algn="tl" rotWithShape="0">
                      <a:srgbClr val="FFC000"/>
                    </a:outerShdw>
                  </a:effectLst>
                  <a:cs typeface="Calibri" panose="020F0502020204030204" pitchFamily="34" charset="0"/>
                </a:rPr>
                <a:t>Шлюз</a:t>
              </a:r>
            </a:p>
            <a:p>
              <a:pPr eaLnBrk="1" hangingPunct="1">
                <a:defRPr/>
              </a:pPr>
              <a:r>
                <a:rPr lang="ru-RU" altLang="ru-RU" sz="1800" b="1" dirty="0" smtClean="0">
                  <a:solidFill>
                    <a:srgbClr val="006600"/>
                  </a:solidFill>
                  <a:effectLst>
                    <a:outerShdw dist="50800" dir="3600000" algn="tl" rotWithShape="0">
                      <a:srgbClr val="FFC000"/>
                    </a:outerShdw>
                  </a:effectLst>
                  <a:cs typeface="Calibri" panose="020F0502020204030204" pitchFamily="34" charset="0"/>
                </a:rPr>
                <a:t>(сервер-источник)</a:t>
              </a:r>
            </a:p>
          </p:txBody>
        </p:sp>
        <p:sp>
          <p:nvSpPr>
            <p:cNvPr id="285" name="Стрелка вправо 284"/>
            <p:cNvSpPr/>
            <p:nvPr/>
          </p:nvSpPr>
          <p:spPr bwMode="auto">
            <a:xfrm flipH="1">
              <a:off x="3838143" y="3326500"/>
              <a:ext cx="574204"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1" name="Поле 4"/>
            <p:cNvSpPr txBox="1">
              <a:spLocks noChangeArrowheads="1"/>
            </p:cNvSpPr>
            <p:nvPr/>
          </p:nvSpPr>
          <p:spPr bwMode="auto">
            <a:xfrm>
              <a:off x="2573041" y="2311893"/>
              <a:ext cx="1246596"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Входящее сообщение-запрос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grpSp>
          <p:nvGrpSpPr>
            <p:cNvPr id="181" name="Group 108"/>
            <p:cNvGrpSpPr>
              <a:grpSpLocks/>
            </p:cNvGrpSpPr>
            <p:nvPr/>
          </p:nvGrpSpPr>
          <p:grpSpPr bwMode="auto">
            <a:xfrm>
              <a:off x="969026" y="3241519"/>
              <a:ext cx="473239" cy="681686"/>
              <a:chOff x="1982" y="4470"/>
              <a:chExt cx="509" cy="747"/>
            </a:xfrm>
            <a:solidFill>
              <a:srgbClr val="FFE5FF"/>
            </a:solidFill>
          </p:grpSpPr>
          <p:sp>
            <p:nvSpPr>
              <p:cNvPr id="26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2857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26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grpSp>
        <p:grpSp>
          <p:nvGrpSpPr>
            <p:cNvPr id="169" name="Group 412"/>
            <p:cNvGrpSpPr>
              <a:grpSpLocks/>
            </p:cNvGrpSpPr>
            <p:nvPr/>
          </p:nvGrpSpPr>
          <p:grpSpPr bwMode="auto">
            <a:xfrm flipH="1">
              <a:off x="4452457" y="2751933"/>
              <a:ext cx="946842" cy="565756"/>
              <a:chOff x="2427" y="4611"/>
              <a:chExt cx="752" cy="342"/>
            </a:xfrm>
            <a:solidFill>
              <a:srgbClr val="FFC000"/>
            </a:solidFill>
          </p:grpSpPr>
          <p:sp>
            <p:nvSpPr>
              <p:cNvPr id="305" name="Freeform 413"/>
              <p:cNvSpPr>
                <a:spLocks/>
              </p:cNvSpPr>
              <p:nvPr/>
            </p:nvSpPr>
            <p:spPr bwMode="auto">
              <a:xfrm flipH="1">
                <a:off x="2457" y="4611"/>
                <a:ext cx="559" cy="286"/>
              </a:xfrm>
              <a:custGeom>
                <a:avLst/>
                <a:gdLst>
                  <a:gd name="T0" fmla="*/ 149 w 847"/>
                  <a:gd name="T1" fmla="*/ 348 h 707"/>
                  <a:gd name="T2" fmla="*/ 226 w 847"/>
                  <a:gd name="T3" fmla="*/ 521 h 707"/>
                  <a:gd name="T4" fmla="*/ 307 w 847"/>
                  <a:gd name="T5" fmla="*/ 552 h 707"/>
                  <a:gd name="T6" fmla="*/ 391 w 847"/>
                  <a:gd name="T7" fmla="*/ 566 h 707"/>
                  <a:gd name="T8" fmla="*/ 473 w 847"/>
                  <a:gd name="T9" fmla="*/ 564 h 707"/>
                  <a:gd name="T10" fmla="*/ 554 w 847"/>
                  <a:gd name="T11" fmla="*/ 547 h 707"/>
                  <a:gd name="T12" fmla="*/ 629 w 847"/>
                  <a:gd name="T13" fmla="*/ 514 h 707"/>
                  <a:gd name="T14" fmla="*/ 698 w 847"/>
                  <a:gd name="T15" fmla="*/ 467 h 707"/>
                  <a:gd name="T16" fmla="*/ 757 w 847"/>
                  <a:gd name="T17" fmla="*/ 407 h 707"/>
                  <a:gd name="T18" fmla="*/ 804 w 847"/>
                  <a:gd name="T19" fmla="*/ 336 h 707"/>
                  <a:gd name="T20" fmla="*/ 828 w 847"/>
                  <a:gd name="T21" fmla="*/ 279 h 707"/>
                  <a:gd name="T22" fmla="*/ 844 w 847"/>
                  <a:gd name="T23" fmla="*/ 220 h 707"/>
                  <a:gd name="T24" fmla="*/ 830 w 847"/>
                  <a:gd name="T25" fmla="*/ 162 h 707"/>
                  <a:gd name="T26" fmla="*/ 810 w 847"/>
                  <a:gd name="T27" fmla="*/ 108 h 707"/>
                  <a:gd name="T28" fmla="*/ 810 w 847"/>
                  <a:gd name="T29" fmla="*/ 0 h 707"/>
                  <a:gd name="T30" fmla="*/ 831 w 847"/>
                  <a:gd name="T31" fmla="*/ 53 h 707"/>
                  <a:gd name="T32" fmla="*/ 844 w 847"/>
                  <a:gd name="T33" fmla="*/ 108 h 707"/>
                  <a:gd name="T34" fmla="*/ 847 w 847"/>
                  <a:gd name="T35" fmla="*/ 164 h 707"/>
                  <a:gd name="T36" fmla="*/ 843 w 847"/>
                  <a:gd name="T37" fmla="*/ 220 h 707"/>
                  <a:gd name="T38" fmla="*/ 845 w 847"/>
                  <a:gd name="T39" fmla="*/ 315 h 707"/>
                  <a:gd name="T40" fmla="*/ 830 w 847"/>
                  <a:gd name="T41" fmla="*/ 395 h 707"/>
                  <a:gd name="T42" fmla="*/ 797 w 847"/>
                  <a:gd name="T43" fmla="*/ 470 h 707"/>
                  <a:gd name="T44" fmla="*/ 753 w 847"/>
                  <a:gd name="T45" fmla="*/ 535 h 707"/>
                  <a:gd name="T46" fmla="*/ 696 w 847"/>
                  <a:gd name="T47" fmla="*/ 589 h 707"/>
                  <a:gd name="T48" fmla="*/ 631 w 847"/>
                  <a:gd name="T49" fmla="*/ 634 h 707"/>
                  <a:gd name="T50" fmla="*/ 557 w 847"/>
                  <a:gd name="T51" fmla="*/ 664 h 707"/>
                  <a:gd name="T52" fmla="*/ 476 w 847"/>
                  <a:gd name="T53" fmla="*/ 680 h 707"/>
                  <a:gd name="T54" fmla="*/ 392 w 847"/>
                  <a:gd name="T55" fmla="*/ 680 h 707"/>
                  <a:gd name="T56" fmla="*/ 306 w 847"/>
                  <a:gd name="T57" fmla="*/ 663 h 707"/>
                  <a:gd name="T58" fmla="*/ 226 w 847"/>
                  <a:gd name="T59" fmla="*/ 627 h 707"/>
                  <a:gd name="T60" fmla="*/ 147 w 847"/>
                  <a:gd name="T61" fmla="*/ 583 h 707"/>
                  <a:gd name="T62" fmla="*/ 0 w 847"/>
                  <a:gd name="T63" fmla="*/ 445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7" h="707">
                    <a:moveTo>
                      <a:pt x="0" y="445"/>
                    </a:moveTo>
                    <a:lnTo>
                      <a:pt x="149" y="348"/>
                    </a:lnTo>
                    <a:lnTo>
                      <a:pt x="149" y="479"/>
                    </a:lnTo>
                    <a:lnTo>
                      <a:pt x="226" y="521"/>
                    </a:lnTo>
                    <a:lnTo>
                      <a:pt x="266" y="538"/>
                    </a:lnTo>
                    <a:lnTo>
                      <a:pt x="307" y="552"/>
                    </a:lnTo>
                    <a:lnTo>
                      <a:pt x="348" y="560"/>
                    </a:lnTo>
                    <a:lnTo>
                      <a:pt x="391" y="566"/>
                    </a:lnTo>
                    <a:lnTo>
                      <a:pt x="432" y="567"/>
                    </a:lnTo>
                    <a:lnTo>
                      <a:pt x="473" y="564"/>
                    </a:lnTo>
                    <a:lnTo>
                      <a:pt x="514" y="557"/>
                    </a:lnTo>
                    <a:lnTo>
                      <a:pt x="554" y="547"/>
                    </a:lnTo>
                    <a:lnTo>
                      <a:pt x="593" y="531"/>
                    </a:lnTo>
                    <a:lnTo>
                      <a:pt x="629" y="514"/>
                    </a:lnTo>
                    <a:lnTo>
                      <a:pt x="665" y="492"/>
                    </a:lnTo>
                    <a:lnTo>
                      <a:pt x="698" y="467"/>
                    </a:lnTo>
                    <a:lnTo>
                      <a:pt x="729" y="440"/>
                    </a:lnTo>
                    <a:lnTo>
                      <a:pt x="757" y="407"/>
                    </a:lnTo>
                    <a:lnTo>
                      <a:pt x="783" y="373"/>
                    </a:lnTo>
                    <a:lnTo>
                      <a:pt x="804" y="336"/>
                    </a:lnTo>
                    <a:lnTo>
                      <a:pt x="817" y="308"/>
                    </a:lnTo>
                    <a:lnTo>
                      <a:pt x="828" y="279"/>
                    </a:lnTo>
                    <a:lnTo>
                      <a:pt x="837" y="251"/>
                    </a:lnTo>
                    <a:lnTo>
                      <a:pt x="844" y="220"/>
                    </a:lnTo>
                    <a:lnTo>
                      <a:pt x="838" y="191"/>
                    </a:lnTo>
                    <a:lnTo>
                      <a:pt x="830" y="162"/>
                    </a:lnTo>
                    <a:lnTo>
                      <a:pt x="821" y="135"/>
                    </a:lnTo>
                    <a:lnTo>
                      <a:pt x="810" y="108"/>
                    </a:lnTo>
                    <a:lnTo>
                      <a:pt x="810" y="108"/>
                    </a:lnTo>
                    <a:lnTo>
                      <a:pt x="810" y="0"/>
                    </a:lnTo>
                    <a:lnTo>
                      <a:pt x="821" y="26"/>
                    </a:lnTo>
                    <a:lnTo>
                      <a:pt x="831" y="53"/>
                    </a:lnTo>
                    <a:lnTo>
                      <a:pt x="838" y="80"/>
                    </a:lnTo>
                    <a:lnTo>
                      <a:pt x="844" y="108"/>
                    </a:lnTo>
                    <a:lnTo>
                      <a:pt x="847" y="136"/>
                    </a:lnTo>
                    <a:lnTo>
                      <a:pt x="847" y="164"/>
                    </a:lnTo>
                    <a:lnTo>
                      <a:pt x="845" y="193"/>
                    </a:lnTo>
                    <a:lnTo>
                      <a:pt x="843" y="220"/>
                    </a:lnTo>
                    <a:lnTo>
                      <a:pt x="847" y="268"/>
                    </a:lnTo>
                    <a:lnTo>
                      <a:pt x="845" y="315"/>
                    </a:lnTo>
                    <a:lnTo>
                      <a:pt x="840" y="356"/>
                    </a:lnTo>
                    <a:lnTo>
                      <a:pt x="830" y="395"/>
                    </a:lnTo>
                    <a:lnTo>
                      <a:pt x="816" y="434"/>
                    </a:lnTo>
                    <a:lnTo>
                      <a:pt x="797" y="470"/>
                    </a:lnTo>
                    <a:lnTo>
                      <a:pt x="777" y="504"/>
                    </a:lnTo>
                    <a:lnTo>
                      <a:pt x="753" y="535"/>
                    </a:lnTo>
                    <a:lnTo>
                      <a:pt x="726" y="564"/>
                    </a:lnTo>
                    <a:lnTo>
                      <a:pt x="696" y="589"/>
                    </a:lnTo>
                    <a:lnTo>
                      <a:pt x="665" y="613"/>
                    </a:lnTo>
                    <a:lnTo>
                      <a:pt x="631" y="634"/>
                    </a:lnTo>
                    <a:lnTo>
                      <a:pt x="594" y="651"/>
                    </a:lnTo>
                    <a:lnTo>
                      <a:pt x="557" y="664"/>
                    </a:lnTo>
                    <a:lnTo>
                      <a:pt x="517" y="674"/>
                    </a:lnTo>
                    <a:lnTo>
                      <a:pt x="476" y="680"/>
                    </a:lnTo>
                    <a:lnTo>
                      <a:pt x="435" y="683"/>
                    </a:lnTo>
                    <a:lnTo>
                      <a:pt x="392" y="680"/>
                    </a:lnTo>
                    <a:lnTo>
                      <a:pt x="348" y="674"/>
                    </a:lnTo>
                    <a:lnTo>
                      <a:pt x="306" y="663"/>
                    </a:lnTo>
                    <a:lnTo>
                      <a:pt x="264" y="647"/>
                    </a:lnTo>
                    <a:lnTo>
                      <a:pt x="226" y="627"/>
                    </a:lnTo>
                    <a:lnTo>
                      <a:pt x="226" y="627"/>
                    </a:lnTo>
                    <a:lnTo>
                      <a:pt x="147" y="583"/>
                    </a:lnTo>
                    <a:lnTo>
                      <a:pt x="147" y="707"/>
                    </a:lnTo>
                    <a:lnTo>
                      <a:pt x="0" y="445"/>
                    </a:lnTo>
                    <a:lnTo>
                      <a:pt x="0" y="445"/>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6" name="Freeform 414"/>
              <p:cNvSpPr>
                <a:spLocks/>
              </p:cNvSpPr>
              <p:nvPr/>
            </p:nvSpPr>
            <p:spPr bwMode="auto">
              <a:xfrm flipH="1">
                <a:off x="3025" y="4683"/>
                <a:ext cx="154" cy="166"/>
              </a:xfrm>
              <a:custGeom>
                <a:avLst/>
                <a:gdLst>
                  <a:gd name="T0" fmla="*/ 330 w 330"/>
                  <a:gd name="T1" fmla="*/ 264 h 409"/>
                  <a:gd name="T2" fmla="*/ 186 w 330"/>
                  <a:gd name="T3" fmla="*/ 0 h 409"/>
                  <a:gd name="T4" fmla="*/ 186 w 330"/>
                  <a:gd name="T5" fmla="*/ 131 h 409"/>
                  <a:gd name="T6" fmla="*/ 102 w 330"/>
                  <a:gd name="T7" fmla="*/ 83 h 409"/>
                  <a:gd name="T8" fmla="*/ 88 w 330"/>
                  <a:gd name="T9" fmla="*/ 78 h 409"/>
                  <a:gd name="T10" fmla="*/ 74 w 330"/>
                  <a:gd name="T11" fmla="*/ 78 h 409"/>
                  <a:gd name="T12" fmla="*/ 60 w 330"/>
                  <a:gd name="T13" fmla="*/ 80 h 409"/>
                  <a:gd name="T14" fmla="*/ 45 w 330"/>
                  <a:gd name="T15" fmla="*/ 83 h 409"/>
                  <a:gd name="T16" fmla="*/ 33 w 330"/>
                  <a:gd name="T17" fmla="*/ 90 h 409"/>
                  <a:gd name="T18" fmla="*/ 23 w 330"/>
                  <a:gd name="T19" fmla="*/ 99 h 409"/>
                  <a:gd name="T20" fmla="*/ 13 w 330"/>
                  <a:gd name="T21" fmla="*/ 111 h 409"/>
                  <a:gd name="T22" fmla="*/ 6 w 330"/>
                  <a:gd name="T23" fmla="*/ 123 h 409"/>
                  <a:gd name="T24" fmla="*/ 1 w 330"/>
                  <a:gd name="T25" fmla="*/ 143 h 409"/>
                  <a:gd name="T26" fmla="*/ 0 w 330"/>
                  <a:gd name="T27" fmla="*/ 153 h 409"/>
                  <a:gd name="T28" fmla="*/ 1 w 330"/>
                  <a:gd name="T29" fmla="*/ 163 h 409"/>
                  <a:gd name="T30" fmla="*/ 1 w 330"/>
                  <a:gd name="T31" fmla="*/ 163 h 409"/>
                  <a:gd name="T32" fmla="*/ 1 w 330"/>
                  <a:gd name="T33" fmla="*/ 295 h 409"/>
                  <a:gd name="T34" fmla="*/ 3 w 330"/>
                  <a:gd name="T35" fmla="*/ 312 h 409"/>
                  <a:gd name="T36" fmla="*/ 6 w 330"/>
                  <a:gd name="T37" fmla="*/ 329 h 409"/>
                  <a:gd name="T38" fmla="*/ 11 w 330"/>
                  <a:gd name="T39" fmla="*/ 344 h 409"/>
                  <a:gd name="T40" fmla="*/ 18 w 330"/>
                  <a:gd name="T41" fmla="*/ 359 h 409"/>
                  <a:gd name="T42" fmla="*/ 28 w 330"/>
                  <a:gd name="T43" fmla="*/ 373 h 409"/>
                  <a:gd name="T44" fmla="*/ 38 w 330"/>
                  <a:gd name="T45" fmla="*/ 387 h 409"/>
                  <a:gd name="T46" fmla="*/ 51 w 330"/>
                  <a:gd name="T47" fmla="*/ 398 h 409"/>
                  <a:gd name="T48" fmla="*/ 65 w 330"/>
                  <a:gd name="T49" fmla="*/ 409 h 409"/>
                  <a:gd name="T50" fmla="*/ 65 w 330"/>
                  <a:gd name="T51" fmla="*/ 409 h 409"/>
                  <a:gd name="T52" fmla="*/ 65 w 330"/>
                  <a:gd name="T53" fmla="*/ 303 h 409"/>
                  <a:gd name="T54" fmla="*/ 43 w 330"/>
                  <a:gd name="T55" fmla="*/ 288 h 409"/>
                  <a:gd name="T56" fmla="*/ 24 w 330"/>
                  <a:gd name="T57" fmla="*/ 269 h 409"/>
                  <a:gd name="T58" fmla="*/ 11 w 330"/>
                  <a:gd name="T59" fmla="*/ 247 h 409"/>
                  <a:gd name="T60" fmla="*/ 3 w 330"/>
                  <a:gd name="T61" fmla="*/ 221 h 409"/>
                  <a:gd name="T62" fmla="*/ 9 w 330"/>
                  <a:gd name="T63" fmla="*/ 209 h 409"/>
                  <a:gd name="T64" fmla="*/ 18 w 330"/>
                  <a:gd name="T65" fmla="*/ 199 h 409"/>
                  <a:gd name="T66" fmla="*/ 28 w 330"/>
                  <a:gd name="T67" fmla="*/ 191 h 409"/>
                  <a:gd name="T68" fmla="*/ 41 w 330"/>
                  <a:gd name="T69" fmla="*/ 184 h 409"/>
                  <a:gd name="T70" fmla="*/ 54 w 330"/>
                  <a:gd name="T71" fmla="*/ 181 h 409"/>
                  <a:gd name="T72" fmla="*/ 67 w 330"/>
                  <a:gd name="T73" fmla="*/ 181 h 409"/>
                  <a:gd name="T74" fmla="*/ 81 w 330"/>
                  <a:gd name="T75" fmla="*/ 181 h 409"/>
                  <a:gd name="T76" fmla="*/ 94 w 330"/>
                  <a:gd name="T77" fmla="*/ 186 h 409"/>
                  <a:gd name="T78" fmla="*/ 102 w 330"/>
                  <a:gd name="T79" fmla="*/ 189 h 409"/>
                  <a:gd name="T80" fmla="*/ 102 w 330"/>
                  <a:gd name="T81" fmla="*/ 189 h 409"/>
                  <a:gd name="T82" fmla="*/ 186 w 330"/>
                  <a:gd name="T83" fmla="*/ 237 h 409"/>
                  <a:gd name="T84" fmla="*/ 185 w 330"/>
                  <a:gd name="T85" fmla="*/ 361 h 409"/>
                  <a:gd name="T86" fmla="*/ 330 w 330"/>
                  <a:gd name="T87" fmla="*/ 264 h 409"/>
                  <a:gd name="T88" fmla="*/ 330 w 330"/>
                  <a:gd name="T89" fmla="*/ 264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0" h="409">
                    <a:moveTo>
                      <a:pt x="330" y="264"/>
                    </a:moveTo>
                    <a:lnTo>
                      <a:pt x="186" y="0"/>
                    </a:lnTo>
                    <a:lnTo>
                      <a:pt x="186" y="131"/>
                    </a:lnTo>
                    <a:lnTo>
                      <a:pt x="102" y="83"/>
                    </a:lnTo>
                    <a:lnTo>
                      <a:pt x="88" y="78"/>
                    </a:lnTo>
                    <a:lnTo>
                      <a:pt x="74" y="78"/>
                    </a:lnTo>
                    <a:lnTo>
                      <a:pt x="60" y="80"/>
                    </a:lnTo>
                    <a:lnTo>
                      <a:pt x="45" y="83"/>
                    </a:lnTo>
                    <a:lnTo>
                      <a:pt x="33" y="90"/>
                    </a:lnTo>
                    <a:lnTo>
                      <a:pt x="23" y="99"/>
                    </a:lnTo>
                    <a:lnTo>
                      <a:pt x="13" y="111"/>
                    </a:lnTo>
                    <a:lnTo>
                      <a:pt x="6" y="123"/>
                    </a:lnTo>
                    <a:lnTo>
                      <a:pt x="1" y="143"/>
                    </a:lnTo>
                    <a:lnTo>
                      <a:pt x="0" y="153"/>
                    </a:lnTo>
                    <a:lnTo>
                      <a:pt x="1" y="163"/>
                    </a:lnTo>
                    <a:lnTo>
                      <a:pt x="1" y="163"/>
                    </a:lnTo>
                    <a:lnTo>
                      <a:pt x="1" y="295"/>
                    </a:lnTo>
                    <a:lnTo>
                      <a:pt x="3" y="312"/>
                    </a:lnTo>
                    <a:lnTo>
                      <a:pt x="6" y="329"/>
                    </a:lnTo>
                    <a:lnTo>
                      <a:pt x="11" y="344"/>
                    </a:lnTo>
                    <a:lnTo>
                      <a:pt x="18" y="359"/>
                    </a:lnTo>
                    <a:lnTo>
                      <a:pt x="28" y="373"/>
                    </a:lnTo>
                    <a:lnTo>
                      <a:pt x="38" y="387"/>
                    </a:lnTo>
                    <a:lnTo>
                      <a:pt x="51" y="398"/>
                    </a:lnTo>
                    <a:lnTo>
                      <a:pt x="65" y="409"/>
                    </a:lnTo>
                    <a:lnTo>
                      <a:pt x="65" y="409"/>
                    </a:lnTo>
                    <a:lnTo>
                      <a:pt x="65" y="303"/>
                    </a:lnTo>
                    <a:lnTo>
                      <a:pt x="43" y="288"/>
                    </a:lnTo>
                    <a:lnTo>
                      <a:pt x="24" y="269"/>
                    </a:lnTo>
                    <a:lnTo>
                      <a:pt x="11" y="247"/>
                    </a:lnTo>
                    <a:lnTo>
                      <a:pt x="3" y="221"/>
                    </a:lnTo>
                    <a:lnTo>
                      <a:pt x="9" y="209"/>
                    </a:lnTo>
                    <a:lnTo>
                      <a:pt x="18" y="199"/>
                    </a:lnTo>
                    <a:lnTo>
                      <a:pt x="28" y="191"/>
                    </a:lnTo>
                    <a:lnTo>
                      <a:pt x="41" y="184"/>
                    </a:lnTo>
                    <a:lnTo>
                      <a:pt x="54" y="181"/>
                    </a:lnTo>
                    <a:lnTo>
                      <a:pt x="67" y="181"/>
                    </a:lnTo>
                    <a:lnTo>
                      <a:pt x="81" y="181"/>
                    </a:lnTo>
                    <a:lnTo>
                      <a:pt x="94" y="186"/>
                    </a:lnTo>
                    <a:lnTo>
                      <a:pt x="102" y="189"/>
                    </a:lnTo>
                    <a:lnTo>
                      <a:pt x="102" y="189"/>
                    </a:lnTo>
                    <a:lnTo>
                      <a:pt x="186" y="237"/>
                    </a:lnTo>
                    <a:lnTo>
                      <a:pt x="185" y="361"/>
                    </a:lnTo>
                    <a:lnTo>
                      <a:pt x="330" y="264"/>
                    </a:lnTo>
                    <a:lnTo>
                      <a:pt x="330" y="264"/>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7" name="Freeform 415"/>
              <p:cNvSpPr>
                <a:spLocks/>
              </p:cNvSpPr>
              <p:nvPr/>
            </p:nvSpPr>
            <p:spPr bwMode="auto">
              <a:xfrm flipH="1">
                <a:off x="2427" y="4890"/>
                <a:ext cx="52" cy="63"/>
              </a:xfrm>
              <a:custGeom>
                <a:avLst/>
                <a:gdLst>
                  <a:gd name="T0" fmla="*/ 0 w 84"/>
                  <a:gd name="T1" fmla="*/ 107 h 155"/>
                  <a:gd name="T2" fmla="*/ 84 w 84"/>
                  <a:gd name="T3" fmla="*/ 155 h 155"/>
                  <a:gd name="T4" fmla="*/ 84 w 84"/>
                  <a:gd name="T5" fmla="*/ 47 h 155"/>
                  <a:gd name="T6" fmla="*/ 0 w 84"/>
                  <a:gd name="T7" fmla="*/ 0 h 155"/>
                  <a:gd name="T8" fmla="*/ 0 w 84"/>
                  <a:gd name="T9" fmla="*/ 107 h 155"/>
                </a:gdLst>
                <a:ahLst/>
                <a:cxnLst>
                  <a:cxn ang="0">
                    <a:pos x="T0" y="T1"/>
                  </a:cxn>
                  <a:cxn ang="0">
                    <a:pos x="T2" y="T3"/>
                  </a:cxn>
                  <a:cxn ang="0">
                    <a:pos x="T4" y="T5"/>
                  </a:cxn>
                  <a:cxn ang="0">
                    <a:pos x="T6" y="T7"/>
                  </a:cxn>
                  <a:cxn ang="0">
                    <a:pos x="T8" y="T9"/>
                  </a:cxn>
                </a:cxnLst>
                <a:rect l="0" t="0" r="r" b="b"/>
                <a:pathLst>
                  <a:path w="84" h="155">
                    <a:moveTo>
                      <a:pt x="0" y="107"/>
                    </a:moveTo>
                    <a:lnTo>
                      <a:pt x="84" y="155"/>
                    </a:lnTo>
                    <a:lnTo>
                      <a:pt x="84" y="47"/>
                    </a:lnTo>
                    <a:lnTo>
                      <a:pt x="0" y="0"/>
                    </a:lnTo>
                    <a:lnTo>
                      <a:pt x="0" y="107"/>
                    </a:lnTo>
                    <a:close/>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grpSp>
        <p:cxnSp>
          <p:nvCxnSpPr>
            <p:cNvPr id="331" name="Прямая соединительная линия 138"/>
            <p:cNvCxnSpPr>
              <a:cxnSpLocks noChangeShapeType="1"/>
            </p:cNvCxnSpPr>
            <p:nvPr/>
          </p:nvCxnSpPr>
          <p:spPr bwMode="auto">
            <a:xfrm flipH="1">
              <a:off x="2282350" y="3145355"/>
              <a:ext cx="2191384" cy="5495"/>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337" name="Прямая соединительная линия 138"/>
            <p:cNvCxnSpPr>
              <a:cxnSpLocks noChangeShapeType="1"/>
            </p:cNvCxnSpPr>
            <p:nvPr/>
          </p:nvCxnSpPr>
          <p:spPr bwMode="auto">
            <a:xfrm flipH="1">
              <a:off x="5351039" y="3124568"/>
              <a:ext cx="2191384" cy="5495"/>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329" name="Поле 6"/>
            <p:cNvSpPr txBox="1">
              <a:spLocks noChangeArrowheads="1"/>
            </p:cNvSpPr>
            <p:nvPr/>
          </p:nvSpPr>
          <p:spPr bwMode="auto">
            <a:xfrm>
              <a:off x="5408080" y="4587298"/>
              <a:ext cx="11120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grpSp>
          <p:nvGrpSpPr>
            <p:cNvPr id="330" name="Group 156"/>
            <p:cNvGrpSpPr>
              <a:grpSpLocks/>
            </p:cNvGrpSpPr>
            <p:nvPr/>
          </p:nvGrpSpPr>
          <p:grpSpPr bwMode="auto">
            <a:xfrm flipH="1">
              <a:off x="6651048" y="4111670"/>
              <a:ext cx="798204" cy="1174139"/>
              <a:chOff x="978" y="556"/>
              <a:chExt cx="680" cy="918"/>
            </a:xfrm>
          </p:grpSpPr>
          <p:grpSp>
            <p:nvGrpSpPr>
              <p:cNvPr id="338" name="Group 27"/>
              <p:cNvGrpSpPr>
                <a:grpSpLocks/>
              </p:cNvGrpSpPr>
              <p:nvPr/>
            </p:nvGrpSpPr>
            <p:grpSpPr bwMode="auto">
              <a:xfrm flipH="1">
                <a:off x="978" y="556"/>
                <a:ext cx="680" cy="912"/>
                <a:chOff x="1094" y="7575"/>
                <a:chExt cx="1027" cy="1416"/>
              </a:xfrm>
            </p:grpSpPr>
            <p:sp>
              <p:nvSpPr>
                <p:cNvPr id="34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4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4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4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34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4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5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5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35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339" name="Group 37"/>
              <p:cNvGrpSpPr>
                <a:grpSpLocks/>
              </p:cNvGrpSpPr>
              <p:nvPr/>
            </p:nvGrpSpPr>
            <p:grpSpPr bwMode="auto">
              <a:xfrm flipH="1">
                <a:off x="1092" y="1217"/>
                <a:ext cx="264" cy="257"/>
                <a:chOff x="1949" y="8886"/>
                <a:chExt cx="513" cy="513"/>
              </a:xfrm>
            </p:grpSpPr>
            <p:grpSp>
              <p:nvGrpSpPr>
                <p:cNvPr id="340" name="Group 38"/>
                <p:cNvGrpSpPr>
                  <a:grpSpLocks/>
                </p:cNvGrpSpPr>
                <p:nvPr/>
              </p:nvGrpSpPr>
              <p:grpSpPr bwMode="auto">
                <a:xfrm>
                  <a:off x="1949" y="8886"/>
                  <a:ext cx="513" cy="513"/>
                  <a:chOff x="1949" y="8886"/>
                  <a:chExt cx="513" cy="513"/>
                </a:xfrm>
              </p:grpSpPr>
              <p:sp>
                <p:nvSpPr>
                  <p:cNvPr id="34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34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34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353" name="Поле 6"/>
            <p:cNvSpPr txBox="1">
              <a:spLocks noChangeArrowheads="1"/>
            </p:cNvSpPr>
            <p:nvPr/>
          </p:nvSpPr>
          <p:spPr bwMode="auto">
            <a:xfrm>
              <a:off x="5420691" y="1363957"/>
              <a:ext cx="11120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grpSp>
          <p:nvGrpSpPr>
            <p:cNvPr id="354" name="Group 156"/>
            <p:cNvGrpSpPr>
              <a:grpSpLocks/>
            </p:cNvGrpSpPr>
            <p:nvPr/>
          </p:nvGrpSpPr>
          <p:grpSpPr bwMode="auto">
            <a:xfrm flipH="1">
              <a:off x="6651048" y="1083050"/>
              <a:ext cx="798204" cy="1174139"/>
              <a:chOff x="978" y="556"/>
              <a:chExt cx="680" cy="918"/>
            </a:xfrm>
          </p:grpSpPr>
          <p:grpSp>
            <p:nvGrpSpPr>
              <p:cNvPr id="355" name="Group 27"/>
              <p:cNvGrpSpPr>
                <a:grpSpLocks/>
              </p:cNvGrpSpPr>
              <p:nvPr/>
            </p:nvGrpSpPr>
            <p:grpSpPr bwMode="auto">
              <a:xfrm flipH="1">
                <a:off x="978" y="556"/>
                <a:ext cx="680" cy="912"/>
                <a:chOff x="1094" y="7575"/>
                <a:chExt cx="1027" cy="1416"/>
              </a:xfrm>
            </p:grpSpPr>
            <p:sp>
              <p:nvSpPr>
                <p:cNvPr id="361"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2"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3"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4"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365"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6"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7"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8"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369"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356" name="Group 37"/>
              <p:cNvGrpSpPr>
                <a:grpSpLocks/>
              </p:cNvGrpSpPr>
              <p:nvPr/>
            </p:nvGrpSpPr>
            <p:grpSpPr bwMode="auto">
              <a:xfrm flipH="1">
                <a:off x="1092" y="1217"/>
                <a:ext cx="264" cy="257"/>
                <a:chOff x="1949" y="8886"/>
                <a:chExt cx="513" cy="513"/>
              </a:xfrm>
            </p:grpSpPr>
            <p:grpSp>
              <p:nvGrpSpPr>
                <p:cNvPr id="357" name="Group 38"/>
                <p:cNvGrpSpPr>
                  <a:grpSpLocks/>
                </p:cNvGrpSpPr>
                <p:nvPr/>
              </p:nvGrpSpPr>
              <p:grpSpPr bwMode="auto">
                <a:xfrm>
                  <a:off x="1949" y="8886"/>
                  <a:ext cx="513" cy="513"/>
                  <a:chOff x="1949" y="8886"/>
                  <a:chExt cx="513" cy="513"/>
                </a:xfrm>
              </p:grpSpPr>
              <p:sp>
                <p:nvSpPr>
                  <p:cNvPr id="359"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360"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358"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cxnSp>
          <p:nvCxnSpPr>
            <p:cNvPr id="370" name="Прямая соединительная линия 138"/>
            <p:cNvCxnSpPr>
              <a:cxnSpLocks noChangeShapeType="1"/>
            </p:cNvCxnSpPr>
            <p:nvPr/>
          </p:nvCxnSpPr>
          <p:spPr bwMode="auto">
            <a:xfrm flipH="1" flipV="1">
              <a:off x="5423962" y="3417777"/>
              <a:ext cx="1353501" cy="796324"/>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371" name="Прямая соединительная линия 138"/>
            <p:cNvCxnSpPr>
              <a:cxnSpLocks noChangeShapeType="1"/>
            </p:cNvCxnSpPr>
            <p:nvPr/>
          </p:nvCxnSpPr>
          <p:spPr bwMode="auto">
            <a:xfrm flipH="1">
              <a:off x="5427357" y="2249515"/>
              <a:ext cx="1294032" cy="616073"/>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grpSp>
          <p:nvGrpSpPr>
            <p:cNvPr id="309" name="Group 313"/>
            <p:cNvGrpSpPr>
              <a:grpSpLocks/>
            </p:cNvGrpSpPr>
            <p:nvPr/>
          </p:nvGrpSpPr>
          <p:grpSpPr bwMode="auto">
            <a:xfrm>
              <a:off x="4862789" y="3378289"/>
              <a:ext cx="306078" cy="306378"/>
              <a:chOff x="2144" y="1513"/>
              <a:chExt cx="1413" cy="1381"/>
            </a:xfrm>
          </p:grpSpPr>
          <p:sp>
            <p:nvSpPr>
              <p:cNvPr id="310" name="Freeform 314"/>
              <p:cNvSpPr>
                <a:spLocks/>
              </p:cNvSpPr>
              <p:nvPr/>
            </p:nvSpPr>
            <p:spPr bwMode="auto">
              <a:xfrm>
                <a:off x="2144" y="1518"/>
                <a:ext cx="1413" cy="1376"/>
              </a:xfrm>
              <a:custGeom>
                <a:avLst/>
                <a:gdLst>
                  <a:gd name="T0" fmla="*/ 1412 w 1413"/>
                  <a:gd name="T1" fmla="*/ 635 h 1376"/>
                  <a:gd name="T2" fmla="*/ 1403 w 1413"/>
                  <a:gd name="T3" fmla="*/ 566 h 1376"/>
                  <a:gd name="T4" fmla="*/ 1386 w 1413"/>
                  <a:gd name="T5" fmla="*/ 500 h 1376"/>
                  <a:gd name="T6" fmla="*/ 1365 w 1413"/>
                  <a:gd name="T7" fmla="*/ 436 h 1376"/>
                  <a:gd name="T8" fmla="*/ 1328 w 1413"/>
                  <a:gd name="T9" fmla="*/ 361 h 1376"/>
                  <a:gd name="T10" fmla="*/ 1252 w 1413"/>
                  <a:gd name="T11" fmla="*/ 251 h 1376"/>
                  <a:gd name="T12" fmla="*/ 1156 w 1413"/>
                  <a:gd name="T13" fmla="*/ 157 h 1376"/>
                  <a:gd name="T14" fmla="*/ 1044 w 1413"/>
                  <a:gd name="T15" fmla="*/ 84 h 1376"/>
                  <a:gd name="T16" fmla="*/ 950 w 1413"/>
                  <a:gd name="T17" fmla="*/ 42 h 1376"/>
                  <a:gd name="T18" fmla="*/ 884 w 1413"/>
                  <a:gd name="T19" fmla="*/ 22 h 1376"/>
                  <a:gd name="T20" fmla="*/ 815 w 1413"/>
                  <a:gd name="T21" fmla="*/ 9 h 1376"/>
                  <a:gd name="T22" fmla="*/ 743 w 1413"/>
                  <a:gd name="T23" fmla="*/ 1 h 1376"/>
                  <a:gd name="T24" fmla="*/ 671 w 1413"/>
                  <a:gd name="T25" fmla="*/ 1 h 1376"/>
                  <a:gd name="T26" fmla="*/ 600 w 1413"/>
                  <a:gd name="T27" fmla="*/ 9 h 1376"/>
                  <a:gd name="T28" fmla="*/ 531 w 1413"/>
                  <a:gd name="T29" fmla="*/ 22 h 1376"/>
                  <a:gd name="T30" fmla="*/ 463 w 1413"/>
                  <a:gd name="T31" fmla="*/ 42 h 1376"/>
                  <a:gd name="T32" fmla="*/ 371 w 1413"/>
                  <a:gd name="T33" fmla="*/ 84 h 1376"/>
                  <a:gd name="T34" fmla="*/ 257 w 1413"/>
                  <a:gd name="T35" fmla="*/ 157 h 1376"/>
                  <a:gd name="T36" fmla="*/ 161 w 1413"/>
                  <a:gd name="T37" fmla="*/ 251 h 1376"/>
                  <a:gd name="T38" fmla="*/ 85 w 1413"/>
                  <a:gd name="T39" fmla="*/ 361 h 1376"/>
                  <a:gd name="T40" fmla="*/ 49 w 1413"/>
                  <a:gd name="T41" fmla="*/ 436 h 1376"/>
                  <a:gd name="T42" fmla="*/ 27 w 1413"/>
                  <a:gd name="T43" fmla="*/ 500 h 1376"/>
                  <a:gd name="T44" fmla="*/ 12 w 1413"/>
                  <a:gd name="T45" fmla="*/ 566 h 1376"/>
                  <a:gd name="T46" fmla="*/ 3 w 1413"/>
                  <a:gd name="T47" fmla="*/ 635 h 1376"/>
                  <a:gd name="T48" fmla="*/ 1 w 1413"/>
                  <a:gd name="T49" fmla="*/ 707 h 1376"/>
                  <a:gd name="T50" fmla="*/ 6 w 1413"/>
                  <a:gd name="T51" fmla="*/ 775 h 1376"/>
                  <a:gd name="T52" fmla="*/ 18 w 1413"/>
                  <a:gd name="T53" fmla="*/ 843 h 1376"/>
                  <a:gd name="T54" fmla="*/ 37 w 1413"/>
                  <a:gd name="T55" fmla="*/ 909 h 1376"/>
                  <a:gd name="T56" fmla="*/ 63 w 1413"/>
                  <a:gd name="T57" fmla="*/ 972 h 1376"/>
                  <a:gd name="T58" fmla="*/ 121 w 1413"/>
                  <a:gd name="T59" fmla="*/ 1073 h 1376"/>
                  <a:gd name="T60" fmla="*/ 208 w 1413"/>
                  <a:gd name="T61" fmla="*/ 1174 h 1376"/>
                  <a:gd name="T62" fmla="*/ 312 w 1413"/>
                  <a:gd name="T63" fmla="*/ 1259 h 1376"/>
                  <a:gd name="T64" fmla="*/ 432 w 1413"/>
                  <a:gd name="T65" fmla="*/ 1322 h 1376"/>
                  <a:gd name="T66" fmla="*/ 496 w 1413"/>
                  <a:gd name="T67" fmla="*/ 1344 h 1376"/>
                  <a:gd name="T68" fmla="*/ 565 w 1413"/>
                  <a:gd name="T69" fmla="*/ 1362 h 1376"/>
                  <a:gd name="T70" fmla="*/ 634 w 1413"/>
                  <a:gd name="T71" fmla="*/ 1371 h 1376"/>
                  <a:gd name="T72" fmla="*/ 707 w 1413"/>
                  <a:gd name="T73" fmla="*/ 1376 h 1376"/>
                  <a:gd name="T74" fmla="*/ 779 w 1413"/>
                  <a:gd name="T75" fmla="*/ 1373 h 1376"/>
                  <a:gd name="T76" fmla="*/ 849 w 1413"/>
                  <a:gd name="T77" fmla="*/ 1362 h 1376"/>
                  <a:gd name="T78" fmla="*/ 917 w 1413"/>
                  <a:gd name="T79" fmla="*/ 1344 h 1376"/>
                  <a:gd name="T80" fmla="*/ 982 w 1413"/>
                  <a:gd name="T81" fmla="*/ 1322 h 1376"/>
                  <a:gd name="T82" fmla="*/ 1102 w 1413"/>
                  <a:gd name="T83" fmla="*/ 1259 h 1376"/>
                  <a:gd name="T84" fmla="*/ 1207 w 1413"/>
                  <a:gd name="T85" fmla="*/ 1174 h 1376"/>
                  <a:gd name="T86" fmla="*/ 1293 w 1413"/>
                  <a:gd name="T87" fmla="*/ 1073 h 1376"/>
                  <a:gd name="T88" fmla="*/ 1350 w 1413"/>
                  <a:gd name="T89" fmla="*/ 972 h 1376"/>
                  <a:gd name="T90" fmla="*/ 1376 w 1413"/>
                  <a:gd name="T91" fmla="*/ 909 h 1376"/>
                  <a:gd name="T92" fmla="*/ 1395 w 1413"/>
                  <a:gd name="T93" fmla="*/ 843 h 1376"/>
                  <a:gd name="T94" fmla="*/ 1407 w 1413"/>
                  <a:gd name="T95" fmla="*/ 775 h 1376"/>
                  <a:gd name="T96" fmla="*/ 1413 w 1413"/>
                  <a:gd name="T97" fmla="*/ 707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13" h="1376">
                    <a:moveTo>
                      <a:pt x="1413" y="689"/>
                    </a:moveTo>
                    <a:lnTo>
                      <a:pt x="1413" y="671"/>
                    </a:lnTo>
                    <a:lnTo>
                      <a:pt x="1413" y="653"/>
                    </a:lnTo>
                    <a:lnTo>
                      <a:pt x="1412" y="635"/>
                    </a:lnTo>
                    <a:lnTo>
                      <a:pt x="1410" y="618"/>
                    </a:lnTo>
                    <a:lnTo>
                      <a:pt x="1407" y="600"/>
                    </a:lnTo>
                    <a:lnTo>
                      <a:pt x="1406" y="584"/>
                    </a:lnTo>
                    <a:lnTo>
                      <a:pt x="1403" y="566"/>
                    </a:lnTo>
                    <a:lnTo>
                      <a:pt x="1400" y="549"/>
                    </a:lnTo>
                    <a:lnTo>
                      <a:pt x="1395" y="533"/>
                    </a:lnTo>
                    <a:lnTo>
                      <a:pt x="1391" y="516"/>
                    </a:lnTo>
                    <a:lnTo>
                      <a:pt x="1386" y="500"/>
                    </a:lnTo>
                    <a:lnTo>
                      <a:pt x="1382" y="484"/>
                    </a:lnTo>
                    <a:lnTo>
                      <a:pt x="1376" y="467"/>
                    </a:lnTo>
                    <a:lnTo>
                      <a:pt x="1371" y="452"/>
                    </a:lnTo>
                    <a:lnTo>
                      <a:pt x="1365" y="436"/>
                    </a:lnTo>
                    <a:lnTo>
                      <a:pt x="1358" y="421"/>
                    </a:lnTo>
                    <a:lnTo>
                      <a:pt x="1352" y="406"/>
                    </a:lnTo>
                    <a:lnTo>
                      <a:pt x="1344" y="391"/>
                    </a:lnTo>
                    <a:lnTo>
                      <a:pt x="1328" y="361"/>
                    </a:lnTo>
                    <a:lnTo>
                      <a:pt x="1311" y="332"/>
                    </a:lnTo>
                    <a:lnTo>
                      <a:pt x="1293" y="304"/>
                    </a:lnTo>
                    <a:lnTo>
                      <a:pt x="1273" y="277"/>
                    </a:lnTo>
                    <a:lnTo>
                      <a:pt x="1252" y="251"/>
                    </a:lnTo>
                    <a:lnTo>
                      <a:pt x="1231" y="226"/>
                    </a:lnTo>
                    <a:lnTo>
                      <a:pt x="1207" y="202"/>
                    </a:lnTo>
                    <a:lnTo>
                      <a:pt x="1181" y="180"/>
                    </a:lnTo>
                    <a:lnTo>
                      <a:pt x="1156" y="157"/>
                    </a:lnTo>
                    <a:lnTo>
                      <a:pt x="1129" y="138"/>
                    </a:lnTo>
                    <a:lnTo>
                      <a:pt x="1102" y="118"/>
                    </a:lnTo>
                    <a:lnTo>
                      <a:pt x="1074" y="100"/>
                    </a:lnTo>
                    <a:lnTo>
                      <a:pt x="1044" y="84"/>
                    </a:lnTo>
                    <a:lnTo>
                      <a:pt x="1014" y="69"/>
                    </a:lnTo>
                    <a:lnTo>
                      <a:pt x="982" y="54"/>
                    </a:lnTo>
                    <a:lnTo>
                      <a:pt x="966" y="48"/>
                    </a:lnTo>
                    <a:lnTo>
                      <a:pt x="950" y="42"/>
                    </a:lnTo>
                    <a:lnTo>
                      <a:pt x="933" y="36"/>
                    </a:lnTo>
                    <a:lnTo>
                      <a:pt x="917" y="31"/>
                    </a:lnTo>
                    <a:lnTo>
                      <a:pt x="900" y="27"/>
                    </a:lnTo>
                    <a:lnTo>
                      <a:pt x="884" y="22"/>
                    </a:lnTo>
                    <a:lnTo>
                      <a:pt x="866" y="18"/>
                    </a:lnTo>
                    <a:lnTo>
                      <a:pt x="849" y="15"/>
                    </a:lnTo>
                    <a:lnTo>
                      <a:pt x="831" y="10"/>
                    </a:lnTo>
                    <a:lnTo>
                      <a:pt x="815" y="9"/>
                    </a:lnTo>
                    <a:lnTo>
                      <a:pt x="797" y="6"/>
                    </a:lnTo>
                    <a:lnTo>
                      <a:pt x="779" y="4"/>
                    </a:lnTo>
                    <a:lnTo>
                      <a:pt x="761" y="3"/>
                    </a:lnTo>
                    <a:lnTo>
                      <a:pt x="743" y="1"/>
                    </a:lnTo>
                    <a:lnTo>
                      <a:pt x="725" y="0"/>
                    </a:lnTo>
                    <a:lnTo>
                      <a:pt x="707" y="0"/>
                    </a:lnTo>
                    <a:lnTo>
                      <a:pt x="689" y="1"/>
                    </a:lnTo>
                    <a:lnTo>
                      <a:pt x="671" y="1"/>
                    </a:lnTo>
                    <a:lnTo>
                      <a:pt x="652" y="3"/>
                    </a:lnTo>
                    <a:lnTo>
                      <a:pt x="635" y="4"/>
                    </a:lnTo>
                    <a:lnTo>
                      <a:pt x="618" y="6"/>
                    </a:lnTo>
                    <a:lnTo>
                      <a:pt x="600" y="9"/>
                    </a:lnTo>
                    <a:lnTo>
                      <a:pt x="582" y="12"/>
                    </a:lnTo>
                    <a:lnTo>
                      <a:pt x="565" y="15"/>
                    </a:lnTo>
                    <a:lnTo>
                      <a:pt x="547" y="18"/>
                    </a:lnTo>
                    <a:lnTo>
                      <a:pt x="531" y="22"/>
                    </a:lnTo>
                    <a:lnTo>
                      <a:pt x="514" y="27"/>
                    </a:lnTo>
                    <a:lnTo>
                      <a:pt x="496" y="31"/>
                    </a:lnTo>
                    <a:lnTo>
                      <a:pt x="480" y="37"/>
                    </a:lnTo>
                    <a:lnTo>
                      <a:pt x="463" y="42"/>
                    </a:lnTo>
                    <a:lnTo>
                      <a:pt x="449" y="48"/>
                    </a:lnTo>
                    <a:lnTo>
                      <a:pt x="432" y="54"/>
                    </a:lnTo>
                    <a:lnTo>
                      <a:pt x="401" y="69"/>
                    </a:lnTo>
                    <a:lnTo>
                      <a:pt x="371" y="84"/>
                    </a:lnTo>
                    <a:lnTo>
                      <a:pt x="341" y="100"/>
                    </a:lnTo>
                    <a:lnTo>
                      <a:pt x="312" y="118"/>
                    </a:lnTo>
                    <a:lnTo>
                      <a:pt x="284" y="138"/>
                    </a:lnTo>
                    <a:lnTo>
                      <a:pt x="257" y="157"/>
                    </a:lnTo>
                    <a:lnTo>
                      <a:pt x="232" y="180"/>
                    </a:lnTo>
                    <a:lnTo>
                      <a:pt x="208" y="202"/>
                    </a:lnTo>
                    <a:lnTo>
                      <a:pt x="184" y="226"/>
                    </a:lnTo>
                    <a:lnTo>
                      <a:pt x="161" y="251"/>
                    </a:lnTo>
                    <a:lnTo>
                      <a:pt x="140" y="277"/>
                    </a:lnTo>
                    <a:lnTo>
                      <a:pt x="121" y="304"/>
                    </a:lnTo>
                    <a:lnTo>
                      <a:pt x="103" y="332"/>
                    </a:lnTo>
                    <a:lnTo>
                      <a:pt x="85" y="361"/>
                    </a:lnTo>
                    <a:lnTo>
                      <a:pt x="70" y="391"/>
                    </a:lnTo>
                    <a:lnTo>
                      <a:pt x="63" y="406"/>
                    </a:lnTo>
                    <a:lnTo>
                      <a:pt x="57" y="421"/>
                    </a:lnTo>
                    <a:lnTo>
                      <a:pt x="49" y="436"/>
                    </a:lnTo>
                    <a:lnTo>
                      <a:pt x="43" y="452"/>
                    </a:lnTo>
                    <a:lnTo>
                      <a:pt x="37" y="467"/>
                    </a:lnTo>
                    <a:lnTo>
                      <a:pt x="33" y="484"/>
                    </a:lnTo>
                    <a:lnTo>
                      <a:pt x="27" y="500"/>
                    </a:lnTo>
                    <a:lnTo>
                      <a:pt x="22" y="516"/>
                    </a:lnTo>
                    <a:lnTo>
                      <a:pt x="18" y="533"/>
                    </a:lnTo>
                    <a:lnTo>
                      <a:pt x="15" y="549"/>
                    </a:lnTo>
                    <a:lnTo>
                      <a:pt x="12" y="566"/>
                    </a:lnTo>
                    <a:lnTo>
                      <a:pt x="9" y="584"/>
                    </a:lnTo>
                    <a:lnTo>
                      <a:pt x="6" y="600"/>
                    </a:lnTo>
                    <a:lnTo>
                      <a:pt x="4" y="618"/>
                    </a:lnTo>
                    <a:lnTo>
                      <a:pt x="3" y="635"/>
                    </a:lnTo>
                    <a:lnTo>
                      <a:pt x="1" y="653"/>
                    </a:lnTo>
                    <a:lnTo>
                      <a:pt x="1" y="671"/>
                    </a:lnTo>
                    <a:lnTo>
                      <a:pt x="0" y="689"/>
                    </a:lnTo>
                    <a:lnTo>
                      <a:pt x="1" y="707"/>
                    </a:lnTo>
                    <a:lnTo>
                      <a:pt x="1" y="723"/>
                    </a:lnTo>
                    <a:lnTo>
                      <a:pt x="3" y="741"/>
                    </a:lnTo>
                    <a:lnTo>
                      <a:pt x="4" y="759"/>
                    </a:lnTo>
                    <a:lnTo>
                      <a:pt x="6" y="775"/>
                    </a:lnTo>
                    <a:lnTo>
                      <a:pt x="9" y="793"/>
                    </a:lnTo>
                    <a:lnTo>
                      <a:pt x="12" y="810"/>
                    </a:lnTo>
                    <a:lnTo>
                      <a:pt x="15" y="826"/>
                    </a:lnTo>
                    <a:lnTo>
                      <a:pt x="18" y="843"/>
                    </a:lnTo>
                    <a:lnTo>
                      <a:pt x="22" y="861"/>
                    </a:lnTo>
                    <a:lnTo>
                      <a:pt x="27" y="876"/>
                    </a:lnTo>
                    <a:lnTo>
                      <a:pt x="33" y="892"/>
                    </a:lnTo>
                    <a:lnTo>
                      <a:pt x="37" y="909"/>
                    </a:lnTo>
                    <a:lnTo>
                      <a:pt x="43" y="925"/>
                    </a:lnTo>
                    <a:lnTo>
                      <a:pt x="49" y="940"/>
                    </a:lnTo>
                    <a:lnTo>
                      <a:pt x="57" y="957"/>
                    </a:lnTo>
                    <a:lnTo>
                      <a:pt x="63" y="972"/>
                    </a:lnTo>
                    <a:lnTo>
                      <a:pt x="70" y="987"/>
                    </a:lnTo>
                    <a:lnTo>
                      <a:pt x="85" y="1017"/>
                    </a:lnTo>
                    <a:lnTo>
                      <a:pt x="103" y="1045"/>
                    </a:lnTo>
                    <a:lnTo>
                      <a:pt x="121" y="1073"/>
                    </a:lnTo>
                    <a:lnTo>
                      <a:pt x="140" y="1100"/>
                    </a:lnTo>
                    <a:lnTo>
                      <a:pt x="161" y="1126"/>
                    </a:lnTo>
                    <a:lnTo>
                      <a:pt x="184" y="1151"/>
                    </a:lnTo>
                    <a:lnTo>
                      <a:pt x="208" y="1174"/>
                    </a:lnTo>
                    <a:lnTo>
                      <a:pt x="232" y="1198"/>
                    </a:lnTo>
                    <a:lnTo>
                      <a:pt x="257" y="1219"/>
                    </a:lnTo>
                    <a:lnTo>
                      <a:pt x="284" y="1240"/>
                    </a:lnTo>
                    <a:lnTo>
                      <a:pt x="312" y="1259"/>
                    </a:lnTo>
                    <a:lnTo>
                      <a:pt x="341" y="1276"/>
                    </a:lnTo>
                    <a:lnTo>
                      <a:pt x="371" y="1293"/>
                    </a:lnTo>
                    <a:lnTo>
                      <a:pt x="401" y="1308"/>
                    </a:lnTo>
                    <a:lnTo>
                      <a:pt x="432" y="1322"/>
                    </a:lnTo>
                    <a:lnTo>
                      <a:pt x="449" y="1328"/>
                    </a:lnTo>
                    <a:lnTo>
                      <a:pt x="463" y="1334"/>
                    </a:lnTo>
                    <a:lnTo>
                      <a:pt x="480" y="1340"/>
                    </a:lnTo>
                    <a:lnTo>
                      <a:pt x="496" y="1344"/>
                    </a:lnTo>
                    <a:lnTo>
                      <a:pt x="513" y="1349"/>
                    </a:lnTo>
                    <a:lnTo>
                      <a:pt x="531" y="1353"/>
                    </a:lnTo>
                    <a:lnTo>
                      <a:pt x="547" y="1358"/>
                    </a:lnTo>
                    <a:lnTo>
                      <a:pt x="565" y="1362"/>
                    </a:lnTo>
                    <a:lnTo>
                      <a:pt x="582" y="1365"/>
                    </a:lnTo>
                    <a:lnTo>
                      <a:pt x="600" y="1368"/>
                    </a:lnTo>
                    <a:lnTo>
                      <a:pt x="618" y="1370"/>
                    </a:lnTo>
                    <a:lnTo>
                      <a:pt x="634" y="1371"/>
                    </a:lnTo>
                    <a:lnTo>
                      <a:pt x="652" y="1374"/>
                    </a:lnTo>
                    <a:lnTo>
                      <a:pt x="670" y="1374"/>
                    </a:lnTo>
                    <a:lnTo>
                      <a:pt x="688" y="1376"/>
                    </a:lnTo>
                    <a:lnTo>
                      <a:pt x="707" y="1376"/>
                    </a:lnTo>
                    <a:lnTo>
                      <a:pt x="725" y="1376"/>
                    </a:lnTo>
                    <a:lnTo>
                      <a:pt x="743" y="1374"/>
                    </a:lnTo>
                    <a:lnTo>
                      <a:pt x="761" y="1374"/>
                    </a:lnTo>
                    <a:lnTo>
                      <a:pt x="779" y="1373"/>
                    </a:lnTo>
                    <a:lnTo>
                      <a:pt x="797" y="1370"/>
                    </a:lnTo>
                    <a:lnTo>
                      <a:pt x="815" y="1368"/>
                    </a:lnTo>
                    <a:lnTo>
                      <a:pt x="831" y="1365"/>
                    </a:lnTo>
                    <a:lnTo>
                      <a:pt x="849" y="1362"/>
                    </a:lnTo>
                    <a:lnTo>
                      <a:pt x="867" y="1358"/>
                    </a:lnTo>
                    <a:lnTo>
                      <a:pt x="884" y="1355"/>
                    </a:lnTo>
                    <a:lnTo>
                      <a:pt x="900" y="1350"/>
                    </a:lnTo>
                    <a:lnTo>
                      <a:pt x="917" y="1344"/>
                    </a:lnTo>
                    <a:lnTo>
                      <a:pt x="933" y="1340"/>
                    </a:lnTo>
                    <a:lnTo>
                      <a:pt x="950" y="1334"/>
                    </a:lnTo>
                    <a:lnTo>
                      <a:pt x="966" y="1328"/>
                    </a:lnTo>
                    <a:lnTo>
                      <a:pt x="982" y="1322"/>
                    </a:lnTo>
                    <a:lnTo>
                      <a:pt x="1014" y="1308"/>
                    </a:lnTo>
                    <a:lnTo>
                      <a:pt x="1044" y="1293"/>
                    </a:lnTo>
                    <a:lnTo>
                      <a:pt x="1074" y="1277"/>
                    </a:lnTo>
                    <a:lnTo>
                      <a:pt x="1102" y="1259"/>
                    </a:lnTo>
                    <a:lnTo>
                      <a:pt x="1130" y="1240"/>
                    </a:lnTo>
                    <a:lnTo>
                      <a:pt x="1156" y="1219"/>
                    </a:lnTo>
                    <a:lnTo>
                      <a:pt x="1181" y="1198"/>
                    </a:lnTo>
                    <a:lnTo>
                      <a:pt x="1207" y="1174"/>
                    </a:lnTo>
                    <a:lnTo>
                      <a:pt x="1231" y="1151"/>
                    </a:lnTo>
                    <a:lnTo>
                      <a:pt x="1252" y="1126"/>
                    </a:lnTo>
                    <a:lnTo>
                      <a:pt x="1273" y="1100"/>
                    </a:lnTo>
                    <a:lnTo>
                      <a:pt x="1293" y="1073"/>
                    </a:lnTo>
                    <a:lnTo>
                      <a:pt x="1311" y="1045"/>
                    </a:lnTo>
                    <a:lnTo>
                      <a:pt x="1328" y="1017"/>
                    </a:lnTo>
                    <a:lnTo>
                      <a:pt x="1344" y="987"/>
                    </a:lnTo>
                    <a:lnTo>
                      <a:pt x="1350" y="972"/>
                    </a:lnTo>
                    <a:lnTo>
                      <a:pt x="1358" y="955"/>
                    </a:lnTo>
                    <a:lnTo>
                      <a:pt x="1364" y="940"/>
                    </a:lnTo>
                    <a:lnTo>
                      <a:pt x="1371" y="925"/>
                    </a:lnTo>
                    <a:lnTo>
                      <a:pt x="1376" y="909"/>
                    </a:lnTo>
                    <a:lnTo>
                      <a:pt x="1382" y="892"/>
                    </a:lnTo>
                    <a:lnTo>
                      <a:pt x="1386" y="876"/>
                    </a:lnTo>
                    <a:lnTo>
                      <a:pt x="1391" y="859"/>
                    </a:lnTo>
                    <a:lnTo>
                      <a:pt x="1395" y="843"/>
                    </a:lnTo>
                    <a:lnTo>
                      <a:pt x="1400" y="826"/>
                    </a:lnTo>
                    <a:lnTo>
                      <a:pt x="1403" y="810"/>
                    </a:lnTo>
                    <a:lnTo>
                      <a:pt x="1406" y="793"/>
                    </a:lnTo>
                    <a:lnTo>
                      <a:pt x="1407" y="775"/>
                    </a:lnTo>
                    <a:lnTo>
                      <a:pt x="1410" y="759"/>
                    </a:lnTo>
                    <a:lnTo>
                      <a:pt x="1412" y="741"/>
                    </a:lnTo>
                    <a:lnTo>
                      <a:pt x="1413" y="723"/>
                    </a:lnTo>
                    <a:lnTo>
                      <a:pt x="1413" y="707"/>
                    </a:lnTo>
                    <a:lnTo>
                      <a:pt x="1413" y="689"/>
                    </a:lnTo>
                  </a:path>
                </a:pathLst>
              </a:custGeom>
              <a:solidFill>
                <a:srgbClr val="E5F6FF"/>
              </a:solidFill>
              <a:ln w="15875" cmpd="sng">
                <a:solidFill>
                  <a:schemeClr val="accent1">
                    <a:lumMod val="50000"/>
                  </a:schemeClr>
                </a:solidFill>
                <a:prstDash val="solid"/>
                <a:round/>
                <a:headEnd/>
                <a:tailEnd/>
              </a:ln>
            </p:spPr>
            <p:txBody>
              <a:bodyPr rot="0" vert="horz" wrap="square" lIns="91440" tIns="45720" rIns="91440" bIns="45720" anchor="t" anchorCtr="0" upright="1">
                <a:noAutofit/>
              </a:bodyPr>
              <a:lstStyle/>
              <a:p>
                <a:endParaRPr lang="ru-RU"/>
              </a:p>
            </p:txBody>
          </p:sp>
          <p:sp>
            <p:nvSpPr>
              <p:cNvPr id="313" name="Freeform 317"/>
              <p:cNvSpPr>
                <a:spLocks/>
              </p:cNvSpPr>
              <p:nvPr/>
            </p:nvSpPr>
            <p:spPr bwMode="auto">
              <a:xfrm>
                <a:off x="2274" y="1513"/>
                <a:ext cx="1249" cy="1042"/>
              </a:xfrm>
              <a:custGeom>
                <a:avLst/>
                <a:gdLst>
                  <a:gd name="T0" fmla="*/ 13 w 1249"/>
                  <a:gd name="T1" fmla="*/ 375 h 1042"/>
                  <a:gd name="T2" fmla="*/ 30 w 1249"/>
                  <a:gd name="T3" fmla="*/ 324 h 1042"/>
                  <a:gd name="T4" fmla="*/ 64 w 1249"/>
                  <a:gd name="T5" fmla="*/ 255 h 1042"/>
                  <a:gd name="T6" fmla="*/ 112 w 1249"/>
                  <a:gd name="T7" fmla="*/ 192 h 1042"/>
                  <a:gd name="T8" fmla="*/ 169 w 1249"/>
                  <a:gd name="T9" fmla="*/ 138 h 1042"/>
                  <a:gd name="T10" fmla="*/ 235 w 1249"/>
                  <a:gd name="T11" fmla="*/ 90 h 1042"/>
                  <a:gd name="T12" fmla="*/ 308 w 1249"/>
                  <a:gd name="T13" fmla="*/ 53 h 1042"/>
                  <a:gd name="T14" fmla="*/ 389 w 1249"/>
                  <a:gd name="T15" fmla="*/ 24 h 1042"/>
                  <a:gd name="T16" fmla="*/ 476 w 1249"/>
                  <a:gd name="T17" fmla="*/ 8 h 1042"/>
                  <a:gd name="T18" fmla="*/ 567 w 1249"/>
                  <a:gd name="T19" fmla="*/ 0 h 1042"/>
                  <a:gd name="T20" fmla="*/ 660 w 1249"/>
                  <a:gd name="T21" fmla="*/ 5 h 1042"/>
                  <a:gd name="T22" fmla="*/ 755 w 1249"/>
                  <a:gd name="T23" fmla="*/ 21 h 1042"/>
                  <a:gd name="T24" fmla="*/ 846 w 1249"/>
                  <a:gd name="T25" fmla="*/ 50 h 1042"/>
                  <a:gd name="T26" fmla="*/ 929 w 1249"/>
                  <a:gd name="T27" fmla="*/ 87 h 1042"/>
                  <a:gd name="T28" fmla="*/ 1005 w 1249"/>
                  <a:gd name="T29" fmla="*/ 134 h 1042"/>
                  <a:gd name="T30" fmla="*/ 1072 w 1249"/>
                  <a:gd name="T31" fmla="*/ 188 h 1042"/>
                  <a:gd name="T32" fmla="*/ 1131 w 1249"/>
                  <a:gd name="T33" fmla="*/ 249 h 1042"/>
                  <a:gd name="T34" fmla="*/ 1177 w 1249"/>
                  <a:gd name="T35" fmla="*/ 315 h 1042"/>
                  <a:gd name="T36" fmla="*/ 1213 w 1249"/>
                  <a:gd name="T37" fmla="*/ 387 h 1042"/>
                  <a:gd name="T38" fmla="*/ 1237 w 1249"/>
                  <a:gd name="T39" fmla="*/ 462 h 1042"/>
                  <a:gd name="T40" fmla="*/ 1246 w 1249"/>
                  <a:gd name="T41" fmla="*/ 512 h 1042"/>
                  <a:gd name="T42" fmla="*/ 1249 w 1249"/>
                  <a:gd name="T43" fmla="*/ 551 h 1042"/>
                  <a:gd name="T44" fmla="*/ 1247 w 1249"/>
                  <a:gd name="T45" fmla="*/ 590 h 1042"/>
                  <a:gd name="T46" fmla="*/ 1243 w 1249"/>
                  <a:gd name="T47" fmla="*/ 629 h 1042"/>
                  <a:gd name="T48" fmla="*/ 1235 w 1249"/>
                  <a:gd name="T49" fmla="*/ 668 h 1042"/>
                  <a:gd name="T50" fmla="*/ 1219 w 1249"/>
                  <a:gd name="T51" fmla="*/ 718 h 1042"/>
                  <a:gd name="T52" fmla="*/ 1183 w 1249"/>
                  <a:gd name="T53" fmla="*/ 788 h 1042"/>
                  <a:gd name="T54" fmla="*/ 1137 w 1249"/>
                  <a:gd name="T55" fmla="*/ 851 h 1042"/>
                  <a:gd name="T56" fmla="*/ 1080 w 1249"/>
                  <a:gd name="T57" fmla="*/ 905 h 1042"/>
                  <a:gd name="T58" fmla="*/ 1014 w 1249"/>
                  <a:gd name="T59" fmla="*/ 951 h 1042"/>
                  <a:gd name="T60" fmla="*/ 939 w 1249"/>
                  <a:gd name="T61" fmla="*/ 989 h 1042"/>
                  <a:gd name="T62" fmla="*/ 858 w 1249"/>
                  <a:gd name="T63" fmla="*/ 1017 h 1042"/>
                  <a:gd name="T64" fmla="*/ 772 w 1249"/>
                  <a:gd name="T65" fmla="*/ 1035 h 1042"/>
                  <a:gd name="T66" fmla="*/ 682 w 1249"/>
                  <a:gd name="T67" fmla="*/ 1042 h 1042"/>
                  <a:gd name="T68" fmla="*/ 588 w 1249"/>
                  <a:gd name="T69" fmla="*/ 1038 h 1042"/>
                  <a:gd name="T70" fmla="*/ 494 w 1249"/>
                  <a:gd name="T71" fmla="*/ 1022 h 1042"/>
                  <a:gd name="T72" fmla="*/ 402 w 1249"/>
                  <a:gd name="T73" fmla="*/ 993 h 1042"/>
                  <a:gd name="T74" fmla="*/ 319 w 1249"/>
                  <a:gd name="T75" fmla="*/ 956 h 1042"/>
                  <a:gd name="T76" fmla="*/ 242 w 1249"/>
                  <a:gd name="T77" fmla="*/ 909 h 1042"/>
                  <a:gd name="T78" fmla="*/ 175 w 1249"/>
                  <a:gd name="T79" fmla="*/ 855 h 1042"/>
                  <a:gd name="T80" fmla="*/ 118 w 1249"/>
                  <a:gd name="T81" fmla="*/ 794 h 1042"/>
                  <a:gd name="T82" fmla="*/ 70 w 1249"/>
                  <a:gd name="T83" fmla="*/ 727 h 1042"/>
                  <a:gd name="T84" fmla="*/ 34 w 1249"/>
                  <a:gd name="T85" fmla="*/ 656 h 1042"/>
                  <a:gd name="T86" fmla="*/ 10 w 1249"/>
                  <a:gd name="T87" fmla="*/ 581 h 1042"/>
                  <a:gd name="T88" fmla="*/ 3 w 1249"/>
                  <a:gd name="T89" fmla="*/ 530 h 1042"/>
                  <a:gd name="T90" fmla="*/ 0 w 1249"/>
                  <a:gd name="T91" fmla="*/ 492 h 1042"/>
                  <a:gd name="T92" fmla="*/ 0 w 1249"/>
                  <a:gd name="T93" fmla="*/ 453 h 1042"/>
                  <a:gd name="T94" fmla="*/ 6 w 1249"/>
                  <a:gd name="T95" fmla="*/ 414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49" h="1042">
                    <a:moveTo>
                      <a:pt x="7" y="400"/>
                    </a:moveTo>
                    <a:lnTo>
                      <a:pt x="10" y="387"/>
                    </a:lnTo>
                    <a:lnTo>
                      <a:pt x="13" y="375"/>
                    </a:lnTo>
                    <a:lnTo>
                      <a:pt x="16" y="361"/>
                    </a:lnTo>
                    <a:lnTo>
                      <a:pt x="21" y="349"/>
                    </a:lnTo>
                    <a:lnTo>
                      <a:pt x="30" y="324"/>
                    </a:lnTo>
                    <a:lnTo>
                      <a:pt x="40" y="300"/>
                    </a:lnTo>
                    <a:lnTo>
                      <a:pt x="52" y="277"/>
                    </a:lnTo>
                    <a:lnTo>
                      <a:pt x="64" y="255"/>
                    </a:lnTo>
                    <a:lnTo>
                      <a:pt x="79" y="232"/>
                    </a:lnTo>
                    <a:lnTo>
                      <a:pt x="94" y="213"/>
                    </a:lnTo>
                    <a:lnTo>
                      <a:pt x="112" y="192"/>
                    </a:lnTo>
                    <a:lnTo>
                      <a:pt x="130" y="173"/>
                    </a:lnTo>
                    <a:lnTo>
                      <a:pt x="148" y="155"/>
                    </a:lnTo>
                    <a:lnTo>
                      <a:pt x="169" y="138"/>
                    </a:lnTo>
                    <a:lnTo>
                      <a:pt x="190" y="122"/>
                    </a:lnTo>
                    <a:lnTo>
                      <a:pt x="212" y="105"/>
                    </a:lnTo>
                    <a:lnTo>
                      <a:pt x="235" y="90"/>
                    </a:lnTo>
                    <a:lnTo>
                      <a:pt x="259" y="77"/>
                    </a:lnTo>
                    <a:lnTo>
                      <a:pt x="283" y="65"/>
                    </a:lnTo>
                    <a:lnTo>
                      <a:pt x="308" y="53"/>
                    </a:lnTo>
                    <a:lnTo>
                      <a:pt x="335" y="42"/>
                    </a:lnTo>
                    <a:lnTo>
                      <a:pt x="362" y="33"/>
                    </a:lnTo>
                    <a:lnTo>
                      <a:pt x="389" y="24"/>
                    </a:lnTo>
                    <a:lnTo>
                      <a:pt x="417" y="18"/>
                    </a:lnTo>
                    <a:lnTo>
                      <a:pt x="447" y="12"/>
                    </a:lnTo>
                    <a:lnTo>
                      <a:pt x="476" y="8"/>
                    </a:lnTo>
                    <a:lnTo>
                      <a:pt x="505" y="3"/>
                    </a:lnTo>
                    <a:lnTo>
                      <a:pt x="535" y="2"/>
                    </a:lnTo>
                    <a:lnTo>
                      <a:pt x="567" y="0"/>
                    </a:lnTo>
                    <a:lnTo>
                      <a:pt x="597" y="0"/>
                    </a:lnTo>
                    <a:lnTo>
                      <a:pt x="628" y="2"/>
                    </a:lnTo>
                    <a:lnTo>
                      <a:pt x="660" y="5"/>
                    </a:lnTo>
                    <a:lnTo>
                      <a:pt x="691" y="9"/>
                    </a:lnTo>
                    <a:lnTo>
                      <a:pt x="724" y="14"/>
                    </a:lnTo>
                    <a:lnTo>
                      <a:pt x="755" y="21"/>
                    </a:lnTo>
                    <a:lnTo>
                      <a:pt x="787" y="30"/>
                    </a:lnTo>
                    <a:lnTo>
                      <a:pt x="817" y="39"/>
                    </a:lnTo>
                    <a:lnTo>
                      <a:pt x="846" y="50"/>
                    </a:lnTo>
                    <a:lnTo>
                      <a:pt x="875" y="60"/>
                    </a:lnTo>
                    <a:lnTo>
                      <a:pt x="902" y="74"/>
                    </a:lnTo>
                    <a:lnTo>
                      <a:pt x="929" y="87"/>
                    </a:lnTo>
                    <a:lnTo>
                      <a:pt x="956" y="102"/>
                    </a:lnTo>
                    <a:lnTo>
                      <a:pt x="981" y="117"/>
                    </a:lnTo>
                    <a:lnTo>
                      <a:pt x="1005" y="134"/>
                    </a:lnTo>
                    <a:lnTo>
                      <a:pt x="1029" y="150"/>
                    </a:lnTo>
                    <a:lnTo>
                      <a:pt x="1051" y="170"/>
                    </a:lnTo>
                    <a:lnTo>
                      <a:pt x="1072" y="188"/>
                    </a:lnTo>
                    <a:lnTo>
                      <a:pt x="1093" y="207"/>
                    </a:lnTo>
                    <a:lnTo>
                      <a:pt x="1113" y="228"/>
                    </a:lnTo>
                    <a:lnTo>
                      <a:pt x="1131" y="249"/>
                    </a:lnTo>
                    <a:lnTo>
                      <a:pt x="1147" y="270"/>
                    </a:lnTo>
                    <a:lnTo>
                      <a:pt x="1163" y="292"/>
                    </a:lnTo>
                    <a:lnTo>
                      <a:pt x="1177" y="315"/>
                    </a:lnTo>
                    <a:lnTo>
                      <a:pt x="1190" y="339"/>
                    </a:lnTo>
                    <a:lnTo>
                      <a:pt x="1202" y="363"/>
                    </a:lnTo>
                    <a:lnTo>
                      <a:pt x="1213" y="387"/>
                    </a:lnTo>
                    <a:lnTo>
                      <a:pt x="1223" y="411"/>
                    </a:lnTo>
                    <a:lnTo>
                      <a:pt x="1231" y="436"/>
                    </a:lnTo>
                    <a:lnTo>
                      <a:pt x="1237" y="462"/>
                    </a:lnTo>
                    <a:lnTo>
                      <a:pt x="1243" y="487"/>
                    </a:lnTo>
                    <a:lnTo>
                      <a:pt x="1244" y="499"/>
                    </a:lnTo>
                    <a:lnTo>
                      <a:pt x="1246" y="512"/>
                    </a:lnTo>
                    <a:lnTo>
                      <a:pt x="1247" y="524"/>
                    </a:lnTo>
                    <a:lnTo>
                      <a:pt x="1249" y="538"/>
                    </a:lnTo>
                    <a:lnTo>
                      <a:pt x="1249" y="551"/>
                    </a:lnTo>
                    <a:lnTo>
                      <a:pt x="1249" y="563"/>
                    </a:lnTo>
                    <a:lnTo>
                      <a:pt x="1249" y="577"/>
                    </a:lnTo>
                    <a:lnTo>
                      <a:pt x="1247" y="590"/>
                    </a:lnTo>
                    <a:lnTo>
                      <a:pt x="1246" y="604"/>
                    </a:lnTo>
                    <a:lnTo>
                      <a:pt x="1244" y="616"/>
                    </a:lnTo>
                    <a:lnTo>
                      <a:pt x="1243" y="629"/>
                    </a:lnTo>
                    <a:lnTo>
                      <a:pt x="1241" y="643"/>
                    </a:lnTo>
                    <a:lnTo>
                      <a:pt x="1238" y="656"/>
                    </a:lnTo>
                    <a:lnTo>
                      <a:pt x="1235" y="668"/>
                    </a:lnTo>
                    <a:lnTo>
                      <a:pt x="1231" y="682"/>
                    </a:lnTo>
                    <a:lnTo>
                      <a:pt x="1228" y="694"/>
                    </a:lnTo>
                    <a:lnTo>
                      <a:pt x="1219" y="718"/>
                    </a:lnTo>
                    <a:lnTo>
                      <a:pt x="1208" y="742"/>
                    </a:lnTo>
                    <a:lnTo>
                      <a:pt x="1196" y="765"/>
                    </a:lnTo>
                    <a:lnTo>
                      <a:pt x="1183" y="788"/>
                    </a:lnTo>
                    <a:lnTo>
                      <a:pt x="1169" y="809"/>
                    </a:lnTo>
                    <a:lnTo>
                      <a:pt x="1153" y="830"/>
                    </a:lnTo>
                    <a:lnTo>
                      <a:pt x="1137" y="851"/>
                    </a:lnTo>
                    <a:lnTo>
                      <a:pt x="1119" y="869"/>
                    </a:lnTo>
                    <a:lnTo>
                      <a:pt x="1099" y="888"/>
                    </a:lnTo>
                    <a:lnTo>
                      <a:pt x="1080" y="905"/>
                    </a:lnTo>
                    <a:lnTo>
                      <a:pt x="1059" y="921"/>
                    </a:lnTo>
                    <a:lnTo>
                      <a:pt x="1036" y="938"/>
                    </a:lnTo>
                    <a:lnTo>
                      <a:pt x="1014" y="951"/>
                    </a:lnTo>
                    <a:lnTo>
                      <a:pt x="990" y="965"/>
                    </a:lnTo>
                    <a:lnTo>
                      <a:pt x="965" y="978"/>
                    </a:lnTo>
                    <a:lnTo>
                      <a:pt x="939" y="989"/>
                    </a:lnTo>
                    <a:lnTo>
                      <a:pt x="914" y="999"/>
                    </a:lnTo>
                    <a:lnTo>
                      <a:pt x="887" y="1010"/>
                    </a:lnTo>
                    <a:lnTo>
                      <a:pt x="858" y="1017"/>
                    </a:lnTo>
                    <a:lnTo>
                      <a:pt x="830" y="1024"/>
                    </a:lnTo>
                    <a:lnTo>
                      <a:pt x="802" y="1030"/>
                    </a:lnTo>
                    <a:lnTo>
                      <a:pt x="772" y="1035"/>
                    </a:lnTo>
                    <a:lnTo>
                      <a:pt x="743" y="1038"/>
                    </a:lnTo>
                    <a:lnTo>
                      <a:pt x="712" y="1041"/>
                    </a:lnTo>
                    <a:lnTo>
                      <a:pt x="682" y="1042"/>
                    </a:lnTo>
                    <a:lnTo>
                      <a:pt x="651" y="1042"/>
                    </a:lnTo>
                    <a:lnTo>
                      <a:pt x="619" y="1041"/>
                    </a:lnTo>
                    <a:lnTo>
                      <a:pt x="588" y="1038"/>
                    </a:lnTo>
                    <a:lnTo>
                      <a:pt x="556" y="1033"/>
                    </a:lnTo>
                    <a:lnTo>
                      <a:pt x="525" y="1027"/>
                    </a:lnTo>
                    <a:lnTo>
                      <a:pt x="494" y="1022"/>
                    </a:lnTo>
                    <a:lnTo>
                      <a:pt x="462" y="1013"/>
                    </a:lnTo>
                    <a:lnTo>
                      <a:pt x="432" y="1004"/>
                    </a:lnTo>
                    <a:lnTo>
                      <a:pt x="402" y="993"/>
                    </a:lnTo>
                    <a:lnTo>
                      <a:pt x="374" y="981"/>
                    </a:lnTo>
                    <a:lnTo>
                      <a:pt x="345" y="969"/>
                    </a:lnTo>
                    <a:lnTo>
                      <a:pt x="319" y="956"/>
                    </a:lnTo>
                    <a:lnTo>
                      <a:pt x="293" y="941"/>
                    </a:lnTo>
                    <a:lnTo>
                      <a:pt x="268" y="926"/>
                    </a:lnTo>
                    <a:lnTo>
                      <a:pt x="242" y="909"/>
                    </a:lnTo>
                    <a:lnTo>
                      <a:pt x="220" y="891"/>
                    </a:lnTo>
                    <a:lnTo>
                      <a:pt x="197" y="873"/>
                    </a:lnTo>
                    <a:lnTo>
                      <a:pt x="175" y="855"/>
                    </a:lnTo>
                    <a:lnTo>
                      <a:pt x="156" y="836"/>
                    </a:lnTo>
                    <a:lnTo>
                      <a:pt x="136" y="815"/>
                    </a:lnTo>
                    <a:lnTo>
                      <a:pt x="118" y="794"/>
                    </a:lnTo>
                    <a:lnTo>
                      <a:pt x="102" y="771"/>
                    </a:lnTo>
                    <a:lnTo>
                      <a:pt x="85" y="751"/>
                    </a:lnTo>
                    <a:lnTo>
                      <a:pt x="70" y="727"/>
                    </a:lnTo>
                    <a:lnTo>
                      <a:pt x="57" y="704"/>
                    </a:lnTo>
                    <a:lnTo>
                      <a:pt x="45" y="680"/>
                    </a:lnTo>
                    <a:lnTo>
                      <a:pt x="34" y="656"/>
                    </a:lnTo>
                    <a:lnTo>
                      <a:pt x="25" y="632"/>
                    </a:lnTo>
                    <a:lnTo>
                      <a:pt x="18" y="607"/>
                    </a:lnTo>
                    <a:lnTo>
                      <a:pt x="10" y="581"/>
                    </a:lnTo>
                    <a:lnTo>
                      <a:pt x="6" y="556"/>
                    </a:lnTo>
                    <a:lnTo>
                      <a:pt x="4" y="544"/>
                    </a:lnTo>
                    <a:lnTo>
                      <a:pt x="3" y="530"/>
                    </a:lnTo>
                    <a:lnTo>
                      <a:pt x="1" y="517"/>
                    </a:lnTo>
                    <a:lnTo>
                      <a:pt x="0" y="505"/>
                    </a:lnTo>
                    <a:lnTo>
                      <a:pt x="0" y="492"/>
                    </a:lnTo>
                    <a:lnTo>
                      <a:pt x="0" y="478"/>
                    </a:lnTo>
                    <a:lnTo>
                      <a:pt x="0" y="466"/>
                    </a:lnTo>
                    <a:lnTo>
                      <a:pt x="0" y="453"/>
                    </a:lnTo>
                    <a:lnTo>
                      <a:pt x="1" y="439"/>
                    </a:lnTo>
                    <a:lnTo>
                      <a:pt x="3" y="426"/>
                    </a:lnTo>
                    <a:lnTo>
                      <a:pt x="6" y="414"/>
                    </a:lnTo>
                    <a:lnTo>
                      <a:pt x="7" y="400"/>
                    </a:lnTo>
                    <a:lnTo>
                      <a:pt x="7" y="400"/>
                    </a:lnTo>
                  </a:path>
                </a:pathLst>
              </a:custGeom>
              <a:solidFill>
                <a:srgbClr val="E5F6FF"/>
              </a:solidFill>
              <a:ln w="15875" cmpd="sng">
                <a:solidFill>
                  <a:schemeClr val="accent1">
                    <a:lumMod val="50000"/>
                  </a:schemeClr>
                </a:solidFill>
                <a:prstDash val="solid"/>
                <a:round/>
                <a:headEnd/>
                <a:tailEnd/>
              </a:ln>
              <a:extLst/>
            </p:spPr>
            <p:txBody>
              <a:bodyPr rot="0" vert="horz" wrap="square" lIns="91440" tIns="45720" rIns="91440" bIns="45720" anchor="t" anchorCtr="0" upright="1">
                <a:noAutofit/>
              </a:bodyPr>
              <a:lstStyle/>
              <a:p>
                <a:endParaRPr lang="ru-RU"/>
              </a:p>
            </p:txBody>
          </p:sp>
          <p:sp>
            <p:nvSpPr>
              <p:cNvPr id="311" name="Freeform 315"/>
              <p:cNvSpPr>
                <a:spLocks/>
              </p:cNvSpPr>
              <p:nvPr/>
            </p:nvSpPr>
            <p:spPr bwMode="auto">
              <a:xfrm>
                <a:off x="2821" y="1585"/>
                <a:ext cx="319" cy="279"/>
              </a:xfrm>
              <a:custGeom>
                <a:avLst/>
                <a:gdLst>
                  <a:gd name="T0" fmla="*/ 5 w 319"/>
                  <a:gd name="T1" fmla="*/ 95 h 279"/>
                  <a:gd name="T2" fmla="*/ 12 w 319"/>
                  <a:gd name="T3" fmla="*/ 75 h 279"/>
                  <a:gd name="T4" fmla="*/ 27 w 319"/>
                  <a:gd name="T5" fmla="*/ 53 h 279"/>
                  <a:gd name="T6" fmla="*/ 48 w 319"/>
                  <a:gd name="T7" fmla="*/ 33 h 279"/>
                  <a:gd name="T8" fmla="*/ 72 w 319"/>
                  <a:gd name="T9" fmla="*/ 18 h 279"/>
                  <a:gd name="T10" fmla="*/ 99 w 319"/>
                  <a:gd name="T11" fmla="*/ 8 h 279"/>
                  <a:gd name="T12" fmla="*/ 129 w 319"/>
                  <a:gd name="T13" fmla="*/ 2 h 279"/>
                  <a:gd name="T14" fmla="*/ 160 w 319"/>
                  <a:gd name="T15" fmla="*/ 0 h 279"/>
                  <a:gd name="T16" fmla="*/ 184 w 319"/>
                  <a:gd name="T17" fmla="*/ 3 h 279"/>
                  <a:gd name="T18" fmla="*/ 208 w 319"/>
                  <a:gd name="T19" fmla="*/ 11 h 279"/>
                  <a:gd name="T20" fmla="*/ 237 w 319"/>
                  <a:gd name="T21" fmla="*/ 23 h 279"/>
                  <a:gd name="T22" fmla="*/ 262 w 319"/>
                  <a:gd name="T23" fmla="*/ 41 h 279"/>
                  <a:gd name="T24" fmla="*/ 284 w 319"/>
                  <a:gd name="T25" fmla="*/ 60 h 279"/>
                  <a:gd name="T26" fmla="*/ 301 w 319"/>
                  <a:gd name="T27" fmla="*/ 84 h 279"/>
                  <a:gd name="T28" fmla="*/ 313 w 319"/>
                  <a:gd name="T29" fmla="*/ 110 h 279"/>
                  <a:gd name="T30" fmla="*/ 317 w 319"/>
                  <a:gd name="T31" fmla="*/ 129 h 279"/>
                  <a:gd name="T32" fmla="*/ 319 w 319"/>
                  <a:gd name="T33" fmla="*/ 143 h 279"/>
                  <a:gd name="T34" fmla="*/ 319 w 319"/>
                  <a:gd name="T35" fmla="*/ 157 h 279"/>
                  <a:gd name="T36" fmla="*/ 317 w 319"/>
                  <a:gd name="T37" fmla="*/ 171 h 279"/>
                  <a:gd name="T38" fmla="*/ 314 w 319"/>
                  <a:gd name="T39" fmla="*/ 184 h 279"/>
                  <a:gd name="T40" fmla="*/ 307 w 319"/>
                  <a:gd name="T41" fmla="*/ 204 h 279"/>
                  <a:gd name="T42" fmla="*/ 290 w 319"/>
                  <a:gd name="T43" fmla="*/ 226 h 279"/>
                  <a:gd name="T44" fmla="*/ 271 w 319"/>
                  <a:gd name="T45" fmla="*/ 246 h 279"/>
                  <a:gd name="T46" fmla="*/ 247 w 319"/>
                  <a:gd name="T47" fmla="*/ 261 h 279"/>
                  <a:gd name="T48" fmla="*/ 220 w 319"/>
                  <a:gd name="T49" fmla="*/ 273 h 279"/>
                  <a:gd name="T50" fmla="*/ 190 w 319"/>
                  <a:gd name="T51" fmla="*/ 279 h 279"/>
                  <a:gd name="T52" fmla="*/ 159 w 319"/>
                  <a:gd name="T53" fmla="*/ 279 h 279"/>
                  <a:gd name="T54" fmla="*/ 135 w 319"/>
                  <a:gd name="T55" fmla="*/ 276 h 279"/>
                  <a:gd name="T56" fmla="*/ 111 w 319"/>
                  <a:gd name="T57" fmla="*/ 270 h 279"/>
                  <a:gd name="T58" fmla="*/ 83 w 319"/>
                  <a:gd name="T59" fmla="*/ 256 h 279"/>
                  <a:gd name="T60" fmla="*/ 56 w 319"/>
                  <a:gd name="T61" fmla="*/ 240 h 279"/>
                  <a:gd name="T62" fmla="*/ 35 w 319"/>
                  <a:gd name="T63" fmla="*/ 219 h 279"/>
                  <a:gd name="T64" fmla="*/ 18 w 319"/>
                  <a:gd name="T65" fmla="*/ 196 h 279"/>
                  <a:gd name="T66" fmla="*/ 6 w 319"/>
                  <a:gd name="T67" fmla="*/ 171 h 279"/>
                  <a:gd name="T68" fmla="*/ 2 w 319"/>
                  <a:gd name="T69" fmla="*/ 150 h 279"/>
                  <a:gd name="T70" fmla="*/ 0 w 319"/>
                  <a:gd name="T71" fmla="*/ 137 h 279"/>
                  <a:gd name="T72" fmla="*/ 0 w 319"/>
                  <a:gd name="T73" fmla="*/ 123 h 279"/>
                  <a:gd name="T74" fmla="*/ 2 w 319"/>
                  <a:gd name="T75" fmla="*/ 108 h 279"/>
                  <a:gd name="T76" fmla="*/ 3 w 319"/>
                  <a:gd name="T77" fmla="*/ 10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9" h="279">
                    <a:moveTo>
                      <a:pt x="3" y="102"/>
                    </a:moveTo>
                    <a:lnTo>
                      <a:pt x="5" y="95"/>
                    </a:lnTo>
                    <a:lnTo>
                      <a:pt x="8" y="89"/>
                    </a:lnTo>
                    <a:lnTo>
                      <a:pt x="12" y="75"/>
                    </a:lnTo>
                    <a:lnTo>
                      <a:pt x="20" y="63"/>
                    </a:lnTo>
                    <a:lnTo>
                      <a:pt x="27" y="53"/>
                    </a:lnTo>
                    <a:lnTo>
                      <a:pt x="38" y="42"/>
                    </a:lnTo>
                    <a:lnTo>
                      <a:pt x="48" y="33"/>
                    </a:lnTo>
                    <a:lnTo>
                      <a:pt x="59" y="26"/>
                    </a:lnTo>
                    <a:lnTo>
                      <a:pt x="72" y="18"/>
                    </a:lnTo>
                    <a:lnTo>
                      <a:pt x="86" y="12"/>
                    </a:lnTo>
                    <a:lnTo>
                      <a:pt x="99" y="8"/>
                    </a:lnTo>
                    <a:lnTo>
                      <a:pt x="114" y="3"/>
                    </a:lnTo>
                    <a:lnTo>
                      <a:pt x="129" y="2"/>
                    </a:lnTo>
                    <a:lnTo>
                      <a:pt x="144" y="0"/>
                    </a:lnTo>
                    <a:lnTo>
                      <a:pt x="160" y="0"/>
                    </a:lnTo>
                    <a:lnTo>
                      <a:pt x="175" y="2"/>
                    </a:lnTo>
                    <a:lnTo>
                      <a:pt x="184" y="3"/>
                    </a:lnTo>
                    <a:lnTo>
                      <a:pt x="192" y="6"/>
                    </a:lnTo>
                    <a:lnTo>
                      <a:pt x="208" y="11"/>
                    </a:lnTo>
                    <a:lnTo>
                      <a:pt x="223" y="17"/>
                    </a:lnTo>
                    <a:lnTo>
                      <a:pt x="237" y="23"/>
                    </a:lnTo>
                    <a:lnTo>
                      <a:pt x="250" y="32"/>
                    </a:lnTo>
                    <a:lnTo>
                      <a:pt x="262" y="41"/>
                    </a:lnTo>
                    <a:lnTo>
                      <a:pt x="274" y="50"/>
                    </a:lnTo>
                    <a:lnTo>
                      <a:pt x="284" y="60"/>
                    </a:lnTo>
                    <a:lnTo>
                      <a:pt x="293" y="72"/>
                    </a:lnTo>
                    <a:lnTo>
                      <a:pt x="301" y="84"/>
                    </a:lnTo>
                    <a:lnTo>
                      <a:pt x="307" y="96"/>
                    </a:lnTo>
                    <a:lnTo>
                      <a:pt x="313" y="110"/>
                    </a:lnTo>
                    <a:lnTo>
                      <a:pt x="316" y="123"/>
                    </a:lnTo>
                    <a:lnTo>
                      <a:pt x="317" y="129"/>
                    </a:lnTo>
                    <a:lnTo>
                      <a:pt x="319" y="137"/>
                    </a:lnTo>
                    <a:lnTo>
                      <a:pt x="319" y="143"/>
                    </a:lnTo>
                    <a:lnTo>
                      <a:pt x="319" y="150"/>
                    </a:lnTo>
                    <a:lnTo>
                      <a:pt x="319" y="157"/>
                    </a:lnTo>
                    <a:lnTo>
                      <a:pt x="319" y="163"/>
                    </a:lnTo>
                    <a:lnTo>
                      <a:pt x="317" y="171"/>
                    </a:lnTo>
                    <a:lnTo>
                      <a:pt x="316" y="178"/>
                    </a:lnTo>
                    <a:lnTo>
                      <a:pt x="314" y="184"/>
                    </a:lnTo>
                    <a:lnTo>
                      <a:pt x="311" y="192"/>
                    </a:lnTo>
                    <a:lnTo>
                      <a:pt x="307" y="204"/>
                    </a:lnTo>
                    <a:lnTo>
                      <a:pt x="299" y="216"/>
                    </a:lnTo>
                    <a:lnTo>
                      <a:pt x="290" y="226"/>
                    </a:lnTo>
                    <a:lnTo>
                      <a:pt x="281" y="237"/>
                    </a:lnTo>
                    <a:lnTo>
                      <a:pt x="271" y="246"/>
                    </a:lnTo>
                    <a:lnTo>
                      <a:pt x="259" y="255"/>
                    </a:lnTo>
                    <a:lnTo>
                      <a:pt x="247" y="261"/>
                    </a:lnTo>
                    <a:lnTo>
                      <a:pt x="234" y="267"/>
                    </a:lnTo>
                    <a:lnTo>
                      <a:pt x="220" y="273"/>
                    </a:lnTo>
                    <a:lnTo>
                      <a:pt x="205" y="276"/>
                    </a:lnTo>
                    <a:lnTo>
                      <a:pt x="190" y="279"/>
                    </a:lnTo>
                    <a:lnTo>
                      <a:pt x="175" y="279"/>
                    </a:lnTo>
                    <a:lnTo>
                      <a:pt x="159" y="279"/>
                    </a:lnTo>
                    <a:lnTo>
                      <a:pt x="144" y="277"/>
                    </a:lnTo>
                    <a:lnTo>
                      <a:pt x="135" y="276"/>
                    </a:lnTo>
                    <a:lnTo>
                      <a:pt x="127" y="274"/>
                    </a:lnTo>
                    <a:lnTo>
                      <a:pt x="111" y="270"/>
                    </a:lnTo>
                    <a:lnTo>
                      <a:pt x="96" y="264"/>
                    </a:lnTo>
                    <a:lnTo>
                      <a:pt x="83" y="256"/>
                    </a:lnTo>
                    <a:lnTo>
                      <a:pt x="69" y="249"/>
                    </a:lnTo>
                    <a:lnTo>
                      <a:pt x="56" y="240"/>
                    </a:lnTo>
                    <a:lnTo>
                      <a:pt x="45" y="229"/>
                    </a:lnTo>
                    <a:lnTo>
                      <a:pt x="35" y="219"/>
                    </a:lnTo>
                    <a:lnTo>
                      <a:pt x="26" y="208"/>
                    </a:lnTo>
                    <a:lnTo>
                      <a:pt x="18" y="196"/>
                    </a:lnTo>
                    <a:lnTo>
                      <a:pt x="11" y="183"/>
                    </a:lnTo>
                    <a:lnTo>
                      <a:pt x="6" y="171"/>
                    </a:lnTo>
                    <a:lnTo>
                      <a:pt x="3" y="157"/>
                    </a:lnTo>
                    <a:lnTo>
                      <a:pt x="2" y="150"/>
                    </a:lnTo>
                    <a:lnTo>
                      <a:pt x="0" y="144"/>
                    </a:lnTo>
                    <a:lnTo>
                      <a:pt x="0" y="137"/>
                    </a:lnTo>
                    <a:lnTo>
                      <a:pt x="0" y="129"/>
                    </a:lnTo>
                    <a:lnTo>
                      <a:pt x="0" y="123"/>
                    </a:lnTo>
                    <a:lnTo>
                      <a:pt x="0" y="116"/>
                    </a:lnTo>
                    <a:lnTo>
                      <a:pt x="2" y="108"/>
                    </a:lnTo>
                    <a:lnTo>
                      <a:pt x="3" y="102"/>
                    </a:lnTo>
                    <a:lnTo>
                      <a:pt x="3" y="102"/>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2" name="Freeform 316"/>
              <p:cNvSpPr>
                <a:spLocks/>
              </p:cNvSpPr>
              <p:nvPr/>
            </p:nvSpPr>
            <p:spPr bwMode="auto">
              <a:xfrm>
                <a:off x="2596" y="1563"/>
                <a:ext cx="698" cy="599"/>
              </a:xfrm>
              <a:custGeom>
                <a:avLst/>
                <a:gdLst>
                  <a:gd name="T0" fmla="*/ 26 w 698"/>
                  <a:gd name="T1" fmla="*/ 148 h 599"/>
                  <a:gd name="T2" fmla="*/ 50 w 698"/>
                  <a:gd name="T3" fmla="*/ 112 h 599"/>
                  <a:gd name="T4" fmla="*/ 80 w 698"/>
                  <a:gd name="T5" fmla="*/ 79 h 599"/>
                  <a:gd name="T6" fmla="*/ 115 w 698"/>
                  <a:gd name="T7" fmla="*/ 52 h 599"/>
                  <a:gd name="T8" fmla="*/ 155 w 698"/>
                  <a:gd name="T9" fmla="*/ 31 h 599"/>
                  <a:gd name="T10" fmla="*/ 198 w 698"/>
                  <a:gd name="T11" fmla="*/ 15 h 599"/>
                  <a:gd name="T12" fmla="*/ 245 w 698"/>
                  <a:gd name="T13" fmla="*/ 4 h 599"/>
                  <a:gd name="T14" fmla="*/ 294 w 698"/>
                  <a:gd name="T15" fmla="*/ 0 h 599"/>
                  <a:gd name="T16" fmla="*/ 345 w 698"/>
                  <a:gd name="T17" fmla="*/ 3 h 599"/>
                  <a:gd name="T18" fmla="*/ 397 w 698"/>
                  <a:gd name="T19" fmla="*/ 12 h 599"/>
                  <a:gd name="T20" fmla="*/ 450 w 698"/>
                  <a:gd name="T21" fmla="*/ 27 h 599"/>
                  <a:gd name="T22" fmla="*/ 499 w 698"/>
                  <a:gd name="T23" fmla="*/ 49 h 599"/>
                  <a:gd name="T24" fmla="*/ 544 w 698"/>
                  <a:gd name="T25" fmla="*/ 76 h 599"/>
                  <a:gd name="T26" fmla="*/ 584 w 698"/>
                  <a:gd name="T27" fmla="*/ 108 h 599"/>
                  <a:gd name="T28" fmla="*/ 620 w 698"/>
                  <a:gd name="T29" fmla="*/ 142 h 599"/>
                  <a:gd name="T30" fmla="*/ 649 w 698"/>
                  <a:gd name="T31" fmla="*/ 181 h 599"/>
                  <a:gd name="T32" fmla="*/ 671 w 698"/>
                  <a:gd name="T33" fmla="*/ 221 h 599"/>
                  <a:gd name="T34" fmla="*/ 687 w 698"/>
                  <a:gd name="T35" fmla="*/ 263 h 599"/>
                  <a:gd name="T36" fmla="*/ 696 w 698"/>
                  <a:gd name="T37" fmla="*/ 307 h 599"/>
                  <a:gd name="T38" fmla="*/ 698 w 698"/>
                  <a:gd name="T39" fmla="*/ 352 h 599"/>
                  <a:gd name="T40" fmla="*/ 692 w 698"/>
                  <a:gd name="T41" fmla="*/ 395 h 599"/>
                  <a:gd name="T42" fmla="*/ 678 w 698"/>
                  <a:gd name="T43" fmla="*/ 437 h 599"/>
                  <a:gd name="T44" fmla="*/ 658 w 698"/>
                  <a:gd name="T45" fmla="*/ 476 h 599"/>
                  <a:gd name="T46" fmla="*/ 629 w 698"/>
                  <a:gd name="T47" fmla="*/ 509 h 599"/>
                  <a:gd name="T48" fmla="*/ 596 w 698"/>
                  <a:gd name="T49" fmla="*/ 537 h 599"/>
                  <a:gd name="T50" fmla="*/ 557 w 698"/>
                  <a:gd name="T51" fmla="*/ 561 h 599"/>
                  <a:gd name="T52" fmla="*/ 515 w 698"/>
                  <a:gd name="T53" fmla="*/ 579 h 599"/>
                  <a:gd name="T54" fmla="*/ 469 w 698"/>
                  <a:gd name="T55" fmla="*/ 591 h 599"/>
                  <a:gd name="T56" fmla="*/ 420 w 698"/>
                  <a:gd name="T57" fmla="*/ 597 h 599"/>
                  <a:gd name="T58" fmla="*/ 370 w 698"/>
                  <a:gd name="T59" fmla="*/ 597 h 599"/>
                  <a:gd name="T60" fmla="*/ 318 w 698"/>
                  <a:gd name="T61" fmla="*/ 591 h 599"/>
                  <a:gd name="T62" fmla="*/ 266 w 698"/>
                  <a:gd name="T63" fmla="*/ 578 h 599"/>
                  <a:gd name="T64" fmla="*/ 215 w 698"/>
                  <a:gd name="T65" fmla="*/ 557 h 599"/>
                  <a:gd name="T66" fmla="*/ 169 w 698"/>
                  <a:gd name="T67" fmla="*/ 531 h 599"/>
                  <a:gd name="T68" fmla="*/ 127 w 698"/>
                  <a:gd name="T69" fmla="*/ 501 h 599"/>
                  <a:gd name="T70" fmla="*/ 89 w 698"/>
                  <a:gd name="T71" fmla="*/ 468 h 599"/>
                  <a:gd name="T72" fmla="*/ 59 w 698"/>
                  <a:gd name="T73" fmla="*/ 431 h 599"/>
                  <a:gd name="T74" fmla="*/ 34 w 698"/>
                  <a:gd name="T75" fmla="*/ 391 h 599"/>
                  <a:gd name="T76" fmla="*/ 16 w 698"/>
                  <a:gd name="T77" fmla="*/ 349 h 599"/>
                  <a:gd name="T78" fmla="*/ 4 w 698"/>
                  <a:gd name="T79" fmla="*/ 305 h 599"/>
                  <a:gd name="T80" fmla="*/ 0 w 698"/>
                  <a:gd name="T81" fmla="*/ 262 h 599"/>
                  <a:gd name="T82" fmla="*/ 3 w 698"/>
                  <a:gd name="T83" fmla="*/ 218 h 599"/>
                  <a:gd name="T84" fmla="*/ 14 w 698"/>
                  <a:gd name="T85" fmla="*/ 175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8" h="599">
                    <a:moveTo>
                      <a:pt x="14" y="175"/>
                    </a:moveTo>
                    <a:lnTo>
                      <a:pt x="20" y="162"/>
                    </a:lnTo>
                    <a:lnTo>
                      <a:pt x="26" y="148"/>
                    </a:lnTo>
                    <a:lnTo>
                      <a:pt x="34" y="136"/>
                    </a:lnTo>
                    <a:lnTo>
                      <a:pt x="41" y="124"/>
                    </a:lnTo>
                    <a:lnTo>
                      <a:pt x="50" y="112"/>
                    </a:lnTo>
                    <a:lnTo>
                      <a:pt x="59" y="100"/>
                    </a:lnTo>
                    <a:lnTo>
                      <a:pt x="70" y="90"/>
                    </a:lnTo>
                    <a:lnTo>
                      <a:pt x="80" y="79"/>
                    </a:lnTo>
                    <a:lnTo>
                      <a:pt x="91" y="70"/>
                    </a:lnTo>
                    <a:lnTo>
                      <a:pt x="103" y="61"/>
                    </a:lnTo>
                    <a:lnTo>
                      <a:pt x="115" y="52"/>
                    </a:lnTo>
                    <a:lnTo>
                      <a:pt x="128" y="45"/>
                    </a:lnTo>
                    <a:lnTo>
                      <a:pt x="142" y="37"/>
                    </a:lnTo>
                    <a:lnTo>
                      <a:pt x="155" y="31"/>
                    </a:lnTo>
                    <a:lnTo>
                      <a:pt x="169" y="25"/>
                    </a:lnTo>
                    <a:lnTo>
                      <a:pt x="183" y="19"/>
                    </a:lnTo>
                    <a:lnTo>
                      <a:pt x="198" y="15"/>
                    </a:lnTo>
                    <a:lnTo>
                      <a:pt x="213" y="10"/>
                    </a:lnTo>
                    <a:lnTo>
                      <a:pt x="230" y="7"/>
                    </a:lnTo>
                    <a:lnTo>
                      <a:pt x="245" y="4"/>
                    </a:lnTo>
                    <a:lnTo>
                      <a:pt x="261" y="3"/>
                    </a:lnTo>
                    <a:lnTo>
                      <a:pt x="278" y="1"/>
                    </a:lnTo>
                    <a:lnTo>
                      <a:pt x="294" y="0"/>
                    </a:lnTo>
                    <a:lnTo>
                      <a:pt x="312" y="0"/>
                    </a:lnTo>
                    <a:lnTo>
                      <a:pt x="329" y="1"/>
                    </a:lnTo>
                    <a:lnTo>
                      <a:pt x="345" y="3"/>
                    </a:lnTo>
                    <a:lnTo>
                      <a:pt x="363" y="4"/>
                    </a:lnTo>
                    <a:lnTo>
                      <a:pt x="381" y="7"/>
                    </a:lnTo>
                    <a:lnTo>
                      <a:pt x="397" y="12"/>
                    </a:lnTo>
                    <a:lnTo>
                      <a:pt x="415" y="16"/>
                    </a:lnTo>
                    <a:lnTo>
                      <a:pt x="432" y="21"/>
                    </a:lnTo>
                    <a:lnTo>
                      <a:pt x="450" y="27"/>
                    </a:lnTo>
                    <a:lnTo>
                      <a:pt x="466" y="34"/>
                    </a:lnTo>
                    <a:lnTo>
                      <a:pt x="484" y="42"/>
                    </a:lnTo>
                    <a:lnTo>
                      <a:pt x="499" y="49"/>
                    </a:lnTo>
                    <a:lnTo>
                      <a:pt x="515" y="58"/>
                    </a:lnTo>
                    <a:lnTo>
                      <a:pt x="530" y="67"/>
                    </a:lnTo>
                    <a:lnTo>
                      <a:pt x="544" y="76"/>
                    </a:lnTo>
                    <a:lnTo>
                      <a:pt x="559" y="87"/>
                    </a:lnTo>
                    <a:lnTo>
                      <a:pt x="572" y="97"/>
                    </a:lnTo>
                    <a:lnTo>
                      <a:pt x="584" y="108"/>
                    </a:lnTo>
                    <a:lnTo>
                      <a:pt x="598" y="120"/>
                    </a:lnTo>
                    <a:lnTo>
                      <a:pt x="608" y="130"/>
                    </a:lnTo>
                    <a:lnTo>
                      <a:pt x="620" y="142"/>
                    </a:lnTo>
                    <a:lnTo>
                      <a:pt x="629" y="156"/>
                    </a:lnTo>
                    <a:lnTo>
                      <a:pt x="640" y="168"/>
                    </a:lnTo>
                    <a:lnTo>
                      <a:pt x="649" y="181"/>
                    </a:lnTo>
                    <a:lnTo>
                      <a:pt x="658" y="194"/>
                    </a:lnTo>
                    <a:lnTo>
                      <a:pt x="665" y="208"/>
                    </a:lnTo>
                    <a:lnTo>
                      <a:pt x="671" y="221"/>
                    </a:lnTo>
                    <a:lnTo>
                      <a:pt x="677" y="235"/>
                    </a:lnTo>
                    <a:lnTo>
                      <a:pt x="683" y="250"/>
                    </a:lnTo>
                    <a:lnTo>
                      <a:pt x="687" y="263"/>
                    </a:lnTo>
                    <a:lnTo>
                      <a:pt x="692" y="278"/>
                    </a:lnTo>
                    <a:lnTo>
                      <a:pt x="695" y="293"/>
                    </a:lnTo>
                    <a:lnTo>
                      <a:pt x="696" y="307"/>
                    </a:lnTo>
                    <a:lnTo>
                      <a:pt x="698" y="322"/>
                    </a:lnTo>
                    <a:lnTo>
                      <a:pt x="698" y="337"/>
                    </a:lnTo>
                    <a:lnTo>
                      <a:pt x="698" y="352"/>
                    </a:lnTo>
                    <a:lnTo>
                      <a:pt x="698" y="365"/>
                    </a:lnTo>
                    <a:lnTo>
                      <a:pt x="695" y="380"/>
                    </a:lnTo>
                    <a:lnTo>
                      <a:pt x="692" y="395"/>
                    </a:lnTo>
                    <a:lnTo>
                      <a:pt x="689" y="409"/>
                    </a:lnTo>
                    <a:lnTo>
                      <a:pt x="684" y="424"/>
                    </a:lnTo>
                    <a:lnTo>
                      <a:pt x="678" y="437"/>
                    </a:lnTo>
                    <a:lnTo>
                      <a:pt x="673" y="450"/>
                    </a:lnTo>
                    <a:lnTo>
                      <a:pt x="665" y="462"/>
                    </a:lnTo>
                    <a:lnTo>
                      <a:pt x="658" y="476"/>
                    </a:lnTo>
                    <a:lnTo>
                      <a:pt x="649" y="486"/>
                    </a:lnTo>
                    <a:lnTo>
                      <a:pt x="640" y="498"/>
                    </a:lnTo>
                    <a:lnTo>
                      <a:pt x="629" y="509"/>
                    </a:lnTo>
                    <a:lnTo>
                      <a:pt x="619" y="519"/>
                    </a:lnTo>
                    <a:lnTo>
                      <a:pt x="607" y="528"/>
                    </a:lnTo>
                    <a:lnTo>
                      <a:pt x="596" y="537"/>
                    </a:lnTo>
                    <a:lnTo>
                      <a:pt x="583" y="546"/>
                    </a:lnTo>
                    <a:lnTo>
                      <a:pt x="571" y="554"/>
                    </a:lnTo>
                    <a:lnTo>
                      <a:pt x="557" y="561"/>
                    </a:lnTo>
                    <a:lnTo>
                      <a:pt x="544" y="567"/>
                    </a:lnTo>
                    <a:lnTo>
                      <a:pt x="529" y="573"/>
                    </a:lnTo>
                    <a:lnTo>
                      <a:pt x="515" y="579"/>
                    </a:lnTo>
                    <a:lnTo>
                      <a:pt x="501" y="584"/>
                    </a:lnTo>
                    <a:lnTo>
                      <a:pt x="484" y="588"/>
                    </a:lnTo>
                    <a:lnTo>
                      <a:pt x="469" y="591"/>
                    </a:lnTo>
                    <a:lnTo>
                      <a:pt x="453" y="594"/>
                    </a:lnTo>
                    <a:lnTo>
                      <a:pt x="436" y="596"/>
                    </a:lnTo>
                    <a:lnTo>
                      <a:pt x="420" y="597"/>
                    </a:lnTo>
                    <a:lnTo>
                      <a:pt x="403" y="599"/>
                    </a:lnTo>
                    <a:lnTo>
                      <a:pt x="387" y="599"/>
                    </a:lnTo>
                    <a:lnTo>
                      <a:pt x="370" y="597"/>
                    </a:lnTo>
                    <a:lnTo>
                      <a:pt x="352" y="596"/>
                    </a:lnTo>
                    <a:lnTo>
                      <a:pt x="336" y="594"/>
                    </a:lnTo>
                    <a:lnTo>
                      <a:pt x="318" y="591"/>
                    </a:lnTo>
                    <a:lnTo>
                      <a:pt x="302" y="587"/>
                    </a:lnTo>
                    <a:lnTo>
                      <a:pt x="284" y="582"/>
                    </a:lnTo>
                    <a:lnTo>
                      <a:pt x="266" y="578"/>
                    </a:lnTo>
                    <a:lnTo>
                      <a:pt x="249" y="572"/>
                    </a:lnTo>
                    <a:lnTo>
                      <a:pt x="231" y="564"/>
                    </a:lnTo>
                    <a:lnTo>
                      <a:pt x="215" y="557"/>
                    </a:lnTo>
                    <a:lnTo>
                      <a:pt x="198" y="549"/>
                    </a:lnTo>
                    <a:lnTo>
                      <a:pt x="183" y="542"/>
                    </a:lnTo>
                    <a:lnTo>
                      <a:pt x="169" y="531"/>
                    </a:lnTo>
                    <a:lnTo>
                      <a:pt x="154" y="522"/>
                    </a:lnTo>
                    <a:lnTo>
                      <a:pt x="140" y="512"/>
                    </a:lnTo>
                    <a:lnTo>
                      <a:pt x="127" y="501"/>
                    </a:lnTo>
                    <a:lnTo>
                      <a:pt x="113" y="491"/>
                    </a:lnTo>
                    <a:lnTo>
                      <a:pt x="101" y="480"/>
                    </a:lnTo>
                    <a:lnTo>
                      <a:pt x="89" y="468"/>
                    </a:lnTo>
                    <a:lnTo>
                      <a:pt x="79" y="456"/>
                    </a:lnTo>
                    <a:lnTo>
                      <a:pt x="68" y="443"/>
                    </a:lnTo>
                    <a:lnTo>
                      <a:pt x="59" y="431"/>
                    </a:lnTo>
                    <a:lnTo>
                      <a:pt x="50" y="418"/>
                    </a:lnTo>
                    <a:lnTo>
                      <a:pt x="41" y="404"/>
                    </a:lnTo>
                    <a:lnTo>
                      <a:pt x="34" y="391"/>
                    </a:lnTo>
                    <a:lnTo>
                      <a:pt x="26" y="377"/>
                    </a:lnTo>
                    <a:lnTo>
                      <a:pt x="20" y="364"/>
                    </a:lnTo>
                    <a:lnTo>
                      <a:pt x="16" y="349"/>
                    </a:lnTo>
                    <a:lnTo>
                      <a:pt x="11" y="335"/>
                    </a:lnTo>
                    <a:lnTo>
                      <a:pt x="7" y="320"/>
                    </a:lnTo>
                    <a:lnTo>
                      <a:pt x="4" y="305"/>
                    </a:lnTo>
                    <a:lnTo>
                      <a:pt x="3" y="292"/>
                    </a:lnTo>
                    <a:lnTo>
                      <a:pt x="1" y="277"/>
                    </a:lnTo>
                    <a:lnTo>
                      <a:pt x="0" y="262"/>
                    </a:lnTo>
                    <a:lnTo>
                      <a:pt x="0" y="248"/>
                    </a:lnTo>
                    <a:lnTo>
                      <a:pt x="1" y="233"/>
                    </a:lnTo>
                    <a:lnTo>
                      <a:pt x="3" y="218"/>
                    </a:lnTo>
                    <a:lnTo>
                      <a:pt x="6" y="203"/>
                    </a:lnTo>
                    <a:lnTo>
                      <a:pt x="10" y="190"/>
                    </a:lnTo>
                    <a:lnTo>
                      <a:pt x="14" y="175"/>
                    </a:lnTo>
                    <a:lnTo>
                      <a:pt x="14" y="175"/>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4" name="Freeform 318"/>
              <p:cNvSpPr>
                <a:spLocks/>
              </p:cNvSpPr>
              <p:nvPr/>
            </p:nvSpPr>
            <p:spPr bwMode="auto">
              <a:xfrm>
                <a:off x="2534" y="1702"/>
                <a:ext cx="612" cy="1183"/>
              </a:xfrm>
              <a:custGeom>
                <a:avLst/>
                <a:gdLst>
                  <a:gd name="T0" fmla="*/ 121 w 612"/>
                  <a:gd name="T1" fmla="*/ 1142 h 1183"/>
                  <a:gd name="T2" fmla="*/ 79 w 612"/>
                  <a:gd name="T3" fmla="*/ 1087 h 1183"/>
                  <a:gd name="T4" fmla="*/ 47 w 612"/>
                  <a:gd name="T5" fmla="*/ 1029 h 1183"/>
                  <a:gd name="T6" fmla="*/ 23 w 612"/>
                  <a:gd name="T7" fmla="*/ 967 h 1183"/>
                  <a:gd name="T8" fmla="*/ 8 w 612"/>
                  <a:gd name="T9" fmla="*/ 901 h 1183"/>
                  <a:gd name="T10" fmla="*/ 0 w 612"/>
                  <a:gd name="T11" fmla="*/ 834 h 1183"/>
                  <a:gd name="T12" fmla="*/ 3 w 612"/>
                  <a:gd name="T13" fmla="*/ 764 h 1183"/>
                  <a:gd name="T14" fmla="*/ 14 w 612"/>
                  <a:gd name="T15" fmla="*/ 690 h 1183"/>
                  <a:gd name="T16" fmla="*/ 35 w 612"/>
                  <a:gd name="T17" fmla="*/ 615 h 1183"/>
                  <a:gd name="T18" fmla="*/ 63 w 612"/>
                  <a:gd name="T19" fmla="*/ 539 h 1183"/>
                  <a:gd name="T20" fmla="*/ 100 w 612"/>
                  <a:gd name="T21" fmla="*/ 460 h 1183"/>
                  <a:gd name="T22" fmla="*/ 145 w 612"/>
                  <a:gd name="T23" fmla="*/ 379 h 1183"/>
                  <a:gd name="T24" fmla="*/ 201 w 612"/>
                  <a:gd name="T25" fmla="*/ 297 h 1183"/>
                  <a:gd name="T26" fmla="*/ 263 w 612"/>
                  <a:gd name="T27" fmla="*/ 213 h 1183"/>
                  <a:gd name="T28" fmla="*/ 334 w 612"/>
                  <a:gd name="T29" fmla="*/ 129 h 1183"/>
                  <a:gd name="T30" fmla="*/ 414 w 612"/>
                  <a:gd name="T31" fmla="*/ 43 h 1183"/>
                  <a:gd name="T32" fmla="*/ 456 w 612"/>
                  <a:gd name="T33" fmla="*/ 0 h 1183"/>
                  <a:gd name="T34" fmla="*/ 504 w 612"/>
                  <a:gd name="T35" fmla="*/ 99 h 1183"/>
                  <a:gd name="T36" fmla="*/ 543 w 612"/>
                  <a:gd name="T37" fmla="*/ 195 h 1183"/>
                  <a:gd name="T38" fmla="*/ 573 w 612"/>
                  <a:gd name="T39" fmla="*/ 289 h 1183"/>
                  <a:gd name="T40" fmla="*/ 594 w 612"/>
                  <a:gd name="T41" fmla="*/ 380 h 1183"/>
                  <a:gd name="T42" fmla="*/ 607 w 612"/>
                  <a:gd name="T43" fmla="*/ 467 h 1183"/>
                  <a:gd name="T44" fmla="*/ 612 w 612"/>
                  <a:gd name="T45" fmla="*/ 553 h 1183"/>
                  <a:gd name="T46" fmla="*/ 609 w 612"/>
                  <a:gd name="T47" fmla="*/ 633 h 1183"/>
                  <a:gd name="T48" fmla="*/ 597 w 612"/>
                  <a:gd name="T49" fmla="*/ 711 h 1183"/>
                  <a:gd name="T50" fmla="*/ 576 w 612"/>
                  <a:gd name="T51" fmla="*/ 785 h 1183"/>
                  <a:gd name="T52" fmla="*/ 548 w 612"/>
                  <a:gd name="T53" fmla="*/ 855 h 1183"/>
                  <a:gd name="T54" fmla="*/ 512 w 612"/>
                  <a:gd name="T55" fmla="*/ 921 h 1183"/>
                  <a:gd name="T56" fmla="*/ 467 w 612"/>
                  <a:gd name="T57" fmla="*/ 982 h 1183"/>
                  <a:gd name="T58" fmla="*/ 413 w 612"/>
                  <a:gd name="T59" fmla="*/ 1039 h 1183"/>
                  <a:gd name="T60" fmla="*/ 353 w 612"/>
                  <a:gd name="T61" fmla="*/ 1093 h 1183"/>
                  <a:gd name="T62" fmla="*/ 283 w 612"/>
                  <a:gd name="T63" fmla="*/ 1141 h 1183"/>
                  <a:gd name="T64" fmla="*/ 207 w 612"/>
                  <a:gd name="T65" fmla="*/ 118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2" h="1183">
                    <a:moveTo>
                      <a:pt x="147" y="1169"/>
                    </a:moveTo>
                    <a:lnTo>
                      <a:pt x="121" y="1142"/>
                    </a:lnTo>
                    <a:lnTo>
                      <a:pt x="99" y="1115"/>
                    </a:lnTo>
                    <a:lnTo>
                      <a:pt x="79" y="1087"/>
                    </a:lnTo>
                    <a:lnTo>
                      <a:pt x="62" y="1059"/>
                    </a:lnTo>
                    <a:lnTo>
                      <a:pt x="47" y="1029"/>
                    </a:lnTo>
                    <a:lnTo>
                      <a:pt x="33" y="999"/>
                    </a:lnTo>
                    <a:lnTo>
                      <a:pt x="23" y="967"/>
                    </a:lnTo>
                    <a:lnTo>
                      <a:pt x="14" y="934"/>
                    </a:lnTo>
                    <a:lnTo>
                      <a:pt x="8" y="901"/>
                    </a:lnTo>
                    <a:lnTo>
                      <a:pt x="3" y="868"/>
                    </a:lnTo>
                    <a:lnTo>
                      <a:pt x="0" y="834"/>
                    </a:lnTo>
                    <a:lnTo>
                      <a:pt x="0" y="800"/>
                    </a:lnTo>
                    <a:lnTo>
                      <a:pt x="3" y="764"/>
                    </a:lnTo>
                    <a:lnTo>
                      <a:pt x="8" y="728"/>
                    </a:lnTo>
                    <a:lnTo>
                      <a:pt x="14" y="690"/>
                    </a:lnTo>
                    <a:lnTo>
                      <a:pt x="23" y="653"/>
                    </a:lnTo>
                    <a:lnTo>
                      <a:pt x="35" y="615"/>
                    </a:lnTo>
                    <a:lnTo>
                      <a:pt x="48" y="578"/>
                    </a:lnTo>
                    <a:lnTo>
                      <a:pt x="63" y="539"/>
                    </a:lnTo>
                    <a:lnTo>
                      <a:pt x="81" y="499"/>
                    </a:lnTo>
                    <a:lnTo>
                      <a:pt x="100" y="460"/>
                    </a:lnTo>
                    <a:lnTo>
                      <a:pt x="121" y="419"/>
                    </a:lnTo>
                    <a:lnTo>
                      <a:pt x="145" y="379"/>
                    </a:lnTo>
                    <a:lnTo>
                      <a:pt x="172" y="338"/>
                    </a:lnTo>
                    <a:lnTo>
                      <a:pt x="201" y="297"/>
                    </a:lnTo>
                    <a:lnTo>
                      <a:pt x="231" y="255"/>
                    </a:lnTo>
                    <a:lnTo>
                      <a:pt x="263" y="213"/>
                    </a:lnTo>
                    <a:lnTo>
                      <a:pt x="298" y="171"/>
                    </a:lnTo>
                    <a:lnTo>
                      <a:pt x="334" y="129"/>
                    </a:lnTo>
                    <a:lnTo>
                      <a:pt x="373" y="85"/>
                    </a:lnTo>
                    <a:lnTo>
                      <a:pt x="414" y="43"/>
                    </a:lnTo>
                    <a:lnTo>
                      <a:pt x="456" y="0"/>
                    </a:lnTo>
                    <a:lnTo>
                      <a:pt x="456" y="0"/>
                    </a:lnTo>
                    <a:lnTo>
                      <a:pt x="482" y="49"/>
                    </a:lnTo>
                    <a:lnTo>
                      <a:pt x="504" y="99"/>
                    </a:lnTo>
                    <a:lnTo>
                      <a:pt x="524" y="147"/>
                    </a:lnTo>
                    <a:lnTo>
                      <a:pt x="543" y="195"/>
                    </a:lnTo>
                    <a:lnTo>
                      <a:pt x="558" y="243"/>
                    </a:lnTo>
                    <a:lnTo>
                      <a:pt x="573" y="289"/>
                    </a:lnTo>
                    <a:lnTo>
                      <a:pt x="585" y="335"/>
                    </a:lnTo>
                    <a:lnTo>
                      <a:pt x="594" y="380"/>
                    </a:lnTo>
                    <a:lnTo>
                      <a:pt x="601" y="424"/>
                    </a:lnTo>
                    <a:lnTo>
                      <a:pt x="607" y="467"/>
                    </a:lnTo>
                    <a:lnTo>
                      <a:pt x="610" y="511"/>
                    </a:lnTo>
                    <a:lnTo>
                      <a:pt x="612" y="553"/>
                    </a:lnTo>
                    <a:lnTo>
                      <a:pt x="612" y="593"/>
                    </a:lnTo>
                    <a:lnTo>
                      <a:pt x="609" y="633"/>
                    </a:lnTo>
                    <a:lnTo>
                      <a:pt x="604" y="672"/>
                    </a:lnTo>
                    <a:lnTo>
                      <a:pt x="597" y="711"/>
                    </a:lnTo>
                    <a:lnTo>
                      <a:pt x="588" y="749"/>
                    </a:lnTo>
                    <a:lnTo>
                      <a:pt x="576" y="785"/>
                    </a:lnTo>
                    <a:lnTo>
                      <a:pt x="564" y="821"/>
                    </a:lnTo>
                    <a:lnTo>
                      <a:pt x="548" y="855"/>
                    </a:lnTo>
                    <a:lnTo>
                      <a:pt x="531" y="888"/>
                    </a:lnTo>
                    <a:lnTo>
                      <a:pt x="512" y="921"/>
                    </a:lnTo>
                    <a:lnTo>
                      <a:pt x="491" y="952"/>
                    </a:lnTo>
                    <a:lnTo>
                      <a:pt x="467" y="982"/>
                    </a:lnTo>
                    <a:lnTo>
                      <a:pt x="441" y="1012"/>
                    </a:lnTo>
                    <a:lnTo>
                      <a:pt x="413" y="1039"/>
                    </a:lnTo>
                    <a:lnTo>
                      <a:pt x="385" y="1066"/>
                    </a:lnTo>
                    <a:lnTo>
                      <a:pt x="353" y="1093"/>
                    </a:lnTo>
                    <a:lnTo>
                      <a:pt x="319" y="1117"/>
                    </a:lnTo>
                    <a:lnTo>
                      <a:pt x="283" y="1141"/>
                    </a:lnTo>
                    <a:lnTo>
                      <a:pt x="245" y="1162"/>
                    </a:lnTo>
                    <a:lnTo>
                      <a:pt x="207" y="1183"/>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5" name="Freeform 319"/>
              <p:cNvSpPr>
                <a:spLocks/>
              </p:cNvSpPr>
              <p:nvPr/>
            </p:nvSpPr>
            <p:spPr bwMode="auto">
              <a:xfrm>
                <a:off x="2207" y="1687"/>
                <a:ext cx="1284" cy="954"/>
              </a:xfrm>
              <a:custGeom>
                <a:avLst/>
                <a:gdLst>
                  <a:gd name="T0" fmla="*/ 51 w 1284"/>
                  <a:gd name="T1" fmla="*/ 871 h 954"/>
                  <a:gd name="T2" fmla="*/ 39 w 1284"/>
                  <a:gd name="T3" fmla="*/ 842 h 954"/>
                  <a:gd name="T4" fmla="*/ 28 w 1284"/>
                  <a:gd name="T5" fmla="*/ 810 h 954"/>
                  <a:gd name="T6" fmla="*/ 19 w 1284"/>
                  <a:gd name="T7" fmla="*/ 780 h 954"/>
                  <a:gd name="T8" fmla="*/ 13 w 1284"/>
                  <a:gd name="T9" fmla="*/ 750 h 954"/>
                  <a:gd name="T10" fmla="*/ 7 w 1284"/>
                  <a:gd name="T11" fmla="*/ 719 h 954"/>
                  <a:gd name="T12" fmla="*/ 3 w 1284"/>
                  <a:gd name="T13" fmla="*/ 689 h 954"/>
                  <a:gd name="T14" fmla="*/ 1 w 1284"/>
                  <a:gd name="T15" fmla="*/ 657 h 954"/>
                  <a:gd name="T16" fmla="*/ 0 w 1284"/>
                  <a:gd name="T17" fmla="*/ 627 h 954"/>
                  <a:gd name="T18" fmla="*/ 1 w 1284"/>
                  <a:gd name="T19" fmla="*/ 596 h 954"/>
                  <a:gd name="T20" fmla="*/ 4 w 1284"/>
                  <a:gd name="T21" fmla="*/ 566 h 954"/>
                  <a:gd name="T22" fmla="*/ 10 w 1284"/>
                  <a:gd name="T23" fmla="*/ 521 h 954"/>
                  <a:gd name="T24" fmla="*/ 24 w 1284"/>
                  <a:gd name="T25" fmla="*/ 463 h 954"/>
                  <a:gd name="T26" fmla="*/ 43 w 1284"/>
                  <a:gd name="T27" fmla="*/ 404 h 954"/>
                  <a:gd name="T28" fmla="*/ 67 w 1284"/>
                  <a:gd name="T29" fmla="*/ 350 h 954"/>
                  <a:gd name="T30" fmla="*/ 97 w 1284"/>
                  <a:gd name="T31" fmla="*/ 297 h 954"/>
                  <a:gd name="T32" fmla="*/ 133 w 1284"/>
                  <a:gd name="T33" fmla="*/ 247 h 954"/>
                  <a:gd name="T34" fmla="*/ 173 w 1284"/>
                  <a:gd name="T35" fmla="*/ 201 h 954"/>
                  <a:gd name="T36" fmla="*/ 218 w 1284"/>
                  <a:gd name="T37" fmla="*/ 157 h 954"/>
                  <a:gd name="T38" fmla="*/ 269 w 1284"/>
                  <a:gd name="T39" fmla="*/ 118 h 954"/>
                  <a:gd name="T40" fmla="*/ 323 w 1284"/>
                  <a:gd name="T41" fmla="*/ 84 h 954"/>
                  <a:gd name="T42" fmla="*/ 381 w 1284"/>
                  <a:gd name="T43" fmla="*/ 55 h 954"/>
                  <a:gd name="T44" fmla="*/ 430 w 1284"/>
                  <a:gd name="T45" fmla="*/ 36 h 954"/>
                  <a:gd name="T46" fmla="*/ 480 w 1284"/>
                  <a:gd name="T47" fmla="*/ 21 h 954"/>
                  <a:gd name="T48" fmla="*/ 531 w 1284"/>
                  <a:gd name="T49" fmla="*/ 11 h 954"/>
                  <a:gd name="T50" fmla="*/ 581 w 1284"/>
                  <a:gd name="T51" fmla="*/ 3 h 954"/>
                  <a:gd name="T52" fmla="*/ 632 w 1284"/>
                  <a:gd name="T53" fmla="*/ 0 h 954"/>
                  <a:gd name="T54" fmla="*/ 685 w 1284"/>
                  <a:gd name="T55" fmla="*/ 0 h 954"/>
                  <a:gd name="T56" fmla="*/ 735 w 1284"/>
                  <a:gd name="T57" fmla="*/ 6 h 954"/>
                  <a:gd name="T58" fmla="*/ 788 w 1284"/>
                  <a:gd name="T59" fmla="*/ 15 h 954"/>
                  <a:gd name="T60" fmla="*/ 819 w 1284"/>
                  <a:gd name="T61" fmla="*/ 23 h 954"/>
                  <a:gd name="T62" fmla="*/ 881 w 1284"/>
                  <a:gd name="T63" fmla="*/ 44 h 954"/>
                  <a:gd name="T64" fmla="*/ 939 w 1284"/>
                  <a:gd name="T65" fmla="*/ 70 h 954"/>
                  <a:gd name="T66" fmla="*/ 994 w 1284"/>
                  <a:gd name="T67" fmla="*/ 100 h 954"/>
                  <a:gd name="T68" fmla="*/ 1045 w 1284"/>
                  <a:gd name="T69" fmla="*/ 136 h 954"/>
                  <a:gd name="T70" fmla="*/ 1091 w 1284"/>
                  <a:gd name="T71" fmla="*/ 177 h 954"/>
                  <a:gd name="T72" fmla="*/ 1133 w 1284"/>
                  <a:gd name="T73" fmla="*/ 222 h 954"/>
                  <a:gd name="T74" fmla="*/ 1171 w 1284"/>
                  <a:gd name="T75" fmla="*/ 270 h 954"/>
                  <a:gd name="T76" fmla="*/ 1204 w 1284"/>
                  <a:gd name="T77" fmla="*/ 320 h 954"/>
                  <a:gd name="T78" fmla="*/ 1230 w 1284"/>
                  <a:gd name="T79" fmla="*/ 374 h 954"/>
                  <a:gd name="T80" fmla="*/ 1253 w 1284"/>
                  <a:gd name="T81" fmla="*/ 431 h 954"/>
                  <a:gd name="T82" fmla="*/ 1269 w 1284"/>
                  <a:gd name="T83" fmla="*/ 490 h 954"/>
                  <a:gd name="T84" fmla="*/ 1277 w 1284"/>
                  <a:gd name="T85" fmla="*/ 535 h 954"/>
                  <a:gd name="T86" fmla="*/ 1281 w 1284"/>
                  <a:gd name="T87" fmla="*/ 565 h 954"/>
                  <a:gd name="T88" fmla="*/ 1283 w 1284"/>
                  <a:gd name="T89" fmla="*/ 596 h 954"/>
                  <a:gd name="T90" fmla="*/ 1284 w 1284"/>
                  <a:gd name="T91" fmla="*/ 626 h 954"/>
                  <a:gd name="T92" fmla="*/ 1283 w 1284"/>
                  <a:gd name="T93" fmla="*/ 657 h 954"/>
                  <a:gd name="T94" fmla="*/ 1280 w 1284"/>
                  <a:gd name="T95" fmla="*/ 689 h 954"/>
                  <a:gd name="T96" fmla="*/ 1277 w 1284"/>
                  <a:gd name="T97" fmla="*/ 720 h 954"/>
                  <a:gd name="T98" fmla="*/ 1271 w 1284"/>
                  <a:gd name="T99" fmla="*/ 752 h 954"/>
                  <a:gd name="T100" fmla="*/ 1260 w 1284"/>
                  <a:gd name="T101" fmla="*/ 792 h 954"/>
                  <a:gd name="T102" fmla="*/ 1244 w 1284"/>
                  <a:gd name="T103" fmla="*/ 840 h 954"/>
                  <a:gd name="T104" fmla="*/ 1225 w 1284"/>
                  <a:gd name="T105" fmla="*/ 888 h 954"/>
                  <a:gd name="T106" fmla="*/ 1201 w 1284"/>
                  <a:gd name="T107" fmla="*/ 933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4" h="954">
                    <a:moveTo>
                      <a:pt x="58" y="886"/>
                    </a:moveTo>
                    <a:lnTo>
                      <a:pt x="51" y="871"/>
                    </a:lnTo>
                    <a:lnTo>
                      <a:pt x="45" y="856"/>
                    </a:lnTo>
                    <a:lnTo>
                      <a:pt x="39" y="842"/>
                    </a:lnTo>
                    <a:lnTo>
                      <a:pt x="33" y="827"/>
                    </a:lnTo>
                    <a:lnTo>
                      <a:pt x="28" y="810"/>
                    </a:lnTo>
                    <a:lnTo>
                      <a:pt x="24" y="795"/>
                    </a:lnTo>
                    <a:lnTo>
                      <a:pt x="19" y="780"/>
                    </a:lnTo>
                    <a:lnTo>
                      <a:pt x="16" y="765"/>
                    </a:lnTo>
                    <a:lnTo>
                      <a:pt x="13" y="750"/>
                    </a:lnTo>
                    <a:lnTo>
                      <a:pt x="10" y="735"/>
                    </a:lnTo>
                    <a:lnTo>
                      <a:pt x="7" y="719"/>
                    </a:lnTo>
                    <a:lnTo>
                      <a:pt x="6" y="704"/>
                    </a:lnTo>
                    <a:lnTo>
                      <a:pt x="3" y="689"/>
                    </a:lnTo>
                    <a:lnTo>
                      <a:pt x="3" y="674"/>
                    </a:lnTo>
                    <a:lnTo>
                      <a:pt x="1" y="657"/>
                    </a:lnTo>
                    <a:lnTo>
                      <a:pt x="1" y="642"/>
                    </a:lnTo>
                    <a:lnTo>
                      <a:pt x="0" y="627"/>
                    </a:lnTo>
                    <a:lnTo>
                      <a:pt x="1" y="612"/>
                    </a:lnTo>
                    <a:lnTo>
                      <a:pt x="1" y="596"/>
                    </a:lnTo>
                    <a:lnTo>
                      <a:pt x="3" y="581"/>
                    </a:lnTo>
                    <a:lnTo>
                      <a:pt x="4" y="566"/>
                    </a:lnTo>
                    <a:lnTo>
                      <a:pt x="6" y="551"/>
                    </a:lnTo>
                    <a:lnTo>
                      <a:pt x="10" y="521"/>
                    </a:lnTo>
                    <a:lnTo>
                      <a:pt x="16" y="491"/>
                    </a:lnTo>
                    <a:lnTo>
                      <a:pt x="24" y="463"/>
                    </a:lnTo>
                    <a:lnTo>
                      <a:pt x="33" y="433"/>
                    </a:lnTo>
                    <a:lnTo>
                      <a:pt x="43" y="404"/>
                    </a:lnTo>
                    <a:lnTo>
                      <a:pt x="55" y="377"/>
                    </a:lnTo>
                    <a:lnTo>
                      <a:pt x="67" y="350"/>
                    </a:lnTo>
                    <a:lnTo>
                      <a:pt x="82" y="323"/>
                    </a:lnTo>
                    <a:lnTo>
                      <a:pt x="97" y="297"/>
                    </a:lnTo>
                    <a:lnTo>
                      <a:pt x="115" y="271"/>
                    </a:lnTo>
                    <a:lnTo>
                      <a:pt x="133" y="247"/>
                    </a:lnTo>
                    <a:lnTo>
                      <a:pt x="152" y="223"/>
                    </a:lnTo>
                    <a:lnTo>
                      <a:pt x="173" y="201"/>
                    </a:lnTo>
                    <a:lnTo>
                      <a:pt x="196" y="178"/>
                    </a:lnTo>
                    <a:lnTo>
                      <a:pt x="218" y="157"/>
                    </a:lnTo>
                    <a:lnTo>
                      <a:pt x="243" y="138"/>
                    </a:lnTo>
                    <a:lnTo>
                      <a:pt x="269" y="118"/>
                    </a:lnTo>
                    <a:lnTo>
                      <a:pt x="296" y="100"/>
                    </a:lnTo>
                    <a:lnTo>
                      <a:pt x="323" y="84"/>
                    </a:lnTo>
                    <a:lnTo>
                      <a:pt x="351" y="69"/>
                    </a:lnTo>
                    <a:lnTo>
                      <a:pt x="381" y="55"/>
                    </a:lnTo>
                    <a:lnTo>
                      <a:pt x="406" y="45"/>
                    </a:lnTo>
                    <a:lnTo>
                      <a:pt x="430" y="36"/>
                    </a:lnTo>
                    <a:lnTo>
                      <a:pt x="454" y="29"/>
                    </a:lnTo>
                    <a:lnTo>
                      <a:pt x="480" y="21"/>
                    </a:lnTo>
                    <a:lnTo>
                      <a:pt x="505" y="15"/>
                    </a:lnTo>
                    <a:lnTo>
                      <a:pt x="531" y="11"/>
                    </a:lnTo>
                    <a:lnTo>
                      <a:pt x="556" y="6"/>
                    </a:lnTo>
                    <a:lnTo>
                      <a:pt x="581" y="3"/>
                    </a:lnTo>
                    <a:lnTo>
                      <a:pt x="607" y="2"/>
                    </a:lnTo>
                    <a:lnTo>
                      <a:pt x="632" y="0"/>
                    </a:lnTo>
                    <a:lnTo>
                      <a:pt x="659" y="0"/>
                    </a:lnTo>
                    <a:lnTo>
                      <a:pt x="685" y="0"/>
                    </a:lnTo>
                    <a:lnTo>
                      <a:pt x="710" y="3"/>
                    </a:lnTo>
                    <a:lnTo>
                      <a:pt x="735" y="6"/>
                    </a:lnTo>
                    <a:lnTo>
                      <a:pt x="762" y="11"/>
                    </a:lnTo>
                    <a:lnTo>
                      <a:pt x="788" y="15"/>
                    </a:lnTo>
                    <a:lnTo>
                      <a:pt x="804" y="18"/>
                    </a:lnTo>
                    <a:lnTo>
                      <a:pt x="819" y="23"/>
                    </a:lnTo>
                    <a:lnTo>
                      <a:pt x="851" y="33"/>
                    </a:lnTo>
                    <a:lnTo>
                      <a:pt x="881" y="44"/>
                    </a:lnTo>
                    <a:lnTo>
                      <a:pt x="910" y="55"/>
                    </a:lnTo>
                    <a:lnTo>
                      <a:pt x="939" y="70"/>
                    </a:lnTo>
                    <a:lnTo>
                      <a:pt x="967" y="85"/>
                    </a:lnTo>
                    <a:lnTo>
                      <a:pt x="994" y="100"/>
                    </a:lnTo>
                    <a:lnTo>
                      <a:pt x="1020" y="118"/>
                    </a:lnTo>
                    <a:lnTo>
                      <a:pt x="1045" y="136"/>
                    </a:lnTo>
                    <a:lnTo>
                      <a:pt x="1069" y="157"/>
                    </a:lnTo>
                    <a:lnTo>
                      <a:pt x="1091" y="177"/>
                    </a:lnTo>
                    <a:lnTo>
                      <a:pt x="1112" y="199"/>
                    </a:lnTo>
                    <a:lnTo>
                      <a:pt x="1133" y="222"/>
                    </a:lnTo>
                    <a:lnTo>
                      <a:pt x="1153" y="246"/>
                    </a:lnTo>
                    <a:lnTo>
                      <a:pt x="1171" y="270"/>
                    </a:lnTo>
                    <a:lnTo>
                      <a:pt x="1187" y="295"/>
                    </a:lnTo>
                    <a:lnTo>
                      <a:pt x="1204" y="320"/>
                    </a:lnTo>
                    <a:lnTo>
                      <a:pt x="1217" y="347"/>
                    </a:lnTo>
                    <a:lnTo>
                      <a:pt x="1230" y="374"/>
                    </a:lnTo>
                    <a:lnTo>
                      <a:pt x="1242" y="403"/>
                    </a:lnTo>
                    <a:lnTo>
                      <a:pt x="1253" y="431"/>
                    </a:lnTo>
                    <a:lnTo>
                      <a:pt x="1262" y="460"/>
                    </a:lnTo>
                    <a:lnTo>
                      <a:pt x="1269" y="490"/>
                    </a:lnTo>
                    <a:lnTo>
                      <a:pt x="1275" y="520"/>
                    </a:lnTo>
                    <a:lnTo>
                      <a:pt x="1277" y="535"/>
                    </a:lnTo>
                    <a:lnTo>
                      <a:pt x="1280" y="550"/>
                    </a:lnTo>
                    <a:lnTo>
                      <a:pt x="1281" y="565"/>
                    </a:lnTo>
                    <a:lnTo>
                      <a:pt x="1283" y="580"/>
                    </a:lnTo>
                    <a:lnTo>
                      <a:pt x="1283" y="596"/>
                    </a:lnTo>
                    <a:lnTo>
                      <a:pt x="1284" y="611"/>
                    </a:lnTo>
                    <a:lnTo>
                      <a:pt x="1284" y="626"/>
                    </a:lnTo>
                    <a:lnTo>
                      <a:pt x="1284" y="642"/>
                    </a:lnTo>
                    <a:lnTo>
                      <a:pt x="1283" y="657"/>
                    </a:lnTo>
                    <a:lnTo>
                      <a:pt x="1281" y="674"/>
                    </a:lnTo>
                    <a:lnTo>
                      <a:pt x="1280" y="689"/>
                    </a:lnTo>
                    <a:lnTo>
                      <a:pt x="1278" y="705"/>
                    </a:lnTo>
                    <a:lnTo>
                      <a:pt x="1277" y="720"/>
                    </a:lnTo>
                    <a:lnTo>
                      <a:pt x="1274" y="737"/>
                    </a:lnTo>
                    <a:lnTo>
                      <a:pt x="1271" y="752"/>
                    </a:lnTo>
                    <a:lnTo>
                      <a:pt x="1266" y="768"/>
                    </a:lnTo>
                    <a:lnTo>
                      <a:pt x="1260" y="792"/>
                    </a:lnTo>
                    <a:lnTo>
                      <a:pt x="1253" y="816"/>
                    </a:lnTo>
                    <a:lnTo>
                      <a:pt x="1244" y="840"/>
                    </a:lnTo>
                    <a:lnTo>
                      <a:pt x="1235" y="864"/>
                    </a:lnTo>
                    <a:lnTo>
                      <a:pt x="1225" y="888"/>
                    </a:lnTo>
                    <a:lnTo>
                      <a:pt x="1214" y="910"/>
                    </a:lnTo>
                    <a:lnTo>
                      <a:pt x="1201" y="933"/>
                    </a:lnTo>
                    <a:lnTo>
                      <a:pt x="1187" y="954"/>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6" name="Freeform 320"/>
              <p:cNvSpPr>
                <a:spLocks/>
              </p:cNvSpPr>
              <p:nvPr/>
            </p:nvSpPr>
            <p:spPr bwMode="auto">
              <a:xfrm>
                <a:off x="2756" y="1521"/>
                <a:ext cx="472" cy="183"/>
              </a:xfrm>
              <a:custGeom>
                <a:avLst/>
                <a:gdLst>
                  <a:gd name="T0" fmla="*/ 472 w 472"/>
                  <a:gd name="T1" fmla="*/ 90 h 183"/>
                  <a:gd name="T2" fmla="*/ 453 w 472"/>
                  <a:gd name="T3" fmla="*/ 88 h 183"/>
                  <a:gd name="T4" fmla="*/ 433 w 472"/>
                  <a:gd name="T5" fmla="*/ 90 h 183"/>
                  <a:gd name="T6" fmla="*/ 415 w 472"/>
                  <a:gd name="T7" fmla="*/ 91 h 183"/>
                  <a:gd name="T8" fmla="*/ 397 w 472"/>
                  <a:gd name="T9" fmla="*/ 93 h 183"/>
                  <a:gd name="T10" fmla="*/ 379 w 472"/>
                  <a:gd name="T11" fmla="*/ 97 h 183"/>
                  <a:gd name="T12" fmla="*/ 363 w 472"/>
                  <a:gd name="T13" fmla="*/ 100 h 183"/>
                  <a:gd name="T14" fmla="*/ 346 w 472"/>
                  <a:gd name="T15" fmla="*/ 105 h 183"/>
                  <a:gd name="T16" fmla="*/ 332 w 472"/>
                  <a:gd name="T17" fmla="*/ 111 h 183"/>
                  <a:gd name="T18" fmla="*/ 317 w 472"/>
                  <a:gd name="T19" fmla="*/ 117 h 183"/>
                  <a:gd name="T20" fmla="*/ 303 w 472"/>
                  <a:gd name="T21" fmla="*/ 124 h 183"/>
                  <a:gd name="T22" fmla="*/ 290 w 472"/>
                  <a:gd name="T23" fmla="*/ 132 h 183"/>
                  <a:gd name="T24" fmla="*/ 276 w 472"/>
                  <a:gd name="T25" fmla="*/ 141 h 183"/>
                  <a:gd name="T26" fmla="*/ 266 w 472"/>
                  <a:gd name="T27" fmla="*/ 150 h 183"/>
                  <a:gd name="T28" fmla="*/ 254 w 472"/>
                  <a:gd name="T29" fmla="*/ 160 h 183"/>
                  <a:gd name="T30" fmla="*/ 245 w 472"/>
                  <a:gd name="T31" fmla="*/ 171 h 183"/>
                  <a:gd name="T32" fmla="*/ 236 w 472"/>
                  <a:gd name="T33" fmla="*/ 183 h 183"/>
                  <a:gd name="T34" fmla="*/ 210 w 472"/>
                  <a:gd name="T35" fmla="*/ 154 h 183"/>
                  <a:gd name="T36" fmla="*/ 183 w 472"/>
                  <a:gd name="T37" fmla="*/ 129 h 183"/>
                  <a:gd name="T38" fmla="*/ 157 w 472"/>
                  <a:gd name="T39" fmla="*/ 103 h 183"/>
                  <a:gd name="T40" fmla="*/ 127 w 472"/>
                  <a:gd name="T41" fmla="*/ 79 h 183"/>
                  <a:gd name="T42" fmla="*/ 97 w 472"/>
                  <a:gd name="T43" fmla="*/ 57 h 183"/>
                  <a:gd name="T44" fmla="*/ 82 w 472"/>
                  <a:gd name="T45" fmla="*/ 46 h 183"/>
                  <a:gd name="T46" fmla="*/ 65 w 472"/>
                  <a:gd name="T47" fmla="*/ 37 h 183"/>
                  <a:gd name="T48" fmla="*/ 50 w 472"/>
                  <a:gd name="T49" fmla="*/ 27 h 183"/>
                  <a:gd name="T50" fmla="*/ 34 w 472"/>
                  <a:gd name="T51" fmla="*/ 18 h 183"/>
                  <a:gd name="T52" fmla="*/ 17 w 472"/>
                  <a:gd name="T53" fmla="*/ 9 h 183"/>
                  <a:gd name="T54" fmla="*/ 0 w 472"/>
                  <a:gd name="T55"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72" h="183">
                    <a:moveTo>
                      <a:pt x="472" y="90"/>
                    </a:moveTo>
                    <a:lnTo>
                      <a:pt x="453" y="88"/>
                    </a:lnTo>
                    <a:lnTo>
                      <a:pt x="433" y="90"/>
                    </a:lnTo>
                    <a:lnTo>
                      <a:pt x="415" y="91"/>
                    </a:lnTo>
                    <a:lnTo>
                      <a:pt x="397" y="93"/>
                    </a:lnTo>
                    <a:lnTo>
                      <a:pt x="379" y="97"/>
                    </a:lnTo>
                    <a:lnTo>
                      <a:pt x="363" y="100"/>
                    </a:lnTo>
                    <a:lnTo>
                      <a:pt x="346" y="105"/>
                    </a:lnTo>
                    <a:lnTo>
                      <a:pt x="332" y="111"/>
                    </a:lnTo>
                    <a:lnTo>
                      <a:pt x="317" y="117"/>
                    </a:lnTo>
                    <a:lnTo>
                      <a:pt x="303" y="124"/>
                    </a:lnTo>
                    <a:lnTo>
                      <a:pt x="290" y="132"/>
                    </a:lnTo>
                    <a:lnTo>
                      <a:pt x="276" y="141"/>
                    </a:lnTo>
                    <a:lnTo>
                      <a:pt x="266" y="150"/>
                    </a:lnTo>
                    <a:lnTo>
                      <a:pt x="254" y="160"/>
                    </a:lnTo>
                    <a:lnTo>
                      <a:pt x="245" y="171"/>
                    </a:lnTo>
                    <a:lnTo>
                      <a:pt x="236" y="183"/>
                    </a:lnTo>
                    <a:lnTo>
                      <a:pt x="210" y="154"/>
                    </a:lnTo>
                    <a:lnTo>
                      <a:pt x="183" y="129"/>
                    </a:lnTo>
                    <a:lnTo>
                      <a:pt x="157" y="103"/>
                    </a:lnTo>
                    <a:lnTo>
                      <a:pt x="127" y="79"/>
                    </a:lnTo>
                    <a:lnTo>
                      <a:pt x="97" y="57"/>
                    </a:lnTo>
                    <a:lnTo>
                      <a:pt x="82" y="46"/>
                    </a:lnTo>
                    <a:lnTo>
                      <a:pt x="65" y="37"/>
                    </a:lnTo>
                    <a:lnTo>
                      <a:pt x="50" y="27"/>
                    </a:lnTo>
                    <a:lnTo>
                      <a:pt x="34" y="18"/>
                    </a:lnTo>
                    <a:lnTo>
                      <a:pt x="17" y="9"/>
                    </a:lnTo>
                    <a:lnTo>
                      <a:pt x="0" y="0"/>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grpSp>
      </p:grpSp>
      <p:sp>
        <p:nvSpPr>
          <p:cNvPr id="372"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168195233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133450" y="5712031"/>
            <a:ext cx="8877100" cy="661988"/>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ct val="90000"/>
              </a:lnSpc>
              <a:spcBef>
                <a:spcPct val="0"/>
              </a:spcBef>
              <a:buFontTx/>
              <a:buNone/>
            </a:pPr>
            <a:r>
              <a:rPr lang="ru-RU" altLang="zh-CN" sz="2400" b="1" dirty="0" smtClean="0">
                <a:solidFill>
                  <a:srgbClr val="800080"/>
                </a:solidFill>
                <a:latin typeface="+mn-lt"/>
              </a:rPr>
              <a:t>Рис.</a:t>
            </a:r>
            <a:r>
              <a:rPr lang="ru-RU" altLang="zh-CN" sz="2400" b="1" dirty="0" smtClean="0">
                <a:solidFill>
                  <a:srgbClr val="800080"/>
                </a:solidFill>
                <a:latin typeface="+mn-lt"/>
                <a:ea typeface="SimSun" panose="02010600030101010101" pitchFamily="2" charset="-122"/>
              </a:rPr>
              <a:t>16.12.</a:t>
            </a:r>
            <a:r>
              <a:rPr lang="ru-RU" altLang="zh-CN" sz="2400" b="1" dirty="0" smtClean="0">
                <a:solidFill>
                  <a:srgbClr val="800080"/>
                </a:solidFill>
                <a:latin typeface="+mn-lt"/>
              </a:rPr>
              <a:t> Структура НТТР-соединение с</a:t>
            </a:r>
            <a:r>
              <a:rPr lang="en-US" altLang="zh-CN" sz="2400" b="1" dirty="0" smtClean="0">
                <a:solidFill>
                  <a:srgbClr val="800080"/>
                </a:solidFill>
                <a:latin typeface="+mn-lt"/>
              </a:rPr>
              <a:t>TLS</a:t>
            </a:r>
            <a:r>
              <a:rPr lang="ru-RU" altLang="zh-CN" sz="2400" b="1" dirty="0" smtClean="0">
                <a:solidFill>
                  <a:srgbClr val="800080"/>
                </a:solidFill>
                <a:latin typeface="+mn-lt"/>
              </a:rPr>
              <a:t>-туннелем</a:t>
            </a:r>
            <a:endParaRPr lang="ru-RU" altLang="ru-RU" sz="2400" b="1" dirty="0">
              <a:solidFill>
                <a:srgbClr val="800080"/>
              </a:solidFill>
              <a:latin typeface="+mn-lt"/>
            </a:endParaRPr>
          </a:p>
        </p:txBody>
      </p:sp>
      <p:sp>
        <p:nvSpPr>
          <p:cNvPr id="372"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grpSp>
        <p:nvGrpSpPr>
          <p:cNvPr id="17" name="Группа 16"/>
          <p:cNvGrpSpPr/>
          <p:nvPr/>
        </p:nvGrpSpPr>
        <p:grpSpPr>
          <a:xfrm>
            <a:off x="173936" y="1480179"/>
            <a:ext cx="8796128" cy="3529744"/>
            <a:chOff x="173936" y="1480179"/>
            <a:chExt cx="8796128" cy="3529744"/>
          </a:xfrm>
        </p:grpSpPr>
        <p:grpSp>
          <p:nvGrpSpPr>
            <p:cNvPr id="16" name="Группа 15"/>
            <p:cNvGrpSpPr/>
            <p:nvPr/>
          </p:nvGrpSpPr>
          <p:grpSpPr>
            <a:xfrm>
              <a:off x="173936" y="2518661"/>
              <a:ext cx="8796128" cy="2491262"/>
              <a:chOff x="171071" y="3149597"/>
              <a:chExt cx="8796128" cy="2491262"/>
            </a:xfrm>
          </p:grpSpPr>
          <p:sp>
            <p:nvSpPr>
              <p:cNvPr id="178" name="Поле 6"/>
              <p:cNvSpPr txBox="1">
                <a:spLocks noChangeArrowheads="1"/>
              </p:cNvSpPr>
              <p:nvPr/>
            </p:nvSpPr>
            <p:spPr bwMode="auto">
              <a:xfrm>
                <a:off x="171071" y="3149597"/>
                <a:ext cx="11120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sp>
            <p:nvSpPr>
              <p:cNvPr id="175" name="Поле 2"/>
              <p:cNvSpPr txBox="1">
                <a:spLocks noChangeArrowheads="1"/>
              </p:cNvSpPr>
              <p:nvPr/>
            </p:nvSpPr>
            <p:spPr bwMode="auto">
              <a:xfrm>
                <a:off x="1031040" y="3796103"/>
                <a:ext cx="8368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l"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76" name="Стрелка вправо 175"/>
              <p:cNvSpPr/>
              <p:nvPr/>
            </p:nvSpPr>
            <p:spPr bwMode="auto">
              <a:xfrm>
                <a:off x="1118494" y="4061087"/>
                <a:ext cx="574204"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nvGrpSpPr>
              <p:cNvPr id="191" name="Group 156"/>
              <p:cNvGrpSpPr>
                <a:grpSpLocks/>
              </p:cNvGrpSpPr>
              <p:nvPr/>
            </p:nvGrpSpPr>
            <p:grpSpPr bwMode="auto">
              <a:xfrm>
                <a:off x="264962" y="3736854"/>
                <a:ext cx="798204" cy="1174139"/>
                <a:chOff x="978" y="556"/>
                <a:chExt cx="680" cy="918"/>
              </a:xfrm>
            </p:grpSpPr>
            <p:grpSp>
              <p:nvGrpSpPr>
                <p:cNvPr id="218" name="Group 27"/>
                <p:cNvGrpSpPr>
                  <a:grpSpLocks/>
                </p:cNvGrpSpPr>
                <p:nvPr/>
              </p:nvGrpSpPr>
              <p:grpSpPr bwMode="auto">
                <a:xfrm flipH="1">
                  <a:off x="978" y="556"/>
                  <a:ext cx="680" cy="912"/>
                  <a:chOff x="1094" y="7575"/>
                  <a:chExt cx="1027" cy="1416"/>
                </a:xfrm>
              </p:grpSpPr>
              <p:sp>
                <p:nvSpPr>
                  <p:cNvPr id="22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22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2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2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3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19" name="Group 37"/>
                <p:cNvGrpSpPr>
                  <a:grpSpLocks/>
                </p:cNvGrpSpPr>
                <p:nvPr/>
              </p:nvGrpSpPr>
              <p:grpSpPr bwMode="auto">
                <a:xfrm flipH="1">
                  <a:off x="1092" y="1217"/>
                  <a:ext cx="264" cy="257"/>
                  <a:chOff x="1949" y="8886"/>
                  <a:chExt cx="513" cy="513"/>
                </a:xfrm>
              </p:grpSpPr>
              <p:grpSp>
                <p:nvGrpSpPr>
                  <p:cNvPr id="220" name="Group 38"/>
                  <p:cNvGrpSpPr>
                    <a:grpSpLocks/>
                  </p:cNvGrpSpPr>
                  <p:nvPr/>
                </p:nvGrpSpPr>
                <p:grpSpPr bwMode="auto">
                  <a:xfrm>
                    <a:off x="1949" y="8886"/>
                    <a:ext cx="513" cy="513"/>
                    <a:chOff x="1949" y="8886"/>
                    <a:chExt cx="513" cy="513"/>
                  </a:xfrm>
                </p:grpSpPr>
                <p:sp>
                  <p:nvSpPr>
                    <p:cNvPr id="22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2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2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174" name="Поле 1"/>
              <p:cNvSpPr txBox="1">
                <a:spLocks noChangeArrowheads="1"/>
              </p:cNvSpPr>
              <p:nvPr/>
            </p:nvSpPr>
            <p:spPr bwMode="auto">
              <a:xfrm>
                <a:off x="7428131" y="3391231"/>
                <a:ext cx="145393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UA</a:t>
                </a: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-модуль</a:t>
                </a:r>
              </a:p>
              <a:p>
                <a:pPr eaLnBrk="1" hangingPunct="1">
                  <a:defRPr/>
                </a:pPr>
                <a:r>
                  <a:rPr lang="ru-RU" altLang="ru-RU" sz="1800" b="1" i="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rPr>
                  <a:t>(НТТР-клиент) </a:t>
                </a:r>
                <a:endParaRPr lang="ru-RU" altLang="ru-RU" sz="1800" b="1" dirty="0" smtClean="0">
                  <a:solidFill>
                    <a:srgbClr val="0070C0"/>
                  </a:solidFill>
                  <a:effectLst>
                    <a:outerShdw dist="50800" dir="3600000" algn="tl" rotWithShape="0">
                      <a:srgbClr val="FFC000"/>
                    </a:outerShdw>
                  </a:effectLst>
                  <a:latin typeface="Arial Narrow" panose="020B0606020202030204" pitchFamily="34" charset="0"/>
                  <a:cs typeface="Calibri" panose="020F0502020204030204" pitchFamily="34" charset="0"/>
                </a:endParaRPr>
              </a:p>
            </p:txBody>
          </p:sp>
          <p:sp>
            <p:nvSpPr>
              <p:cNvPr id="180" name="Поле 8"/>
              <p:cNvSpPr txBox="1">
                <a:spLocks noChangeArrowheads="1"/>
              </p:cNvSpPr>
              <p:nvPr/>
            </p:nvSpPr>
            <p:spPr bwMode="auto">
              <a:xfrm>
                <a:off x="7459430" y="5333082"/>
                <a:ext cx="15064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upright="1">
                <a:spAutoFit/>
              </a:bodyPr>
              <a:lstStyle/>
              <a:p>
                <a:pPr algn="ctr" eaLnBrk="1" hangingPunct="1">
                  <a:spcAft>
                    <a:spcPts val="0"/>
                  </a:spcAft>
                  <a:defRPr/>
                </a:pPr>
                <a:r>
                  <a:rPr lang="ru-RU" sz="2000" i="1" dirty="0" smtClean="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sz="2000"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0" name="Группа 9"/>
              <p:cNvGrpSpPr/>
              <p:nvPr/>
            </p:nvGrpSpPr>
            <p:grpSpPr>
              <a:xfrm>
                <a:off x="7755016" y="4072539"/>
                <a:ext cx="799378" cy="985780"/>
                <a:chOff x="7730842" y="2014208"/>
                <a:chExt cx="809585" cy="985780"/>
              </a:xfrm>
            </p:grpSpPr>
            <p:grpSp>
              <p:nvGrpSpPr>
                <p:cNvPr id="190" name="Group 157"/>
                <p:cNvGrpSpPr>
                  <a:grpSpLocks/>
                </p:cNvGrpSpPr>
                <p:nvPr/>
              </p:nvGrpSpPr>
              <p:grpSpPr bwMode="auto">
                <a:xfrm rot="816676">
                  <a:off x="7972883" y="2689985"/>
                  <a:ext cx="567544" cy="310003"/>
                  <a:chOff x="3923" y="1176"/>
                  <a:chExt cx="369" cy="212"/>
                </a:xfrm>
              </p:grpSpPr>
              <p:sp>
                <p:nvSpPr>
                  <p:cNvPr id="233"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34"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35"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192" name="Группа 191"/>
                <p:cNvGrpSpPr/>
                <p:nvPr/>
              </p:nvGrpSpPr>
              <p:grpSpPr bwMode="auto">
                <a:xfrm flipH="1">
                  <a:off x="7730842" y="2014208"/>
                  <a:ext cx="679857" cy="737305"/>
                  <a:chOff x="0" y="0"/>
                  <a:chExt cx="1010158" cy="1141686"/>
                </a:xfrm>
                <a:solidFill>
                  <a:schemeClr val="bg1"/>
                </a:solidFill>
              </p:grpSpPr>
              <p:grpSp>
                <p:nvGrpSpPr>
                  <p:cNvPr id="193" name="Группа 192"/>
                  <p:cNvGrpSpPr/>
                  <p:nvPr/>
                </p:nvGrpSpPr>
                <p:grpSpPr>
                  <a:xfrm>
                    <a:off x="0" y="0"/>
                    <a:ext cx="1010158" cy="1141686"/>
                    <a:chOff x="0" y="0"/>
                    <a:chExt cx="1010158" cy="1141686"/>
                  </a:xfrm>
                  <a:grpFill/>
                </p:grpSpPr>
                <p:grpSp>
                  <p:nvGrpSpPr>
                    <p:cNvPr id="199" name="Группа 198"/>
                    <p:cNvGrpSpPr/>
                    <p:nvPr/>
                  </p:nvGrpSpPr>
                  <p:grpSpPr>
                    <a:xfrm>
                      <a:off x="0" y="0"/>
                      <a:ext cx="1010158" cy="1141686"/>
                      <a:chOff x="0" y="0"/>
                      <a:chExt cx="1010158" cy="1141686"/>
                    </a:xfrm>
                    <a:grpFill/>
                  </p:grpSpPr>
                  <p:grpSp>
                    <p:nvGrpSpPr>
                      <p:cNvPr id="202" name="Группа 201"/>
                      <p:cNvGrpSpPr/>
                      <p:nvPr/>
                    </p:nvGrpSpPr>
                    <p:grpSpPr>
                      <a:xfrm>
                        <a:off x="0" y="0"/>
                        <a:ext cx="1010158" cy="1141686"/>
                        <a:chOff x="0" y="0"/>
                        <a:chExt cx="1010158" cy="1141686"/>
                      </a:xfrm>
                      <a:grpFill/>
                    </p:grpSpPr>
                    <p:grpSp>
                      <p:nvGrpSpPr>
                        <p:cNvPr id="204" name="Группа 203"/>
                        <p:cNvGrpSpPr/>
                        <p:nvPr/>
                      </p:nvGrpSpPr>
                      <p:grpSpPr>
                        <a:xfrm>
                          <a:off x="0" y="0"/>
                          <a:ext cx="1010158" cy="1141686"/>
                          <a:chOff x="0" y="0"/>
                          <a:chExt cx="1010158" cy="1141686"/>
                        </a:xfrm>
                        <a:grpFill/>
                      </p:grpSpPr>
                      <p:grpSp>
                        <p:nvGrpSpPr>
                          <p:cNvPr id="207" name="Группа 206"/>
                          <p:cNvGrpSpPr/>
                          <p:nvPr/>
                        </p:nvGrpSpPr>
                        <p:grpSpPr>
                          <a:xfrm>
                            <a:off x="0" y="0"/>
                            <a:ext cx="1010158" cy="1141686"/>
                            <a:chOff x="0" y="0"/>
                            <a:chExt cx="1010158" cy="1141686"/>
                          </a:xfrm>
                          <a:grpFill/>
                        </p:grpSpPr>
                        <p:grpSp>
                          <p:nvGrpSpPr>
                            <p:cNvPr id="209" name="Группа 208"/>
                            <p:cNvGrpSpPr/>
                            <p:nvPr/>
                          </p:nvGrpSpPr>
                          <p:grpSpPr>
                            <a:xfrm>
                              <a:off x="0" y="0"/>
                              <a:ext cx="1010158" cy="1141686"/>
                              <a:chOff x="0" y="0"/>
                              <a:chExt cx="1010158" cy="1141686"/>
                            </a:xfrm>
                            <a:grpFill/>
                          </p:grpSpPr>
                          <p:grpSp>
                            <p:nvGrpSpPr>
                              <p:cNvPr id="211" name="Группа 210"/>
                              <p:cNvGrpSpPr/>
                              <p:nvPr/>
                            </p:nvGrpSpPr>
                            <p:grpSpPr>
                              <a:xfrm>
                                <a:off x="0" y="0"/>
                                <a:ext cx="1010158" cy="1141686"/>
                                <a:chOff x="0" y="0"/>
                                <a:chExt cx="1010158" cy="1141686"/>
                              </a:xfrm>
                              <a:grpFill/>
                            </p:grpSpPr>
                            <p:grpSp>
                              <p:nvGrpSpPr>
                                <p:cNvPr id="213" name="Группа 212"/>
                                <p:cNvGrpSpPr/>
                                <p:nvPr/>
                              </p:nvGrpSpPr>
                              <p:grpSpPr>
                                <a:xfrm>
                                  <a:off x="0" y="0"/>
                                  <a:ext cx="1010158" cy="1141686"/>
                                  <a:chOff x="0" y="0"/>
                                  <a:chExt cx="1010158" cy="1141686"/>
                                </a:xfrm>
                                <a:grpFill/>
                              </p:grpSpPr>
                              <p:sp>
                                <p:nvSpPr>
                                  <p:cNvPr id="216" name="Полилиния 215"/>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7" name="Полилиния 216"/>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4" name="Полилиния 213"/>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5" name="Полилиния 214"/>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2" name="Полилиния 211"/>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0" name="Полилиния 209"/>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8" name="Полилиния 207"/>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5" name="Полилиния 204"/>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6" name="Полилиния 205"/>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3" name="Полилиния 202"/>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0" name="Овал 199"/>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1" name="Овал 200"/>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194" name="Полилиния 193"/>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5" name="Полилиния 194"/>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6" name="Полилиния 195"/>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7" name="Полилиния 196"/>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8" name="Полилиния 197"/>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sp>
            <p:nvSpPr>
              <p:cNvPr id="285" name="Стрелка вправо 284"/>
              <p:cNvSpPr/>
              <p:nvPr/>
            </p:nvSpPr>
            <p:spPr bwMode="auto">
              <a:xfrm flipH="1">
                <a:off x="1478820" y="4612151"/>
                <a:ext cx="574204"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1" name="Поле 4"/>
              <p:cNvSpPr txBox="1">
                <a:spLocks noChangeArrowheads="1"/>
              </p:cNvSpPr>
              <p:nvPr/>
            </p:nvSpPr>
            <p:spPr bwMode="auto">
              <a:xfrm>
                <a:off x="1268608" y="4924104"/>
                <a:ext cx="87595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grpSp>
            <p:nvGrpSpPr>
              <p:cNvPr id="181" name="Group 108"/>
              <p:cNvGrpSpPr>
                <a:grpSpLocks/>
              </p:cNvGrpSpPr>
              <p:nvPr/>
            </p:nvGrpSpPr>
            <p:grpSpPr bwMode="auto">
              <a:xfrm flipH="1">
                <a:off x="8493960" y="4695394"/>
                <a:ext cx="473239" cy="681686"/>
                <a:chOff x="1982" y="4470"/>
                <a:chExt cx="509" cy="747"/>
              </a:xfrm>
              <a:solidFill>
                <a:srgbClr val="FFE5FF"/>
              </a:solidFill>
            </p:grpSpPr>
            <p:sp>
              <p:nvSpPr>
                <p:cNvPr id="26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2857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26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grpSp>
          <p:cxnSp>
            <p:nvCxnSpPr>
              <p:cNvPr id="337" name="Прямая соединительная линия 138"/>
              <p:cNvCxnSpPr>
                <a:cxnSpLocks noChangeShapeType="1"/>
              </p:cNvCxnSpPr>
              <p:nvPr/>
            </p:nvCxnSpPr>
            <p:spPr bwMode="auto">
              <a:xfrm flipH="1">
                <a:off x="6740005" y="4500583"/>
                <a:ext cx="971808" cy="8714"/>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353" name="Поле 6"/>
              <p:cNvSpPr txBox="1">
                <a:spLocks noChangeArrowheads="1"/>
              </p:cNvSpPr>
              <p:nvPr/>
            </p:nvSpPr>
            <p:spPr bwMode="auto">
              <a:xfrm>
                <a:off x="5369168" y="3232164"/>
                <a:ext cx="15929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6600CC"/>
                    </a:solidFill>
                    <a:effectLst>
                      <a:outerShdw dist="38100" dir="3600000" algn="tl" rotWithShape="0">
                        <a:srgbClr val="FFC000"/>
                      </a:outerShdw>
                    </a:effectLst>
                    <a:latin typeface="Arial Narrow" panose="020B0606020202030204" pitchFamily="34" charset="0"/>
                    <a:cs typeface="Calibri" panose="020F0502020204030204" pitchFamily="34" charset="0"/>
                  </a:rPr>
                  <a:t>Промежуточная система А</a:t>
                </a:r>
                <a:endParaRPr lang="ru-RU" altLang="ru-RU" sz="1600" b="1" dirty="0" smtClean="0">
                  <a:solidFill>
                    <a:srgbClr val="6600CC"/>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cxnSp>
            <p:nvCxnSpPr>
              <p:cNvPr id="371" name="Прямая соединительная линия 138"/>
              <p:cNvCxnSpPr>
                <a:cxnSpLocks noChangeShapeType="1"/>
              </p:cNvCxnSpPr>
              <p:nvPr/>
            </p:nvCxnSpPr>
            <p:spPr bwMode="auto">
              <a:xfrm flipH="1" flipV="1">
                <a:off x="1104836" y="4493894"/>
                <a:ext cx="967794" cy="246"/>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139" name="Скругленная прямоугольная выноска 138"/>
              <p:cNvSpPr/>
              <p:nvPr/>
            </p:nvSpPr>
            <p:spPr>
              <a:xfrm>
                <a:off x="3132895" y="5022937"/>
                <a:ext cx="1558136" cy="306467"/>
              </a:xfrm>
              <a:prstGeom prst="wedgeRoundRectCallout">
                <a:avLst>
                  <a:gd name="adj1" fmla="val 35397"/>
                  <a:gd name="adj2" fmla="val -147902"/>
                  <a:gd name="adj3" fmla="val 16667"/>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p>
                <a:pPr algn="ctr">
                  <a:spcAft>
                    <a:spcPts val="0"/>
                  </a:spcAft>
                </a:pPr>
                <a:r>
                  <a:rPr lang="en-US" sz="1800" b="1" dirty="0">
                    <a:solidFill>
                      <a:srgbClr val="990033"/>
                    </a:solidFill>
                    <a:effectLst>
                      <a:outerShdw dist="38100" dir="2700000" algn="tl" rotWithShape="0">
                        <a:srgbClr val="FFCC00"/>
                      </a:outerShdw>
                    </a:effectLst>
                    <a:latin typeface="Tahoma" panose="020B0604030504040204" pitchFamily="34" charset="0"/>
                    <a:ea typeface="Calibri" panose="020F0502020204030204" pitchFamily="34" charset="0"/>
                    <a:cs typeface="Times New Roman" panose="02020603050405020304" pitchFamily="18" charset="0"/>
                  </a:rPr>
                  <a:t>TLS-</a:t>
                </a:r>
                <a:r>
                  <a:rPr lang="ru-RU" sz="1800" b="1" dirty="0">
                    <a:solidFill>
                      <a:srgbClr val="990033"/>
                    </a:solidFill>
                    <a:effectLst>
                      <a:outerShdw dist="38100" dir="2700000" algn="tl" rotWithShape="0">
                        <a:srgbClr val="FFCC00"/>
                      </a:outerShdw>
                    </a:effectLst>
                    <a:latin typeface="Tahoma" panose="020B0604030504040204" pitchFamily="34" charset="0"/>
                    <a:ea typeface="Calibri" panose="020F0502020204030204" pitchFamily="34" charset="0"/>
                    <a:cs typeface="Times New Roman" panose="02020603050405020304" pitchFamily="18" charset="0"/>
                  </a:rPr>
                  <a:t>туннель</a:t>
                </a:r>
                <a:endParaRPr lang="ru-RU" sz="1800" b="1" dirty="0">
                  <a:solidFill>
                    <a:srgbClr val="990033"/>
                  </a:solidFill>
                  <a:effectLst>
                    <a:outerShdw dist="38100" dir="2700000" algn="tl" rotWithShape="0">
                      <a:srgbClr val="FFCC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4" name="Группа 3"/>
              <p:cNvGrpSpPr/>
              <p:nvPr/>
            </p:nvGrpSpPr>
            <p:grpSpPr>
              <a:xfrm>
                <a:off x="2056377" y="3736905"/>
                <a:ext cx="946842" cy="1200569"/>
                <a:chOff x="2056377" y="3736905"/>
                <a:chExt cx="946842" cy="1200569"/>
              </a:xfrm>
            </p:grpSpPr>
            <p:grpSp>
              <p:nvGrpSpPr>
                <p:cNvPr id="2" name="Группа 1"/>
                <p:cNvGrpSpPr/>
                <p:nvPr/>
              </p:nvGrpSpPr>
              <p:grpSpPr>
                <a:xfrm>
                  <a:off x="2114234" y="3736905"/>
                  <a:ext cx="797099" cy="1200569"/>
                  <a:chOff x="2114234" y="3736905"/>
                  <a:chExt cx="797099" cy="1200569"/>
                </a:xfrm>
              </p:grpSpPr>
              <p:grpSp>
                <p:nvGrpSpPr>
                  <p:cNvPr id="183" name="Group 14068"/>
                  <p:cNvGrpSpPr>
                    <a:grpSpLocks/>
                  </p:cNvGrpSpPr>
                  <p:nvPr/>
                </p:nvGrpSpPr>
                <p:grpSpPr bwMode="auto">
                  <a:xfrm>
                    <a:off x="2114234" y="3736905"/>
                    <a:ext cx="797099" cy="1174038"/>
                    <a:chOff x="6972" y="5484"/>
                    <a:chExt cx="1027" cy="1416"/>
                  </a:xfrm>
                </p:grpSpPr>
                <p:sp>
                  <p:nvSpPr>
                    <p:cNvPr id="254"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5"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6"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FFE1FF"/>
                    </a:solidFill>
                    <a:ln w="28575">
                      <a:solidFill>
                        <a:schemeClr val="accent1">
                          <a:lumMod val="50000"/>
                        </a:schemeClr>
                      </a:solidFill>
                      <a:round/>
                      <a:headEnd/>
                      <a:tailEnd/>
                    </a:ln>
                  </p:spPr>
                  <p:txBody>
                    <a:bodyPr upright="1"/>
                    <a:lstStyle/>
                    <a:p>
                      <a:pPr algn="ctr" eaLnBrk="1" hangingPunct="1">
                        <a:defRPr/>
                      </a:pPr>
                      <a:endParaRPr lang="ru-RU"/>
                    </a:p>
                  </p:txBody>
                </p:sp>
                <p:sp>
                  <p:nvSpPr>
                    <p:cNvPr id="257"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28575">
                      <a:solidFill>
                        <a:srgbClr val="0070C0"/>
                      </a:solidFill>
                      <a:round/>
                      <a:headEnd/>
                      <a:tailEnd/>
                    </a:ln>
                  </p:spPr>
                  <p:txBody>
                    <a:bodyPr/>
                    <a:lstStyle/>
                    <a:p>
                      <a:endParaRPr lang="ru-RU"/>
                    </a:p>
                  </p:txBody>
                </p:sp>
                <p:sp>
                  <p:nvSpPr>
                    <p:cNvPr id="258"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9"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0"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1"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28575">
                      <a:solidFill>
                        <a:srgbClr val="0070C0"/>
                      </a:solidFill>
                      <a:round/>
                      <a:headEnd/>
                      <a:tailEnd/>
                    </a:ln>
                  </p:spPr>
                  <p:txBody>
                    <a:bodyPr/>
                    <a:lstStyle/>
                    <a:p>
                      <a:endParaRPr lang="ru-RU"/>
                    </a:p>
                  </p:txBody>
                </p:sp>
                <p:sp>
                  <p:nvSpPr>
                    <p:cNvPr id="262"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28575">
                      <a:solidFill>
                        <a:srgbClr val="0070C0"/>
                      </a:solidFill>
                      <a:round/>
                      <a:headEnd/>
                      <a:tailEnd/>
                    </a:ln>
                  </p:spPr>
                  <p:txBody>
                    <a:bodyPr/>
                    <a:lstStyle/>
                    <a:p>
                      <a:endParaRPr lang="ru-RU"/>
                    </a:p>
                  </p:txBody>
                </p:sp>
              </p:grpSp>
              <p:grpSp>
                <p:nvGrpSpPr>
                  <p:cNvPr id="309" name="Group 313"/>
                  <p:cNvGrpSpPr>
                    <a:grpSpLocks/>
                  </p:cNvGrpSpPr>
                  <p:nvPr/>
                </p:nvGrpSpPr>
                <p:grpSpPr bwMode="auto">
                  <a:xfrm>
                    <a:off x="2475048" y="4657404"/>
                    <a:ext cx="306078" cy="280070"/>
                    <a:chOff x="2144" y="1513"/>
                    <a:chExt cx="1413" cy="1381"/>
                  </a:xfrm>
                </p:grpSpPr>
                <p:sp>
                  <p:nvSpPr>
                    <p:cNvPr id="310" name="Freeform 314"/>
                    <p:cNvSpPr>
                      <a:spLocks/>
                    </p:cNvSpPr>
                    <p:nvPr/>
                  </p:nvSpPr>
                  <p:spPr bwMode="auto">
                    <a:xfrm>
                      <a:off x="2144" y="1518"/>
                      <a:ext cx="1413" cy="1376"/>
                    </a:xfrm>
                    <a:custGeom>
                      <a:avLst/>
                      <a:gdLst>
                        <a:gd name="T0" fmla="*/ 1412 w 1413"/>
                        <a:gd name="T1" fmla="*/ 635 h 1376"/>
                        <a:gd name="T2" fmla="*/ 1403 w 1413"/>
                        <a:gd name="T3" fmla="*/ 566 h 1376"/>
                        <a:gd name="T4" fmla="*/ 1386 w 1413"/>
                        <a:gd name="T5" fmla="*/ 500 h 1376"/>
                        <a:gd name="T6" fmla="*/ 1365 w 1413"/>
                        <a:gd name="T7" fmla="*/ 436 h 1376"/>
                        <a:gd name="T8" fmla="*/ 1328 w 1413"/>
                        <a:gd name="T9" fmla="*/ 361 h 1376"/>
                        <a:gd name="T10" fmla="*/ 1252 w 1413"/>
                        <a:gd name="T11" fmla="*/ 251 h 1376"/>
                        <a:gd name="T12" fmla="*/ 1156 w 1413"/>
                        <a:gd name="T13" fmla="*/ 157 h 1376"/>
                        <a:gd name="T14" fmla="*/ 1044 w 1413"/>
                        <a:gd name="T15" fmla="*/ 84 h 1376"/>
                        <a:gd name="T16" fmla="*/ 950 w 1413"/>
                        <a:gd name="T17" fmla="*/ 42 h 1376"/>
                        <a:gd name="T18" fmla="*/ 884 w 1413"/>
                        <a:gd name="T19" fmla="*/ 22 h 1376"/>
                        <a:gd name="T20" fmla="*/ 815 w 1413"/>
                        <a:gd name="T21" fmla="*/ 9 h 1376"/>
                        <a:gd name="T22" fmla="*/ 743 w 1413"/>
                        <a:gd name="T23" fmla="*/ 1 h 1376"/>
                        <a:gd name="T24" fmla="*/ 671 w 1413"/>
                        <a:gd name="T25" fmla="*/ 1 h 1376"/>
                        <a:gd name="T26" fmla="*/ 600 w 1413"/>
                        <a:gd name="T27" fmla="*/ 9 h 1376"/>
                        <a:gd name="T28" fmla="*/ 531 w 1413"/>
                        <a:gd name="T29" fmla="*/ 22 h 1376"/>
                        <a:gd name="T30" fmla="*/ 463 w 1413"/>
                        <a:gd name="T31" fmla="*/ 42 h 1376"/>
                        <a:gd name="T32" fmla="*/ 371 w 1413"/>
                        <a:gd name="T33" fmla="*/ 84 h 1376"/>
                        <a:gd name="T34" fmla="*/ 257 w 1413"/>
                        <a:gd name="T35" fmla="*/ 157 h 1376"/>
                        <a:gd name="T36" fmla="*/ 161 w 1413"/>
                        <a:gd name="T37" fmla="*/ 251 h 1376"/>
                        <a:gd name="T38" fmla="*/ 85 w 1413"/>
                        <a:gd name="T39" fmla="*/ 361 h 1376"/>
                        <a:gd name="T40" fmla="*/ 49 w 1413"/>
                        <a:gd name="T41" fmla="*/ 436 h 1376"/>
                        <a:gd name="T42" fmla="*/ 27 w 1413"/>
                        <a:gd name="T43" fmla="*/ 500 h 1376"/>
                        <a:gd name="T44" fmla="*/ 12 w 1413"/>
                        <a:gd name="T45" fmla="*/ 566 h 1376"/>
                        <a:gd name="T46" fmla="*/ 3 w 1413"/>
                        <a:gd name="T47" fmla="*/ 635 h 1376"/>
                        <a:gd name="T48" fmla="*/ 1 w 1413"/>
                        <a:gd name="T49" fmla="*/ 707 h 1376"/>
                        <a:gd name="T50" fmla="*/ 6 w 1413"/>
                        <a:gd name="T51" fmla="*/ 775 h 1376"/>
                        <a:gd name="T52" fmla="*/ 18 w 1413"/>
                        <a:gd name="T53" fmla="*/ 843 h 1376"/>
                        <a:gd name="T54" fmla="*/ 37 w 1413"/>
                        <a:gd name="T55" fmla="*/ 909 h 1376"/>
                        <a:gd name="T56" fmla="*/ 63 w 1413"/>
                        <a:gd name="T57" fmla="*/ 972 h 1376"/>
                        <a:gd name="T58" fmla="*/ 121 w 1413"/>
                        <a:gd name="T59" fmla="*/ 1073 h 1376"/>
                        <a:gd name="T60" fmla="*/ 208 w 1413"/>
                        <a:gd name="T61" fmla="*/ 1174 h 1376"/>
                        <a:gd name="T62" fmla="*/ 312 w 1413"/>
                        <a:gd name="T63" fmla="*/ 1259 h 1376"/>
                        <a:gd name="T64" fmla="*/ 432 w 1413"/>
                        <a:gd name="T65" fmla="*/ 1322 h 1376"/>
                        <a:gd name="T66" fmla="*/ 496 w 1413"/>
                        <a:gd name="T67" fmla="*/ 1344 h 1376"/>
                        <a:gd name="T68" fmla="*/ 565 w 1413"/>
                        <a:gd name="T69" fmla="*/ 1362 h 1376"/>
                        <a:gd name="T70" fmla="*/ 634 w 1413"/>
                        <a:gd name="T71" fmla="*/ 1371 h 1376"/>
                        <a:gd name="T72" fmla="*/ 707 w 1413"/>
                        <a:gd name="T73" fmla="*/ 1376 h 1376"/>
                        <a:gd name="T74" fmla="*/ 779 w 1413"/>
                        <a:gd name="T75" fmla="*/ 1373 h 1376"/>
                        <a:gd name="T76" fmla="*/ 849 w 1413"/>
                        <a:gd name="T77" fmla="*/ 1362 h 1376"/>
                        <a:gd name="T78" fmla="*/ 917 w 1413"/>
                        <a:gd name="T79" fmla="*/ 1344 h 1376"/>
                        <a:gd name="T80" fmla="*/ 982 w 1413"/>
                        <a:gd name="T81" fmla="*/ 1322 h 1376"/>
                        <a:gd name="T82" fmla="*/ 1102 w 1413"/>
                        <a:gd name="T83" fmla="*/ 1259 h 1376"/>
                        <a:gd name="T84" fmla="*/ 1207 w 1413"/>
                        <a:gd name="T85" fmla="*/ 1174 h 1376"/>
                        <a:gd name="T86" fmla="*/ 1293 w 1413"/>
                        <a:gd name="T87" fmla="*/ 1073 h 1376"/>
                        <a:gd name="T88" fmla="*/ 1350 w 1413"/>
                        <a:gd name="T89" fmla="*/ 972 h 1376"/>
                        <a:gd name="T90" fmla="*/ 1376 w 1413"/>
                        <a:gd name="T91" fmla="*/ 909 h 1376"/>
                        <a:gd name="T92" fmla="*/ 1395 w 1413"/>
                        <a:gd name="T93" fmla="*/ 843 h 1376"/>
                        <a:gd name="T94" fmla="*/ 1407 w 1413"/>
                        <a:gd name="T95" fmla="*/ 775 h 1376"/>
                        <a:gd name="T96" fmla="*/ 1413 w 1413"/>
                        <a:gd name="T97" fmla="*/ 707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13" h="1376">
                          <a:moveTo>
                            <a:pt x="1413" y="689"/>
                          </a:moveTo>
                          <a:lnTo>
                            <a:pt x="1413" y="671"/>
                          </a:lnTo>
                          <a:lnTo>
                            <a:pt x="1413" y="653"/>
                          </a:lnTo>
                          <a:lnTo>
                            <a:pt x="1412" y="635"/>
                          </a:lnTo>
                          <a:lnTo>
                            <a:pt x="1410" y="618"/>
                          </a:lnTo>
                          <a:lnTo>
                            <a:pt x="1407" y="600"/>
                          </a:lnTo>
                          <a:lnTo>
                            <a:pt x="1406" y="584"/>
                          </a:lnTo>
                          <a:lnTo>
                            <a:pt x="1403" y="566"/>
                          </a:lnTo>
                          <a:lnTo>
                            <a:pt x="1400" y="549"/>
                          </a:lnTo>
                          <a:lnTo>
                            <a:pt x="1395" y="533"/>
                          </a:lnTo>
                          <a:lnTo>
                            <a:pt x="1391" y="516"/>
                          </a:lnTo>
                          <a:lnTo>
                            <a:pt x="1386" y="500"/>
                          </a:lnTo>
                          <a:lnTo>
                            <a:pt x="1382" y="484"/>
                          </a:lnTo>
                          <a:lnTo>
                            <a:pt x="1376" y="467"/>
                          </a:lnTo>
                          <a:lnTo>
                            <a:pt x="1371" y="452"/>
                          </a:lnTo>
                          <a:lnTo>
                            <a:pt x="1365" y="436"/>
                          </a:lnTo>
                          <a:lnTo>
                            <a:pt x="1358" y="421"/>
                          </a:lnTo>
                          <a:lnTo>
                            <a:pt x="1352" y="406"/>
                          </a:lnTo>
                          <a:lnTo>
                            <a:pt x="1344" y="391"/>
                          </a:lnTo>
                          <a:lnTo>
                            <a:pt x="1328" y="361"/>
                          </a:lnTo>
                          <a:lnTo>
                            <a:pt x="1311" y="332"/>
                          </a:lnTo>
                          <a:lnTo>
                            <a:pt x="1293" y="304"/>
                          </a:lnTo>
                          <a:lnTo>
                            <a:pt x="1273" y="277"/>
                          </a:lnTo>
                          <a:lnTo>
                            <a:pt x="1252" y="251"/>
                          </a:lnTo>
                          <a:lnTo>
                            <a:pt x="1231" y="226"/>
                          </a:lnTo>
                          <a:lnTo>
                            <a:pt x="1207" y="202"/>
                          </a:lnTo>
                          <a:lnTo>
                            <a:pt x="1181" y="180"/>
                          </a:lnTo>
                          <a:lnTo>
                            <a:pt x="1156" y="157"/>
                          </a:lnTo>
                          <a:lnTo>
                            <a:pt x="1129" y="138"/>
                          </a:lnTo>
                          <a:lnTo>
                            <a:pt x="1102" y="118"/>
                          </a:lnTo>
                          <a:lnTo>
                            <a:pt x="1074" y="100"/>
                          </a:lnTo>
                          <a:lnTo>
                            <a:pt x="1044" y="84"/>
                          </a:lnTo>
                          <a:lnTo>
                            <a:pt x="1014" y="69"/>
                          </a:lnTo>
                          <a:lnTo>
                            <a:pt x="982" y="54"/>
                          </a:lnTo>
                          <a:lnTo>
                            <a:pt x="966" y="48"/>
                          </a:lnTo>
                          <a:lnTo>
                            <a:pt x="950" y="42"/>
                          </a:lnTo>
                          <a:lnTo>
                            <a:pt x="933" y="36"/>
                          </a:lnTo>
                          <a:lnTo>
                            <a:pt x="917" y="31"/>
                          </a:lnTo>
                          <a:lnTo>
                            <a:pt x="900" y="27"/>
                          </a:lnTo>
                          <a:lnTo>
                            <a:pt x="884" y="22"/>
                          </a:lnTo>
                          <a:lnTo>
                            <a:pt x="866" y="18"/>
                          </a:lnTo>
                          <a:lnTo>
                            <a:pt x="849" y="15"/>
                          </a:lnTo>
                          <a:lnTo>
                            <a:pt x="831" y="10"/>
                          </a:lnTo>
                          <a:lnTo>
                            <a:pt x="815" y="9"/>
                          </a:lnTo>
                          <a:lnTo>
                            <a:pt x="797" y="6"/>
                          </a:lnTo>
                          <a:lnTo>
                            <a:pt x="779" y="4"/>
                          </a:lnTo>
                          <a:lnTo>
                            <a:pt x="761" y="3"/>
                          </a:lnTo>
                          <a:lnTo>
                            <a:pt x="743" y="1"/>
                          </a:lnTo>
                          <a:lnTo>
                            <a:pt x="725" y="0"/>
                          </a:lnTo>
                          <a:lnTo>
                            <a:pt x="707" y="0"/>
                          </a:lnTo>
                          <a:lnTo>
                            <a:pt x="689" y="1"/>
                          </a:lnTo>
                          <a:lnTo>
                            <a:pt x="671" y="1"/>
                          </a:lnTo>
                          <a:lnTo>
                            <a:pt x="652" y="3"/>
                          </a:lnTo>
                          <a:lnTo>
                            <a:pt x="635" y="4"/>
                          </a:lnTo>
                          <a:lnTo>
                            <a:pt x="618" y="6"/>
                          </a:lnTo>
                          <a:lnTo>
                            <a:pt x="600" y="9"/>
                          </a:lnTo>
                          <a:lnTo>
                            <a:pt x="582" y="12"/>
                          </a:lnTo>
                          <a:lnTo>
                            <a:pt x="565" y="15"/>
                          </a:lnTo>
                          <a:lnTo>
                            <a:pt x="547" y="18"/>
                          </a:lnTo>
                          <a:lnTo>
                            <a:pt x="531" y="22"/>
                          </a:lnTo>
                          <a:lnTo>
                            <a:pt x="514" y="27"/>
                          </a:lnTo>
                          <a:lnTo>
                            <a:pt x="496" y="31"/>
                          </a:lnTo>
                          <a:lnTo>
                            <a:pt x="480" y="37"/>
                          </a:lnTo>
                          <a:lnTo>
                            <a:pt x="463" y="42"/>
                          </a:lnTo>
                          <a:lnTo>
                            <a:pt x="449" y="48"/>
                          </a:lnTo>
                          <a:lnTo>
                            <a:pt x="432" y="54"/>
                          </a:lnTo>
                          <a:lnTo>
                            <a:pt x="401" y="69"/>
                          </a:lnTo>
                          <a:lnTo>
                            <a:pt x="371" y="84"/>
                          </a:lnTo>
                          <a:lnTo>
                            <a:pt x="341" y="100"/>
                          </a:lnTo>
                          <a:lnTo>
                            <a:pt x="312" y="118"/>
                          </a:lnTo>
                          <a:lnTo>
                            <a:pt x="284" y="138"/>
                          </a:lnTo>
                          <a:lnTo>
                            <a:pt x="257" y="157"/>
                          </a:lnTo>
                          <a:lnTo>
                            <a:pt x="232" y="180"/>
                          </a:lnTo>
                          <a:lnTo>
                            <a:pt x="208" y="202"/>
                          </a:lnTo>
                          <a:lnTo>
                            <a:pt x="184" y="226"/>
                          </a:lnTo>
                          <a:lnTo>
                            <a:pt x="161" y="251"/>
                          </a:lnTo>
                          <a:lnTo>
                            <a:pt x="140" y="277"/>
                          </a:lnTo>
                          <a:lnTo>
                            <a:pt x="121" y="304"/>
                          </a:lnTo>
                          <a:lnTo>
                            <a:pt x="103" y="332"/>
                          </a:lnTo>
                          <a:lnTo>
                            <a:pt x="85" y="361"/>
                          </a:lnTo>
                          <a:lnTo>
                            <a:pt x="70" y="391"/>
                          </a:lnTo>
                          <a:lnTo>
                            <a:pt x="63" y="406"/>
                          </a:lnTo>
                          <a:lnTo>
                            <a:pt x="57" y="421"/>
                          </a:lnTo>
                          <a:lnTo>
                            <a:pt x="49" y="436"/>
                          </a:lnTo>
                          <a:lnTo>
                            <a:pt x="43" y="452"/>
                          </a:lnTo>
                          <a:lnTo>
                            <a:pt x="37" y="467"/>
                          </a:lnTo>
                          <a:lnTo>
                            <a:pt x="33" y="484"/>
                          </a:lnTo>
                          <a:lnTo>
                            <a:pt x="27" y="500"/>
                          </a:lnTo>
                          <a:lnTo>
                            <a:pt x="22" y="516"/>
                          </a:lnTo>
                          <a:lnTo>
                            <a:pt x="18" y="533"/>
                          </a:lnTo>
                          <a:lnTo>
                            <a:pt x="15" y="549"/>
                          </a:lnTo>
                          <a:lnTo>
                            <a:pt x="12" y="566"/>
                          </a:lnTo>
                          <a:lnTo>
                            <a:pt x="9" y="584"/>
                          </a:lnTo>
                          <a:lnTo>
                            <a:pt x="6" y="600"/>
                          </a:lnTo>
                          <a:lnTo>
                            <a:pt x="4" y="618"/>
                          </a:lnTo>
                          <a:lnTo>
                            <a:pt x="3" y="635"/>
                          </a:lnTo>
                          <a:lnTo>
                            <a:pt x="1" y="653"/>
                          </a:lnTo>
                          <a:lnTo>
                            <a:pt x="1" y="671"/>
                          </a:lnTo>
                          <a:lnTo>
                            <a:pt x="0" y="689"/>
                          </a:lnTo>
                          <a:lnTo>
                            <a:pt x="1" y="707"/>
                          </a:lnTo>
                          <a:lnTo>
                            <a:pt x="1" y="723"/>
                          </a:lnTo>
                          <a:lnTo>
                            <a:pt x="3" y="741"/>
                          </a:lnTo>
                          <a:lnTo>
                            <a:pt x="4" y="759"/>
                          </a:lnTo>
                          <a:lnTo>
                            <a:pt x="6" y="775"/>
                          </a:lnTo>
                          <a:lnTo>
                            <a:pt x="9" y="793"/>
                          </a:lnTo>
                          <a:lnTo>
                            <a:pt x="12" y="810"/>
                          </a:lnTo>
                          <a:lnTo>
                            <a:pt x="15" y="826"/>
                          </a:lnTo>
                          <a:lnTo>
                            <a:pt x="18" y="843"/>
                          </a:lnTo>
                          <a:lnTo>
                            <a:pt x="22" y="861"/>
                          </a:lnTo>
                          <a:lnTo>
                            <a:pt x="27" y="876"/>
                          </a:lnTo>
                          <a:lnTo>
                            <a:pt x="33" y="892"/>
                          </a:lnTo>
                          <a:lnTo>
                            <a:pt x="37" y="909"/>
                          </a:lnTo>
                          <a:lnTo>
                            <a:pt x="43" y="925"/>
                          </a:lnTo>
                          <a:lnTo>
                            <a:pt x="49" y="940"/>
                          </a:lnTo>
                          <a:lnTo>
                            <a:pt x="57" y="957"/>
                          </a:lnTo>
                          <a:lnTo>
                            <a:pt x="63" y="972"/>
                          </a:lnTo>
                          <a:lnTo>
                            <a:pt x="70" y="987"/>
                          </a:lnTo>
                          <a:lnTo>
                            <a:pt x="85" y="1017"/>
                          </a:lnTo>
                          <a:lnTo>
                            <a:pt x="103" y="1045"/>
                          </a:lnTo>
                          <a:lnTo>
                            <a:pt x="121" y="1073"/>
                          </a:lnTo>
                          <a:lnTo>
                            <a:pt x="140" y="1100"/>
                          </a:lnTo>
                          <a:lnTo>
                            <a:pt x="161" y="1126"/>
                          </a:lnTo>
                          <a:lnTo>
                            <a:pt x="184" y="1151"/>
                          </a:lnTo>
                          <a:lnTo>
                            <a:pt x="208" y="1174"/>
                          </a:lnTo>
                          <a:lnTo>
                            <a:pt x="232" y="1198"/>
                          </a:lnTo>
                          <a:lnTo>
                            <a:pt x="257" y="1219"/>
                          </a:lnTo>
                          <a:lnTo>
                            <a:pt x="284" y="1240"/>
                          </a:lnTo>
                          <a:lnTo>
                            <a:pt x="312" y="1259"/>
                          </a:lnTo>
                          <a:lnTo>
                            <a:pt x="341" y="1276"/>
                          </a:lnTo>
                          <a:lnTo>
                            <a:pt x="371" y="1293"/>
                          </a:lnTo>
                          <a:lnTo>
                            <a:pt x="401" y="1308"/>
                          </a:lnTo>
                          <a:lnTo>
                            <a:pt x="432" y="1322"/>
                          </a:lnTo>
                          <a:lnTo>
                            <a:pt x="449" y="1328"/>
                          </a:lnTo>
                          <a:lnTo>
                            <a:pt x="463" y="1334"/>
                          </a:lnTo>
                          <a:lnTo>
                            <a:pt x="480" y="1340"/>
                          </a:lnTo>
                          <a:lnTo>
                            <a:pt x="496" y="1344"/>
                          </a:lnTo>
                          <a:lnTo>
                            <a:pt x="513" y="1349"/>
                          </a:lnTo>
                          <a:lnTo>
                            <a:pt x="531" y="1353"/>
                          </a:lnTo>
                          <a:lnTo>
                            <a:pt x="547" y="1358"/>
                          </a:lnTo>
                          <a:lnTo>
                            <a:pt x="565" y="1362"/>
                          </a:lnTo>
                          <a:lnTo>
                            <a:pt x="582" y="1365"/>
                          </a:lnTo>
                          <a:lnTo>
                            <a:pt x="600" y="1368"/>
                          </a:lnTo>
                          <a:lnTo>
                            <a:pt x="618" y="1370"/>
                          </a:lnTo>
                          <a:lnTo>
                            <a:pt x="634" y="1371"/>
                          </a:lnTo>
                          <a:lnTo>
                            <a:pt x="652" y="1374"/>
                          </a:lnTo>
                          <a:lnTo>
                            <a:pt x="670" y="1374"/>
                          </a:lnTo>
                          <a:lnTo>
                            <a:pt x="688" y="1376"/>
                          </a:lnTo>
                          <a:lnTo>
                            <a:pt x="707" y="1376"/>
                          </a:lnTo>
                          <a:lnTo>
                            <a:pt x="725" y="1376"/>
                          </a:lnTo>
                          <a:lnTo>
                            <a:pt x="743" y="1374"/>
                          </a:lnTo>
                          <a:lnTo>
                            <a:pt x="761" y="1374"/>
                          </a:lnTo>
                          <a:lnTo>
                            <a:pt x="779" y="1373"/>
                          </a:lnTo>
                          <a:lnTo>
                            <a:pt x="797" y="1370"/>
                          </a:lnTo>
                          <a:lnTo>
                            <a:pt x="815" y="1368"/>
                          </a:lnTo>
                          <a:lnTo>
                            <a:pt x="831" y="1365"/>
                          </a:lnTo>
                          <a:lnTo>
                            <a:pt x="849" y="1362"/>
                          </a:lnTo>
                          <a:lnTo>
                            <a:pt x="867" y="1358"/>
                          </a:lnTo>
                          <a:lnTo>
                            <a:pt x="884" y="1355"/>
                          </a:lnTo>
                          <a:lnTo>
                            <a:pt x="900" y="1350"/>
                          </a:lnTo>
                          <a:lnTo>
                            <a:pt x="917" y="1344"/>
                          </a:lnTo>
                          <a:lnTo>
                            <a:pt x="933" y="1340"/>
                          </a:lnTo>
                          <a:lnTo>
                            <a:pt x="950" y="1334"/>
                          </a:lnTo>
                          <a:lnTo>
                            <a:pt x="966" y="1328"/>
                          </a:lnTo>
                          <a:lnTo>
                            <a:pt x="982" y="1322"/>
                          </a:lnTo>
                          <a:lnTo>
                            <a:pt x="1014" y="1308"/>
                          </a:lnTo>
                          <a:lnTo>
                            <a:pt x="1044" y="1293"/>
                          </a:lnTo>
                          <a:lnTo>
                            <a:pt x="1074" y="1277"/>
                          </a:lnTo>
                          <a:lnTo>
                            <a:pt x="1102" y="1259"/>
                          </a:lnTo>
                          <a:lnTo>
                            <a:pt x="1130" y="1240"/>
                          </a:lnTo>
                          <a:lnTo>
                            <a:pt x="1156" y="1219"/>
                          </a:lnTo>
                          <a:lnTo>
                            <a:pt x="1181" y="1198"/>
                          </a:lnTo>
                          <a:lnTo>
                            <a:pt x="1207" y="1174"/>
                          </a:lnTo>
                          <a:lnTo>
                            <a:pt x="1231" y="1151"/>
                          </a:lnTo>
                          <a:lnTo>
                            <a:pt x="1252" y="1126"/>
                          </a:lnTo>
                          <a:lnTo>
                            <a:pt x="1273" y="1100"/>
                          </a:lnTo>
                          <a:lnTo>
                            <a:pt x="1293" y="1073"/>
                          </a:lnTo>
                          <a:lnTo>
                            <a:pt x="1311" y="1045"/>
                          </a:lnTo>
                          <a:lnTo>
                            <a:pt x="1328" y="1017"/>
                          </a:lnTo>
                          <a:lnTo>
                            <a:pt x="1344" y="987"/>
                          </a:lnTo>
                          <a:lnTo>
                            <a:pt x="1350" y="972"/>
                          </a:lnTo>
                          <a:lnTo>
                            <a:pt x="1358" y="955"/>
                          </a:lnTo>
                          <a:lnTo>
                            <a:pt x="1364" y="940"/>
                          </a:lnTo>
                          <a:lnTo>
                            <a:pt x="1371" y="925"/>
                          </a:lnTo>
                          <a:lnTo>
                            <a:pt x="1376" y="909"/>
                          </a:lnTo>
                          <a:lnTo>
                            <a:pt x="1382" y="892"/>
                          </a:lnTo>
                          <a:lnTo>
                            <a:pt x="1386" y="876"/>
                          </a:lnTo>
                          <a:lnTo>
                            <a:pt x="1391" y="859"/>
                          </a:lnTo>
                          <a:lnTo>
                            <a:pt x="1395" y="843"/>
                          </a:lnTo>
                          <a:lnTo>
                            <a:pt x="1400" y="826"/>
                          </a:lnTo>
                          <a:lnTo>
                            <a:pt x="1403" y="810"/>
                          </a:lnTo>
                          <a:lnTo>
                            <a:pt x="1406" y="793"/>
                          </a:lnTo>
                          <a:lnTo>
                            <a:pt x="1407" y="775"/>
                          </a:lnTo>
                          <a:lnTo>
                            <a:pt x="1410" y="759"/>
                          </a:lnTo>
                          <a:lnTo>
                            <a:pt x="1412" y="741"/>
                          </a:lnTo>
                          <a:lnTo>
                            <a:pt x="1413" y="723"/>
                          </a:lnTo>
                          <a:lnTo>
                            <a:pt x="1413" y="707"/>
                          </a:lnTo>
                          <a:lnTo>
                            <a:pt x="1413" y="689"/>
                          </a:lnTo>
                        </a:path>
                      </a:pathLst>
                    </a:custGeom>
                    <a:solidFill>
                      <a:srgbClr val="E5F6FF"/>
                    </a:solidFill>
                    <a:ln w="15875" cmpd="sng">
                      <a:solidFill>
                        <a:schemeClr val="accent1">
                          <a:lumMod val="50000"/>
                        </a:schemeClr>
                      </a:solidFill>
                      <a:prstDash val="solid"/>
                      <a:round/>
                      <a:headEnd/>
                      <a:tailEnd/>
                    </a:ln>
                  </p:spPr>
                  <p:txBody>
                    <a:bodyPr rot="0" vert="horz" wrap="square" lIns="91440" tIns="45720" rIns="91440" bIns="45720" anchor="t" anchorCtr="0" upright="1">
                      <a:noAutofit/>
                    </a:bodyPr>
                    <a:lstStyle/>
                    <a:p>
                      <a:endParaRPr lang="ru-RU"/>
                    </a:p>
                  </p:txBody>
                </p:sp>
                <p:sp>
                  <p:nvSpPr>
                    <p:cNvPr id="313" name="Freeform 317"/>
                    <p:cNvSpPr>
                      <a:spLocks/>
                    </p:cNvSpPr>
                    <p:nvPr/>
                  </p:nvSpPr>
                  <p:spPr bwMode="auto">
                    <a:xfrm>
                      <a:off x="2274" y="1513"/>
                      <a:ext cx="1249" cy="1042"/>
                    </a:xfrm>
                    <a:custGeom>
                      <a:avLst/>
                      <a:gdLst>
                        <a:gd name="T0" fmla="*/ 13 w 1249"/>
                        <a:gd name="T1" fmla="*/ 375 h 1042"/>
                        <a:gd name="T2" fmla="*/ 30 w 1249"/>
                        <a:gd name="T3" fmla="*/ 324 h 1042"/>
                        <a:gd name="T4" fmla="*/ 64 w 1249"/>
                        <a:gd name="T5" fmla="*/ 255 h 1042"/>
                        <a:gd name="T6" fmla="*/ 112 w 1249"/>
                        <a:gd name="T7" fmla="*/ 192 h 1042"/>
                        <a:gd name="T8" fmla="*/ 169 w 1249"/>
                        <a:gd name="T9" fmla="*/ 138 h 1042"/>
                        <a:gd name="T10" fmla="*/ 235 w 1249"/>
                        <a:gd name="T11" fmla="*/ 90 h 1042"/>
                        <a:gd name="T12" fmla="*/ 308 w 1249"/>
                        <a:gd name="T13" fmla="*/ 53 h 1042"/>
                        <a:gd name="T14" fmla="*/ 389 w 1249"/>
                        <a:gd name="T15" fmla="*/ 24 h 1042"/>
                        <a:gd name="T16" fmla="*/ 476 w 1249"/>
                        <a:gd name="T17" fmla="*/ 8 h 1042"/>
                        <a:gd name="T18" fmla="*/ 567 w 1249"/>
                        <a:gd name="T19" fmla="*/ 0 h 1042"/>
                        <a:gd name="T20" fmla="*/ 660 w 1249"/>
                        <a:gd name="T21" fmla="*/ 5 h 1042"/>
                        <a:gd name="T22" fmla="*/ 755 w 1249"/>
                        <a:gd name="T23" fmla="*/ 21 h 1042"/>
                        <a:gd name="T24" fmla="*/ 846 w 1249"/>
                        <a:gd name="T25" fmla="*/ 50 h 1042"/>
                        <a:gd name="T26" fmla="*/ 929 w 1249"/>
                        <a:gd name="T27" fmla="*/ 87 h 1042"/>
                        <a:gd name="T28" fmla="*/ 1005 w 1249"/>
                        <a:gd name="T29" fmla="*/ 134 h 1042"/>
                        <a:gd name="T30" fmla="*/ 1072 w 1249"/>
                        <a:gd name="T31" fmla="*/ 188 h 1042"/>
                        <a:gd name="T32" fmla="*/ 1131 w 1249"/>
                        <a:gd name="T33" fmla="*/ 249 h 1042"/>
                        <a:gd name="T34" fmla="*/ 1177 w 1249"/>
                        <a:gd name="T35" fmla="*/ 315 h 1042"/>
                        <a:gd name="T36" fmla="*/ 1213 w 1249"/>
                        <a:gd name="T37" fmla="*/ 387 h 1042"/>
                        <a:gd name="T38" fmla="*/ 1237 w 1249"/>
                        <a:gd name="T39" fmla="*/ 462 h 1042"/>
                        <a:gd name="T40" fmla="*/ 1246 w 1249"/>
                        <a:gd name="T41" fmla="*/ 512 h 1042"/>
                        <a:gd name="T42" fmla="*/ 1249 w 1249"/>
                        <a:gd name="T43" fmla="*/ 551 h 1042"/>
                        <a:gd name="T44" fmla="*/ 1247 w 1249"/>
                        <a:gd name="T45" fmla="*/ 590 h 1042"/>
                        <a:gd name="T46" fmla="*/ 1243 w 1249"/>
                        <a:gd name="T47" fmla="*/ 629 h 1042"/>
                        <a:gd name="T48" fmla="*/ 1235 w 1249"/>
                        <a:gd name="T49" fmla="*/ 668 h 1042"/>
                        <a:gd name="T50" fmla="*/ 1219 w 1249"/>
                        <a:gd name="T51" fmla="*/ 718 h 1042"/>
                        <a:gd name="T52" fmla="*/ 1183 w 1249"/>
                        <a:gd name="T53" fmla="*/ 788 h 1042"/>
                        <a:gd name="T54" fmla="*/ 1137 w 1249"/>
                        <a:gd name="T55" fmla="*/ 851 h 1042"/>
                        <a:gd name="T56" fmla="*/ 1080 w 1249"/>
                        <a:gd name="T57" fmla="*/ 905 h 1042"/>
                        <a:gd name="T58" fmla="*/ 1014 w 1249"/>
                        <a:gd name="T59" fmla="*/ 951 h 1042"/>
                        <a:gd name="T60" fmla="*/ 939 w 1249"/>
                        <a:gd name="T61" fmla="*/ 989 h 1042"/>
                        <a:gd name="T62" fmla="*/ 858 w 1249"/>
                        <a:gd name="T63" fmla="*/ 1017 h 1042"/>
                        <a:gd name="T64" fmla="*/ 772 w 1249"/>
                        <a:gd name="T65" fmla="*/ 1035 h 1042"/>
                        <a:gd name="T66" fmla="*/ 682 w 1249"/>
                        <a:gd name="T67" fmla="*/ 1042 h 1042"/>
                        <a:gd name="T68" fmla="*/ 588 w 1249"/>
                        <a:gd name="T69" fmla="*/ 1038 h 1042"/>
                        <a:gd name="T70" fmla="*/ 494 w 1249"/>
                        <a:gd name="T71" fmla="*/ 1022 h 1042"/>
                        <a:gd name="T72" fmla="*/ 402 w 1249"/>
                        <a:gd name="T73" fmla="*/ 993 h 1042"/>
                        <a:gd name="T74" fmla="*/ 319 w 1249"/>
                        <a:gd name="T75" fmla="*/ 956 h 1042"/>
                        <a:gd name="T76" fmla="*/ 242 w 1249"/>
                        <a:gd name="T77" fmla="*/ 909 h 1042"/>
                        <a:gd name="T78" fmla="*/ 175 w 1249"/>
                        <a:gd name="T79" fmla="*/ 855 h 1042"/>
                        <a:gd name="T80" fmla="*/ 118 w 1249"/>
                        <a:gd name="T81" fmla="*/ 794 h 1042"/>
                        <a:gd name="T82" fmla="*/ 70 w 1249"/>
                        <a:gd name="T83" fmla="*/ 727 h 1042"/>
                        <a:gd name="T84" fmla="*/ 34 w 1249"/>
                        <a:gd name="T85" fmla="*/ 656 h 1042"/>
                        <a:gd name="T86" fmla="*/ 10 w 1249"/>
                        <a:gd name="T87" fmla="*/ 581 h 1042"/>
                        <a:gd name="T88" fmla="*/ 3 w 1249"/>
                        <a:gd name="T89" fmla="*/ 530 h 1042"/>
                        <a:gd name="T90" fmla="*/ 0 w 1249"/>
                        <a:gd name="T91" fmla="*/ 492 h 1042"/>
                        <a:gd name="T92" fmla="*/ 0 w 1249"/>
                        <a:gd name="T93" fmla="*/ 453 h 1042"/>
                        <a:gd name="T94" fmla="*/ 6 w 1249"/>
                        <a:gd name="T95" fmla="*/ 414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49" h="1042">
                          <a:moveTo>
                            <a:pt x="7" y="400"/>
                          </a:moveTo>
                          <a:lnTo>
                            <a:pt x="10" y="387"/>
                          </a:lnTo>
                          <a:lnTo>
                            <a:pt x="13" y="375"/>
                          </a:lnTo>
                          <a:lnTo>
                            <a:pt x="16" y="361"/>
                          </a:lnTo>
                          <a:lnTo>
                            <a:pt x="21" y="349"/>
                          </a:lnTo>
                          <a:lnTo>
                            <a:pt x="30" y="324"/>
                          </a:lnTo>
                          <a:lnTo>
                            <a:pt x="40" y="300"/>
                          </a:lnTo>
                          <a:lnTo>
                            <a:pt x="52" y="277"/>
                          </a:lnTo>
                          <a:lnTo>
                            <a:pt x="64" y="255"/>
                          </a:lnTo>
                          <a:lnTo>
                            <a:pt x="79" y="232"/>
                          </a:lnTo>
                          <a:lnTo>
                            <a:pt x="94" y="213"/>
                          </a:lnTo>
                          <a:lnTo>
                            <a:pt x="112" y="192"/>
                          </a:lnTo>
                          <a:lnTo>
                            <a:pt x="130" y="173"/>
                          </a:lnTo>
                          <a:lnTo>
                            <a:pt x="148" y="155"/>
                          </a:lnTo>
                          <a:lnTo>
                            <a:pt x="169" y="138"/>
                          </a:lnTo>
                          <a:lnTo>
                            <a:pt x="190" y="122"/>
                          </a:lnTo>
                          <a:lnTo>
                            <a:pt x="212" y="105"/>
                          </a:lnTo>
                          <a:lnTo>
                            <a:pt x="235" y="90"/>
                          </a:lnTo>
                          <a:lnTo>
                            <a:pt x="259" y="77"/>
                          </a:lnTo>
                          <a:lnTo>
                            <a:pt x="283" y="65"/>
                          </a:lnTo>
                          <a:lnTo>
                            <a:pt x="308" y="53"/>
                          </a:lnTo>
                          <a:lnTo>
                            <a:pt x="335" y="42"/>
                          </a:lnTo>
                          <a:lnTo>
                            <a:pt x="362" y="33"/>
                          </a:lnTo>
                          <a:lnTo>
                            <a:pt x="389" y="24"/>
                          </a:lnTo>
                          <a:lnTo>
                            <a:pt x="417" y="18"/>
                          </a:lnTo>
                          <a:lnTo>
                            <a:pt x="447" y="12"/>
                          </a:lnTo>
                          <a:lnTo>
                            <a:pt x="476" y="8"/>
                          </a:lnTo>
                          <a:lnTo>
                            <a:pt x="505" y="3"/>
                          </a:lnTo>
                          <a:lnTo>
                            <a:pt x="535" y="2"/>
                          </a:lnTo>
                          <a:lnTo>
                            <a:pt x="567" y="0"/>
                          </a:lnTo>
                          <a:lnTo>
                            <a:pt x="597" y="0"/>
                          </a:lnTo>
                          <a:lnTo>
                            <a:pt x="628" y="2"/>
                          </a:lnTo>
                          <a:lnTo>
                            <a:pt x="660" y="5"/>
                          </a:lnTo>
                          <a:lnTo>
                            <a:pt x="691" y="9"/>
                          </a:lnTo>
                          <a:lnTo>
                            <a:pt x="724" y="14"/>
                          </a:lnTo>
                          <a:lnTo>
                            <a:pt x="755" y="21"/>
                          </a:lnTo>
                          <a:lnTo>
                            <a:pt x="787" y="30"/>
                          </a:lnTo>
                          <a:lnTo>
                            <a:pt x="817" y="39"/>
                          </a:lnTo>
                          <a:lnTo>
                            <a:pt x="846" y="50"/>
                          </a:lnTo>
                          <a:lnTo>
                            <a:pt x="875" y="60"/>
                          </a:lnTo>
                          <a:lnTo>
                            <a:pt x="902" y="74"/>
                          </a:lnTo>
                          <a:lnTo>
                            <a:pt x="929" y="87"/>
                          </a:lnTo>
                          <a:lnTo>
                            <a:pt x="956" y="102"/>
                          </a:lnTo>
                          <a:lnTo>
                            <a:pt x="981" y="117"/>
                          </a:lnTo>
                          <a:lnTo>
                            <a:pt x="1005" y="134"/>
                          </a:lnTo>
                          <a:lnTo>
                            <a:pt x="1029" y="150"/>
                          </a:lnTo>
                          <a:lnTo>
                            <a:pt x="1051" y="170"/>
                          </a:lnTo>
                          <a:lnTo>
                            <a:pt x="1072" y="188"/>
                          </a:lnTo>
                          <a:lnTo>
                            <a:pt x="1093" y="207"/>
                          </a:lnTo>
                          <a:lnTo>
                            <a:pt x="1113" y="228"/>
                          </a:lnTo>
                          <a:lnTo>
                            <a:pt x="1131" y="249"/>
                          </a:lnTo>
                          <a:lnTo>
                            <a:pt x="1147" y="270"/>
                          </a:lnTo>
                          <a:lnTo>
                            <a:pt x="1163" y="292"/>
                          </a:lnTo>
                          <a:lnTo>
                            <a:pt x="1177" y="315"/>
                          </a:lnTo>
                          <a:lnTo>
                            <a:pt x="1190" y="339"/>
                          </a:lnTo>
                          <a:lnTo>
                            <a:pt x="1202" y="363"/>
                          </a:lnTo>
                          <a:lnTo>
                            <a:pt x="1213" y="387"/>
                          </a:lnTo>
                          <a:lnTo>
                            <a:pt x="1223" y="411"/>
                          </a:lnTo>
                          <a:lnTo>
                            <a:pt x="1231" y="436"/>
                          </a:lnTo>
                          <a:lnTo>
                            <a:pt x="1237" y="462"/>
                          </a:lnTo>
                          <a:lnTo>
                            <a:pt x="1243" y="487"/>
                          </a:lnTo>
                          <a:lnTo>
                            <a:pt x="1244" y="499"/>
                          </a:lnTo>
                          <a:lnTo>
                            <a:pt x="1246" y="512"/>
                          </a:lnTo>
                          <a:lnTo>
                            <a:pt x="1247" y="524"/>
                          </a:lnTo>
                          <a:lnTo>
                            <a:pt x="1249" y="538"/>
                          </a:lnTo>
                          <a:lnTo>
                            <a:pt x="1249" y="551"/>
                          </a:lnTo>
                          <a:lnTo>
                            <a:pt x="1249" y="563"/>
                          </a:lnTo>
                          <a:lnTo>
                            <a:pt x="1249" y="577"/>
                          </a:lnTo>
                          <a:lnTo>
                            <a:pt x="1247" y="590"/>
                          </a:lnTo>
                          <a:lnTo>
                            <a:pt x="1246" y="604"/>
                          </a:lnTo>
                          <a:lnTo>
                            <a:pt x="1244" y="616"/>
                          </a:lnTo>
                          <a:lnTo>
                            <a:pt x="1243" y="629"/>
                          </a:lnTo>
                          <a:lnTo>
                            <a:pt x="1241" y="643"/>
                          </a:lnTo>
                          <a:lnTo>
                            <a:pt x="1238" y="656"/>
                          </a:lnTo>
                          <a:lnTo>
                            <a:pt x="1235" y="668"/>
                          </a:lnTo>
                          <a:lnTo>
                            <a:pt x="1231" y="682"/>
                          </a:lnTo>
                          <a:lnTo>
                            <a:pt x="1228" y="694"/>
                          </a:lnTo>
                          <a:lnTo>
                            <a:pt x="1219" y="718"/>
                          </a:lnTo>
                          <a:lnTo>
                            <a:pt x="1208" y="742"/>
                          </a:lnTo>
                          <a:lnTo>
                            <a:pt x="1196" y="765"/>
                          </a:lnTo>
                          <a:lnTo>
                            <a:pt x="1183" y="788"/>
                          </a:lnTo>
                          <a:lnTo>
                            <a:pt x="1169" y="809"/>
                          </a:lnTo>
                          <a:lnTo>
                            <a:pt x="1153" y="830"/>
                          </a:lnTo>
                          <a:lnTo>
                            <a:pt x="1137" y="851"/>
                          </a:lnTo>
                          <a:lnTo>
                            <a:pt x="1119" y="869"/>
                          </a:lnTo>
                          <a:lnTo>
                            <a:pt x="1099" y="888"/>
                          </a:lnTo>
                          <a:lnTo>
                            <a:pt x="1080" y="905"/>
                          </a:lnTo>
                          <a:lnTo>
                            <a:pt x="1059" y="921"/>
                          </a:lnTo>
                          <a:lnTo>
                            <a:pt x="1036" y="938"/>
                          </a:lnTo>
                          <a:lnTo>
                            <a:pt x="1014" y="951"/>
                          </a:lnTo>
                          <a:lnTo>
                            <a:pt x="990" y="965"/>
                          </a:lnTo>
                          <a:lnTo>
                            <a:pt x="965" y="978"/>
                          </a:lnTo>
                          <a:lnTo>
                            <a:pt x="939" y="989"/>
                          </a:lnTo>
                          <a:lnTo>
                            <a:pt x="914" y="999"/>
                          </a:lnTo>
                          <a:lnTo>
                            <a:pt x="887" y="1010"/>
                          </a:lnTo>
                          <a:lnTo>
                            <a:pt x="858" y="1017"/>
                          </a:lnTo>
                          <a:lnTo>
                            <a:pt x="830" y="1024"/>
                          </a:lnTo>
                          <a:lnTo>
                            <a:pt x="802" y="1030"/>
                          </a:lnTo>
                          <a:lnTo>
                            <a:pt x="772" y="1035"/>
                          </a:lnTo>
                          <a:lnTo>
                            <a:pt x="743" y="1038"/>
                          </a:lnTo>
                          <a:lnTo>
                            <a:pt x="712" y="1041"/>
                          </a:lnTo>
                          <a:lnTo>
                            <a:pt x="682" y="1042"/>
                          </a:lnTo>
                          <a:lnTo>
                            <a:pt x="651" y="1042"/>
                          </a:lnTo>
                          <a:lnTo>
                            <a:pt x="619" y="1041"/>
                          </a:lnTo>
                          <a:lnTo>
                            <a:pt x="588" y="1038"/>
                          </a:lnTo>
                          <a:lnTo>
                            <a:pt x="556" y="1033"/>
                          </a:lnTo>
                          <a:lnTo>
                            <a:pt x="525" y="1027"/>
                          </a:lnTo>
                          <a:lnTo>
                            <a:pt x="494" y="1022"/>
                          </a:lnTo>
                          <a:lnTo>
                            <a:pt x="462" y="1013"/>
                          </a:lnTo>
                          <a:lnTo>
                            <a:pt x="432" y="1004"/>
                          </a:lnTo>
                          <a:lnTo>
                            <a:pt x="402" y="993"/>
                          </a:lnTo>
                          <a:lnTo>
                            <a:pt x="374" y="981"/>
                          </a:lnTo>
                          <a:lnTo>
                            <a:pt x="345" y="969"/>
                          </a:lnTo>
                          <a:lnTo>
                            <a:pt x="319" y="956"/>
                          </a:lnTo>
                          <a:lnTo>
                            <a:pt x="293" y="941"/>
                          </a:lnTo>
                          <a:lnTo>
                            <a:pt x="268" y="926"/>
                          </a:lnTo>
                          <a:lnTo>
                            <a:pt x="242" y="909"/>
                          </a:lnTo>
                          <a:lnTo>
                            <a:pt x="220" y="891"/>
                          </a:lnTo>
                          <a:lnTo>
                            <a:pt x="197" y="873"/>
                          </a:lnTo>
                          <a:lnTo>
                            <a:pt x="175" y="855"/>
                          </a:lnTo>
                          <a:lnTo>
                            <a:pt x="156" y="836"/>
                          </a:lnTo>
                          <a:lnTo>
                            <a:pt x="136" y="815"/>
                          </a:lnTo>
                          <a:lnTo>
                            <a:pt x="118" y="794"/>
                          </a:lnTo>
                          <a:lnTo>
                            <a:pt x="102" y="771"/>
                          </a:lnTo>
                          <a:lnTo>
                            <a:pt x="85" y="751"/>
                          </a:lnTo>
                          <a:lnTo>
                            <a:pt x="70" y="727"/>
                          </a:lnTo>
                          <a:lnTo>
                            <a:pt x="57" y="704"/>
                          </a:lnTo>
                          <a:lnTo>
                            <a:pt x="45" y="680"/>
                          </a:lnTo>
                          <a:lnTo>
                            <a:pt x="34" y="656"/>
                          </a:lnTo>
                          <a:lnTo>
                            <a:pt x="25" y="632"/>
                          </a:lnTo>
                          <a:lnTo>
                            <a:pt x="18" y="607"/>
                          </a:lnTo>
                          <a:lnTo>
                            <a:pt x="10" y="581"/>
                          </a:lnTo>
                          <a:lnTo>
                            <a:pt x="6" y="556"/>
                          </a:lnTo>
                          <a:lnTo>
                            <a:pt x="4" y="544"/>
                          </a:lnTo>
                          <a:lnTo>
                            <a:pt x="3" y="530"/>
                          </a:lnTo>
                          <a:lnTo>
                            <a:pt x="1" y="517"/>
                          </a:lnTo>
                          <a:lnTo>
                            <a:pt x="0" y="505"/>
                          </a:lnTo>
                          <a:lnTo>
                            <a:pt x="0" y="492"/>
                          </a:lnTo>
                          <a:lnTo>
                            <a:pt x="0" y="478"/>
                          </a:lnTo>
                          <a:lnTo>
                            <a:pt x="0" y="466"/>
                          </a:lnTo>
                          <a:lnTo>
                            <a:pt x="0" y="453"/>
                          </a:lnTo>
                          <a:lnTo>
                            <a:pt x="1" y="439"/>
                          </a:lnTo>
                          <a:lnTo>
                            <a:pt x="3" y="426"/>
                          </a:lnTo>
                          <a:lnTo>
                            <a:pt x="6" y="414"/>
                          </a:lnTo>
                          <a:lnTo>
                            <a:pt x="7" y="400"/>
                          </a:lnTo>
                          <a:lnTo>
                            <a:pt x="7" y="400"/>
                          </a:lnTo>
                        </a:path>
                      </a:pathLst>
                    </a:custGeom>
                    <a:solidFill>
                      <a:srgbClr val="E5F6FF"/>
                    </a:solidFill>
                    <a:ln w="15875" cmpd="sng">
                      <a:solidFill>
                        <a:schemeClr val="accent1">
                          <a:lumMod val="50000"/>
                        </a:schemeClr>
                      </a:solidFill>
                      <a:prstDash val="solid"/>
                      <a:round/>
                      <a:headEnd/>
                      <a:tailEnd/>
                    </a:ln>
                    <a:extLst/>
                  </p:spPr>
                  <p:txBody>
                    <a:bodyPr rot="0" vert="horz" wrap="square" lIns="91440" tIns="45720" rIns="91440" bIns="45720" anchor="t" anchorCtr="0" upright="1">
                      <a:noAutofit/>
                    </a:bodyPr>
                    <a:lstStyle/>
                    <a:p>
                      <a:endParaRPr lang="ru-RU"/>
                    </a:p>
                  </p:txBody>
                </p:sp>
                <p:sp>
                  <p:nvSpPr>
                    <p:cNvPr id="311" name="Freeform 315"/>
                    <p:cNvSpPr>
                      <a:spLocks/>
                    </p:cNvSpPr>
                    <p:nvPr/>
                  </p:nvSpPr>
                  <p:spPr bwMode="auto">
                    <a:xfrm>
                      <a:off x="2821" y="1585"/>
                      <a:ext cx="319" cy="279"/>
                    </a:xfrm>
                    <a:custGeom>
                      <a:avLst/>
                      <a:gdLst>
                        <a:gd name="T0" fmla="*/ 5 w 319"/>
                        <a:gd name="T1" fmla="*/ 95 h 279"/>
                        <a:gd name="T2" fmla="*/ 12 w 319"/>
                        <a:gd name="T3" fmla="*/ 75 h 279"/>
                        <a:gd name="T4" fmla="*/ 27 w 319"/>
                        <a:gd name="T5" fmla="*/ 53 h 279"/>
                        <a:gd name="T6" fmla="*/ 48 w 319"/>
                        <a:gd name="T7" fmla="*/ 33 h 279"/>
                        <a:gd name="T8" fmla="*/ 72 w 319"/>
                        <a:gd name="T9" fmla="*/ 18 h 279"/>
                        <a:gd name="T10" fmla="*/ 99 w 319"/>
                        <a:gd name="T11" fmla="*/ 8 h 279"/>
                        <a:gd name="T12" fmla="*/ 129 w 319"/>
                        <a:gd name="T13" fmla="*/ 2 h 279"/>
                        <a:gd name="T14" fmla="*/ 160 w 319"/>
                        <a:gd name="T15" fmla="*/ 0 h 279"/>
                        <a:gd name="T16" fmla="*/ 184 w 319"/>
                        <a:gd name="T17" fmla="*/ 3 h 279"/>
                        <a:gd name="T18" fmla="*/ 208 w 319"/>
                        <a:gd name="T19" fmla="*/ 11 h 279"/>
                        <a:gd name="T20" fmla="*/ 237 w 319"/>
                        <a:gd name="T21" fmla="*/ 23 h 279"/>
                        <a:gd name="T22" fmla="*/ 262 w 319"/>
                        <a:gd name="T23" fmla="*/ 41 h 279"/>
                        <a:gd name="T24" fmla="*/ 284 w 319"/>
                        <a:gd name="T25" fmla="*/ 60 h 279"/>
                        <a:gd name="T26" fmla="*/ 301 w 319"/>
                        <a:gd name="T27" fmla="*/ 84 h 279"/>
                        <a:gd name="T28" fmla="*/ 313 w 319"/>
                        <a:gd name="T29" fmla="*/ 110 h 279"/>
                        <a:gd name="T30" fmla="*/ 317 w 319"/>
                        <a:gd name="T31" fmla="*/ 129 h 279"/>
                        <a:gd name="T32" fmla="*/ 319 w 319"/>
                        <a:gd name="T33" fmla="*/ 143 h 279"/>
                        <a:gd name="T34" fmla="*/ 319 w 319"/>
                        <a:gd name="T35" fmla="*/ 157 h 279"/>
                        <a:gd name="T36" fmla="*/ 317 w 319"/>
                        <a:gd name="T37" fmla="*/ 171 h 279"/>
                        <a:gd name="T38" fmla="*/ 314 w 319"/>
                        <a:gd name="T39" fmla="*/ 184 h 279"/>
                        <a:gd name="T40" fmla="*/ 307 w 319"/>
                        <a:gd name="T41" fmla="*/ 204 h 279"/>
                        <a:gd name="T42" fmla="*/ 290 w 319"/>
                        <a:gd name="T43" fmla="*/ 226 h 279"/>
                        <a:gd name="T44" fmla="*/ 271 w 319"/>
                        <a:gd name="T45" fmla="*/ 246 h 279"/>
                        <a:gd name="T46" fmla="*/ 247 w 319"/>
                        <a:gd name="T47" fmla="*/ 261 h 279"/>
                        <a:gd name="T48" fmla="*/ 220 w 319"/>
                        <a:gd name="T49" fmla="*/ 273 h 279"/>
                        <a:gd name="T50" fmla="*/ 190 w 319"/>
                        <a:gd name="T51" fmla="*/ 279 h 279"/>
                        <a:gd name="T52" fmla="*/ 159 w 319"/>
                        <a:gd name="T53" fmla="*/ 279 h 279"/>
                        <a:gd name="T54" fmla="*/ 135 w 319"/>
                        <a:gd name="T55" fmla="*/ 276 h 279"/>
                        <a:gd name="T56" fmla="*/ 111 w 319"/>
                        <a:gd name="T57" fmla="*/ 270 h 279"/>
                        <a:gd name="T58" fmla="*/ 83 w 319"/>
                        <a:gd name="T59" fmla="*/ 256 h 279"/>
                        <a:gd name="T60" fmla="*/ 56 w 319"/>
                        <a:gd name="T61" fmla="*/ 240 h 279"/>
                        <a:gd name="T62" fmla="*/ 35 w 319"/>
                        <a:gd name="T63" fmla="*/ 219 h 279"/>
                        <a:gd name="T64" fmla="*/ 18 w 319"/>
                        <a:gd name="T65" fmla="*/ 196 h 279"/>
                        <a:gd name="T66" fmla="*/ 6 w 319"/>
                        <a:gd name="T67" fmla="*/ 171 h 279"/>
                        <a:gd name="T68" fmla="*/ 2 w 319"/>
                        <a:gd name="T69" fmla="*/ 150 h 279"/>
                        <a:gd name="T70" fmla="*/ 0 w 319"/>
                        <a:gd name="T71" fmla="*/ 137 h 279"/>
                        <a:gd name="T72" fmla="*/ 0 w 319"/>
                        <a:gd name="T73" fmla="*/ 123 h 279"/>
                        <a:gd name="T74" fmla="*/ 2 w 319"/>
                        <a:gd name="T75" fmla="*/ 108 h 279"/>
                        <a:gd name="T76" fmla="*/ 3 w 319"/>
                        <a:gd name="T77" fmla="*/ 102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9" h="279">
                          <a:moveTo>
                            <a:pt x="3" y="102"/>
                          </a:moveTo>
                          <a:lnTo>
                            <a:pt x="5" y="95"/>
                          </a:lnTo>
                          <a:lnTo>
                            <a:pt x="8" y="89"/>
                          </a:lnTo>
                          <a:lnTo>
                            <a:pt x="12" y="75"/>
                          </a:lnTo>
                          <a:lnTo>
                            <a:pt x="20" y="63"/>
                          </a:lnTo>
                          <a:lnTo>
                            <a:pt x="27" y="53"/>
                          </a:lnTo>
                          <a:lnTo>
                            <a:pt x="38" y="42"/>
                          </a:lnTo>
                          <a:lnTo>
                            <a:pt x="48" y="33"/>
                          </a:lnTo>
                          <a:lnTo>
                            <a:pt x="59" y="26"/>
                          </a:lnTo>
                          <a:lnTo>
                            <a:pt x="72" y="18"/>
                          </a:lnTo>
                          <a:lnTo>
                            <a:pt x="86" y="12"/>
                          </a:lnTo>
                          <a:lnTo>
                            <a:pt x="99" y="8"/>
                          </a:lnTo>
                          <a:lnTo>
                            <a:pt x="114" y="3"/>
                          </a:lnTo>
                          <a:lnTo>
                            <a:pt x="129" y="2"/>
                          </a:lnTo>
                          <a:lnTo>
                            <a:pt x="144" y="0"/>
                          </a:lnTo>
                          <a:lnTo>
                            <a:pt x="160" y="0"/>
                          </a:lnTo>
                          <a:lnTo>
                            <a:pt x="175" y="2"/>
                          </a:lnTo>
                          <a:lnTo>
                            <a:pt x="184" y="3"/>
                          </a:lnTo>
                          <a:lnTo>
                            <a:pt x="192" y="6"/>
                          </a:lnTo>
                          <a:lnTo>
                            <a:pt x="208" y="11"/>
                          </a:lnTo>
                          <a:lnTo>
                            <a:pt x="223" y="17"/>
                          </a:lnTo>
                          <a:lnTo>
                            <a:pt x="237" y="23"/>
                          </a:lnTo>
                          <a:lnTo>
                            <a:pt x="250" y="32"/>
                          </a:lnTo>
                          <a:lnTo>
                            <a:pt x="262" y="41"/>
                          </a:lnTo>
                          <a:lnTo>
                            <a:pt x="274" y="50"/>
                          </a:lnTo>
                          <a:lnTo>
                            <a:pt x="284" y="60"/>
                          </a:lnTo>
                          <a:lnTo>
                            <a:pt x="293" y="72"/>
                          </a:lnTo>
                          <a:lnTo>
                            <a:pt x="301" y="84"/>
                          </a:lnTo>
                          <a:lnTo>
                            <a:pt x="307" y="96"/>
                          </a:lnTo>
                          <a:lnTo>
                            <a:pt x="313" y="110"/>
                          </a:lnTo>
                          <a:lnTo>
                            <a:pt x="316" y="123"/>
                          </a:lnTo>
                          <a:lnTo>
                            <a:pt x="317" y="129"/>
                          </a:lnTo>
                          <a:lnTo>
                            <a:pt x="319" y="137"/>
                          </a:lnTo>
                          <a:lnTo>
                            <a:pt x="319" y="143"/>
                          </a:lnTo>
                          <a:lnTo>
                            <a:pt x="319" y="150"/>
                          </a:lnTo>
                          <a:lnTo>
                            <a:pt x="319" y="157"/>
                          </a:lnTo>
                          <a:lnTo>
                            <a:pt x="319" y="163"/>
                          </a:lnTo>
                          <a:lnTo>
                            <a:pt x="317" y="171"/>
                          </a:lnTo>
                          <a:lnTo>
                            <a:pt x="316" y="178"/>
                          </a:lnTo>
                          <a:lnTo>
                            <a:pt x="314" y="184"/>
                          </a:lnTo>
                          <a:lnTo>
                            <a:pt x="311" y="192"/>
                          </a:lnTo>
                          <a:lnTo>
                            <a:pt x="307" y="204"/>
                          </a:lnTo>
                          <a:lnTo>
                            <a:pt x="299" y="216"/>
                          </a:lnTo>
                          <a:lnTo>
                            <a:pt x="290" y="226"/>
                          </a:lnTo>
                          <a:lnTo>
                            <a:pt x="281" y="237"/>
                          </a:lnTo>
                          <a:lnTo>
                            <a:pt x="271" y="246"/>
                          </a:lnTo>
                          <a:lnTo>
                            <a:pt x="259" y="255"/>
                          </a:lnTo>
                          <a:lnTo>
                            <a:pt x="247" y="261"/>
                          </a:lnTo>
                          <a:lnTo>
                            <a:pt x="234" y="267"/>
                          </a:lnTo>
                          <a:lnTo>
                            <a:pt x="220" y="273"/>
                          </a:lnTo>
                          <a:lnTo>
                            <a:pt x="205" y="276"/>
                          </a:lnTo>
                          <a:lnTo>
                            <a:pt x="190" y="279"/>
                          </a:lnTo>
                          <a:lnTo>
                            <a:pt x="175" y="279"/>
                          </a:lnTo>
                          <a:lnTo>
                            <a:pt x="159" y="279"/>
                          </a:lnTo>
                          <a:lnTo>
                            <a:pt x="144" y="277"/>
                          </a:lnTo>
                          <a:lnTo>
                            <a:pt x="135" y="276"/>
                          </a:lnTo>
                          <a:lnTo>
                            <a:pt x="127" y="274"/>
                          </a:lnTo>
                          <a:lnTo>
                            <a:pt x="111" y="270"/>
                          </a:lnTo>
                          <a:lnTo>
                            <a:pt x="96" y="264"/>
                          </a:lnTo>
                          <a:lnTo>
                            <a:pt x="83" y="256"/>
                          </a:lnTo>
                          <a:lnTo>
                            <a:pt x="69" y="249"/>
                          </a:lnTo>
                          <a:lnTo>
                            <a:pt x="56" y="240"/>
                          </a:lnTo>
                          <a:lnTo>
                            <a:pt x="45" y="229"/>
                          </a:lnTo>
                          <a:lnTo>
                            <a:pt x="35" y="219"/>
                          </a:lnTo>
                          <a:lnTo>
                            <a:pt x="26" y="208"/>
                          </a:lnTo>
                          <a:lnTo>
                            <a:pt x="18" y="196"/>
                          </a:lnTo>
                          <a:lnTo>
                            <a:pt x="11" y="183"/>
                          </a:lnTo>
                          <a:lnTo>
                            <a:pt x="6" y="171"/>
                          </a:lnTo>
                          <a:lnTo>
                            <a:pt x="3" y="157"/>
                          </a:lnTo>
                          <a:lnTo>
                            <a:pt x="2" y="150"/>
                          </a:lnTo>
                          <a:lnTo>
                            <a:pt x="0" y="144"/>
                          </a:lnTo>
                          <a:lnTo>
                            <a:pt x="0" y="137"/>
                          </a:lnTo>
                          <a:lnTo>
                            <a:pt x="0" y="129"/>
                          </a:lnTo>
                          <a:lnTo>
                            <a:pt x="0" y="123"/>
                          </a:lnTo>
                          <a:lnTo>
                            <a:pt x="0" y="116"/>
                          </a:lnTo>
                          <a:lnTo>
                            <a:pt x="2" y="108"/>
                          </a:lnTo>
                          <a:lnTo>
                            <a:pt x="3" y="102"/>
                          </a:lnTo>
                          <a:lnTo>
                            <a:pt x="3" y="102"/>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2" name="Freeform 316"/>
                    <p:cNvSpPr>
                      <a:spLocks/>
                    </p:cNvSpPr>
                    <p:nvPr/>
                  </p:nvSpPr>
                  <p:spPr bwMode="auto">
                    <a:xfrm>
                      <a:off x="2596" y="1563"/>
                      <a:ext cx="698" cy="599"/>
                    </a:xfrm>
                    <a:custGeom>
                      <a:avLst/>
                      <a:gdLst>
                        <a:gd name="T0" fmla="*/ 26 w 698"/>
                        <a:gd name="T1" fmla="*/ 148 h 599"/>
                        <a:gd name="T2" fmla="*/ 50 w 698"/>
                        <a:gd name="T3" fmla="*/ 112 h 599"/>
                        <a:gd name="T4" fmla="*/ 80 w 698"/>
                        <a:gd name="T5" fmla="*/ 79 h 599"/>
                        <a:gd name="T6" fmla="*/ 115 w 698"/>
                        <a:gd name="T7" fmla="*/ 52 h 599"/>
                        <a:gd name="T8" fmla="*/ 155 w 698"/>
                        <a:gd name="T9" fmla="*/ 31 h 599"/>
                        <a:gd name="T10" fmla="*/ 198 w 698"/>
                        <a:gd name="T11" fmla="*/ 15 h 599"/>
                        <a:gd name="T12" fmla="*/ 245 w 698"/>
                        <a:gd name="T13" fmla="*/ 4 h 599"/>
                        <a:gd name="T14" fmla="*/ 294 w 698"/>
                        <a:gd name="T15" fmla="*/ 0 h 599"/>
                        <a:gd name="T16" fmla="*/ 345 w 698"/>
                        <a:gd name="T17" fmla="*/ 3 h 599"/>
                        <a:gd name="T18" fmla="*/ 397 w 698"/>
                        <a:gd name="T19" fmla="*/ 12 h 599"/>
                        <a:gd name="T20" fmla="*/ 450 w 698"/>
                        <a:gd name="T21" fmla="*/ 27 h 599"/>
                        <a:gd name="T22" fmla="*/ 499 w 698"/>
                        <a:gd name="T23" fmla="*/ 49 h 599"/>
                        <a:gd name="T24" fmla="*/ 544 w 698"/>
                        <a:gd name="T25" fmla="*/ 76 h 599"/>
                        <a:gd name="T26" fmla="*/ 584 w 698"/>
                        <a:gd name="T27" fmla="*/ 108 h 599"/>
                        <a:gd name="T28" fmla="*/ 620 w 698"/>
                        <a:gd name="T29" fmla="*/ 142 h 599"/>
                        <a:gd name="T30" fmla="*/ 649 w 698"/>
                        <a:gd name="T31" fmla="*/ 181 h 599"/>
                        <a:gd name="T32" fmla="*/ 671 w 698"/>
                        <a:gd name="T33" fmla="*/ 221 h 599"/>
                        <a:gd name="T34" fmla="*/ 687 w 698"/>
                        <a:gd name="T35" fmla="*/ 263 h 599"/>
                        <a:gd name="T36" fmla="*/ 696 w 698"/>
                        <a:gd name="T37" fmla="*/ 307 h 599"/>
                        <a:gd name="T38" fmla="*/ 698 w 698"/>
                        <a:gd name="T39" fmla="*/ 352 h 599"/>
                        <a:gd name="T40" fmla="*/ 692 w 698"/>
                        <a:gd name="T41" fmla="*/ 395 h 599"/>
                        <a:gd name="T42" fmla="*/ 678 w 698"/>
                        <a:gd name="T43" fmla="*/ 437 h 599"/>
                        <a:gd name="T44" fmla="*/ 658 w 698"/>
                        <a:gd name="T45" fmla="*/ 476 h 599"/>
                        <a:gd name="T46" fmla="*/ 629 w 698"/>
                        <a:gd name="T47" fmla="*/ 509 h 599"/>
                        <a:gd name="T48" fmla="*/ 596 w 698"/>
                        <a:gd name="T49" fmla="*/ 537 h 599"/>
                        <a:gd name="T50" fmla="*/ 557 w 698"/>
                        <a:gd name="T51" fmla="*/ 561 h 599"/>
                        <a:gd name="T52" fmla="*/ 515 w 698"/>
                        <a:gd name="T53" fmla="*/ 579 h 599"/>
                        <a:gd name="T54" fmla="*/ 469 w 698"/>
                        <a:gd name="T55" fmla="*/ 591 h 599"/>
                        <a:gd name="T56" fmla="*/ 420 w 698"/>
                        <a:gd name="T57" fmla="*/ 597 h 599"/>
                        <a:gd name="T58" fmla="*/ 370 w 698"/>
                        <a:gd name="T59" fmla="*/ 597 h 599"/>
                        <a:gd name="T60" fmla="*/ 318 w 698"/>
                        <a:gd name="T61" fmla="*/ 591 h 599"/>
                        <a:gd name="T62" fmla="*/ 266 w 698"/>
                        <a:gd name="T63" fmla="*/ 578 h 599"/>
                        <a:gd name="T64" fmla="*/ 215 w 698"/>
                        <a:gd name="T65" fmla="*/ 557 h 599"/>
                        <a:gd name="T66" fmla="*/ 169 w 698"/>
                        <a:gd name="T67" fmla="*/ 531 h 599"/>
                        <a:gd name="T68" fmla="*/ 127 w 698"/>
                        <a:gd name="T69" fmla="*/ 501 h 599"/>
                        <a:gd name="T70" fmla="*/ 89 w 698"/>
                        <a:gd name="T71" fmla="*/ 468 h 599"/>
                        <a:gd name="T72" fmla="*/ 59 w 698"/>
                        <a:gd name="T73" fmla="*/ 431 h 599"/>
                        <a:gd name="T74" fmla="*/ 34 w 698"/>
                        <a:gd name="T75" fmla="*/ 391 h 599"/>
                        <a:gd name="T76" fmla="*/ 16 w 698"/>
                        <a:gd name="T77" fmla="*/ 349 h 599"/>
                        <a:gd name="T78" fmla="*/ 4 w 698"/>
                        <a:gd name="T79" fmla="*/ 305 h 599"/>
                        <a:gd name="T80" fmla="*/ 0 w 698"/>
                        <a:gd name="T81" fmla="*/ 262 h 599"/>
                        <a:gd name="T82" fmla="*/ 3 w 698"/>
                        <a:gd name="T83" fmla="*/ 218 h 599"/>
                        <a:gd name="T84" fmla="*/ 14 w 698"/>
                        <a:gd name="T85" fmla="*/ 175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98" h="599">
                          <a:moveTo>
                            <a:pt x="14" y="175"/>
                          </a:moveTo>
                          <a:lnTo>
                            <a:pt x="20" y="162"/>
                          </a:lnTo>
                          <a:lnTo>
                            <a:pt x="26" y="148"/>
                          </a:lnTo>
                          <a:lnTo>
                            <a:pt x="34" y="136"/>
                          </a:lnTo>
                          <a:lnTo>
                            <a:pt x="41" y="124"/>
                          </a:lnTo>
                          <a:lnTo>
                            <a:pt x="50" y="112"/>
                          </a:lnTo>
                          <a:lnTo>
                            <a:pt x="59" y="100"/>
                          </a:lnTo>
                          <a:lnTo>
                            <a:pt x="70" y="90"/>
                          </a:lnTo>
                          <a:lnTo>
                            <a:pt x="80" y="79"/>
                          </a:lnTo>
                          <a:lnTo>
                            <a:pt x="91" y="70"/>
                          </a:lnTo>
                          <a:lnTo>
                            <a:pt x="103" y="61"/>
                          </a:lnTo>
                          <a:lnTo>
                            <a:pt x="115" y="52"/>
                          </a:lnTo>
                          <a:lnTo>
                            <a:pt x="128" y="45"/>
                          </a:lnTo>
                          <a:lnTo>
                            <a:pt x="142" y="37"/>
                          </a:lnTo>
                          <a:lnTo>
                            <a:pt x="155" y="31"/>
                          </a:lnTo>
                          <a:lnTo>
                            <a:pt x="169" y="25"/>
                          </a:lnTo>
                          <a:lnTo>
                            <a:pt x="183" y="19"/>
                          </a:lnTo>
                          <a:lnTo>
                            <a:pt x="198" y="15"/>
                          </a:lnTo>
                          <a:lnTo>
                            <a:pt x="213" y="10"/>
                          </a:lnTo>
                          <a:lnTo>
                            <a:pt x="230" y="7"/>
                          </a:lnTo>
                          <a:lnTo>
                            <a:pt x="245" y="4"/>
                          </a:lnTo>
                          <a:lnTo>
                            <a:pt x="261" y="3"/>
                          </a:lnTo>
                          <a:lnTo>
                            <a:pt x="278" y="1"/>
                          </a:lnTo>
                          <a:lnTo>
                            <a:pt x="294" y="0"/>
                          </a:lnTo>
                          <a:lnTo>
                            <a:pt x="312" y="0"/>
                          </a:lnTo>
                          <a:lnTo>
                            <a:pt x="329" y="1"/>
                          </a:lnTo>
                          <a:lnTo>
                            <a:pt x="345" y="3"/>
                          </a:lnTo>
                          <a:lnTo>
                            <a:pt x="363" y="4"/>
                          </a:lnTo>
                          <a:lnTo>
                            <a:pt x="381" y="7"/>
                          </a:lnTo>
                          <a:lnTo>
                            <a:pt x="397" y="12"/>
                          </a:lnTo>
                          <a:lnTo>
                            <a:pt x="415" y="16"/>
                          </a:lnTo>
                          <a:lnTo>
                            <a:pt x="432" y="21"/>
                          </a:lnTo>
                          <a:lnTo>
                            <a:pt x="450" y="27"/>
                          </a:lnTo>
                          <a:lnTo>
                            <a:pt x="466" y="34"/>
                          </a:lnTo>
                          <a:lnTo>
                            <a:pt x="484" y="42"/>
                          </a:lnTo>
                          <a:lnTo>
                            <a:pt x="499" y="49"/>
                          </a:lnTo>
                          <a:lnTo>
                            <a:pt x="515" y="58"/>
                          </a:lnTo>
                          <a:lnTo>
                            <a:pt x="530" y="67"/>
                          </a:lnTo>
                          <a:lnTo>
                            <a:pt x="544" y="76"/>
                          </a:lnTo>
                          <a:lnTo>
                            <a:pt x="559" y="87"/>
                          </a:lnTo>
                          <a:lnTo>
                            <a:pt x="572" y="97"/>
                          </a:lnTo>
                          <a:lnTo>
                            <a:pt x="584" y="108"/>
                          </a:lnTo>
                          <a:lnTo>
                            <a:pt x="598" y="120"/>
                          </a:lnTo>
                          <a:lnTo>
                            <a:pt x="608" y="130"/>
                          </a:lnTo>
                          <a:lnTo>
                            <a:pt x="620" y="142"/>
                          </a:lnTo>
                          <a:lnTo>
                            <a:pt x="629" y="156"/>
                          </a:lnTo>
                          <a:lnTo>
                            <a:pt x="640" y="168"/>
                          </a:lnTo>
                          <a:lnTo>
                            <a:pt x="649" y="181"/>
                          </a:lnTo>
                          <a:lnTo>
                            <a:pt x="658" y="194"/>
                          </a:lnTo>
                          <a:lnTo>
                            <a:pt x="665" y="208"/>
                          </a:lnTo>
                          <a:lnTo>
                            <a:pt x="671" y="221"/>
                          </a:lnTo>
                          <a:lnTo>
                            <a:pt x="677" y="235"/>
                          </a:lnTo>
                          <a:lnTo>
                            <a:pt x="683" y="250"/>
                          </a:lnTo>
                          <a:lnTo>
                            <a:pt x="687" y="263"/>
                          </a:lnTo>
                          <a:lnTo>
                            <a:pt x="692" y="278"/>
                          </a:lnTo>
                          <a:lnTo>
                            <a:pt x="695" y="293"/>
                          </a:lnTo>
                          <a:lnTo>
                            <a:pt x="696" y="307"/>
                          </a:lnTo>
                          <a:lnTo>
                            <a:pt x="698" y="322"/>
                          </a:lnTo>
                          <a:lnTo>
                            <a:pt x="698" y="337"/>
                          </a:lnTo>
                          <a:lnTo>
                            <a:pt x="698" y="352"/>
                          </a:lnTo>
                          <a:lnTo>
                            <a:pt x="698" y="365"/>
                          </a:lnTo>
                          <a:lnTo>
                            <a:pt x="695" y="380"/>
                          </a:lnTo>
                          <a:lnTo>
                            <a:pt x="692" y="395"/>
                          </a:lnTo>
                          <a:lnTo>
                            <a:pt x="689" y="409"/>
                          </a:lnTo>
                          <a:lnTo>
                            <a:pt x="684" y="424"/>
                          </a:lnTo>
                          <a:lnTo>
                            <a:pt x="678" y="437"/>
                          </a:lnTo>
                          <a:lnTo>
                            <a:pt x="673" y="450"/>
                          </a:lnTo>
                          <a:lnTo>
                            <a:pt x="665" y="462"/>
                          </a:lnTo>
                          <a:lnTo>
                            <a:pt x="658" y="476"/>
                          </a:lnTo>
                          <a:lnTo>
                            <a:pt x="649" y="486"/>
                          </a:lnTo>
                          <a:lnTo>
                            <a:pt x="640" y="498"/>
                          </a:lnTo>
                          <a:lnTo>
                            <a:pt x="629" y="509"/>
                          </a:lnTo>
                          <a:lnTo>
                            <a:pt x="619" y="519"/>
                          </a:lnTo>
                          <a:lnTo>
                            <a:pt x="607" y="528"/>
                          </a:lnTo>
                          <a:lnTo>
                            <a:pt x="596" y="537"/>
                          </a:lnTo>
                          <a:lnTo>
                            <a:pt x="583" y="546"/>
                          </a:lnTo>
                          <a:lnTo>
                            <a:pt x="571" y="554"/>
                          </a:lnTo>
                          <a:lnTo>
                            <a:pt x="557" y="561"/>
                          </a:lnTo>
                          <a:lnTo>
                            <a:pt x="544" y="567"/>
                          </a:lnTo>
                          <a:lnTo>
                            <a:pt x="529" y="573"/>
                          </a:lnTo>
                          <a:lnTo>
                            <a:pt x="515" y="579"/>
                          </a:lnTo>
                          <a:lnTo>
                            <a:pt x="501" y="584"/>
                          </a:lnTo>
                          <a:lnTo>
                            <a:pt x="484" y="588"/>
                          </a:lnTo>
                          <a:lnTo>
                            <a:pt x="469" y="591"/>
                          </a:lnTo>
                          <a:lnTo>
                            <a:pt x="453" y="594"/>
                          </a:lnTo>
                          <a:lnTo>
                            <a:pt x="436" y="596"/>
                          </a:lnTo>
                          <a:lnTo>
                            <a:pt x="420" y="597"/>
                          </a:lnTo>
                          <a:lnTo>
                            <a:pt x="403" y="599"/>
                          </a:lnTo>
                          <a:lnTo>
                            <a:pt x="387" y="599"/>
                          </a:lnTo>
                          <a:lnTo>
                            <a:pt x="370" y="597"/>
                          </a:lnTo>
                          <a:lnTo>
                            <a:pt x="352" y="596"/>
                          </a:lnTo>
                          <a:lnTo>
                            <a:pt x="336" y="594"/>
                          </a:lnTo>
                          <a:lnTo>
                            <a:pt x="318" y="591"/>
                          </a:lnTo>
                          <a:lnTo>
                            <a:pt x="302" y="587"/>
                          </a:lnTo>
                          <a:lnTo>
                            <a:pt x="284" y="582"/>
                          </a:lnTo>
                          <a:lnTo>
                            <a:pt x="266" y="578"/>
                          </a:lnTo>
                          <a:lnTo>
                            <a:pt x="249" y="572"/>
                          </a:lnTo>
                          <a:lnTo>
                            <a:pt x="231" y="564"/>
                          </a:lnTo>
                          <a:lnTo>
                            <a:pt x="215" y="557"/>
                          </a:lnTo>
                          <a:lnTo>
                            <a:pt x="198" y="549"/>
                          </a:lnTo>
                          <a:lnTo>
                            <a:pt x="183" y="542"/>
                          </a:lnTo>
                          <a:lnTo>
                            <a:pt x="169" y="531"/>
                          </a:lnTo>
                          <a:lnTo>
                            <a:pt x="154" y="522"/>
                          </a:lnTo>
                          <a:lnTo>
                            <a:pt x="140" y="512"/>
                          </a:lnTo>
                          <a:lnTo>
                            <a:pt x="127" y="501"/>
                          </a:lnTo>
                          <a:lnTo>
                            <a:pt x="113" y="491"/>
                          </a:lnTo>
                          <a:lnTo>
                            <a:pt x="101" y="480"/>
                          </a:lnTo>
                          <a:lnTo>
                            <a:pt x="89" y="468"/>
                          </a:lnTo>
                          <a:lnTo>
                            <a:pt x="79" y="456"/>
                          </a:lnTo>
                          <a:lnTo>
                            <a:pt x="68" y="443"/>
                          </a:lnTo>
                          <a:lnTo>
                            <a:pt x="59" y="431"/>
                          </a:lnTo>
                          <a:lnTo>
                            <a:pt x="50" y="418"/>
                          </a:lnTo>
                          <a:lnTo>
                            <a:pt x="41" y="404"/>
                          </a:lnTo>
                          <a:lnTo>
                            <a:pt x="34" y="391"/>
                          </a:lnTo>
                          <a:lnTo>
                            <a:pt x="26" y="377"/>
                          </a:lnTo>
                          <a:lnTo>
                            <a:pt x="20" y="364"/>
                          </a:lnTo>
                          <a:lnTo>
                            <a:pt x="16" y="349"/>
                          </a:lnTo>
                          <a:lnTo>
                            <a:pt x="11" y="335"/>
                          </a:lnTo>
                          <a:lnTo>
                            <a:pt x="7" y="320"/>
                          </a:lnTo>
                          <a:lnTo>
                            <a:pt x="4" y="305"/>
                          </a:lnTo>
                          <a:lnTo>
                            <a:pt x="3" y="292"/>
                          </a:lnTo>
                          <a:lnTo>
                            <a:pt x="1" y="277"/>
                          </a:lnTo>
                          <a:lnTo>
                            <a:pt x="0" y="262"/>
                          </a:lnTo>
                          <a:lnTo>
                            <a:pt x="0" y="248"/>
                          </a:lnTo>
                          <a:lnTo>
                            <a:pt x="1" y="233"/>
                          </a:lnTo>
                          <a:lnTo>
                            <a:pt x="3" y="218"/>
                          </a:lnTo>
                          <a:lnTo>
                            <a:pt x="6" y="203"/>
                          </a:lnTo>
                          <a:lnTo>
                            <a:pt x="10" y="190"/>
                          </a:lnTo>
                          <a:lnTo>
                            <a:pt x="14" y="175"/>
                          </a:lnTo>
                          <a:lnTo>
                            <a:pt x="14" y="175"/>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4" name="Freeform 318"/>
                    <p:cNvSpPr>
                      <a:spLocks/>
                    </p:cNvSpPr>
                    <p:nvPr/>
                  </p:nvSpPr>
                  <p:spPr bwMode="auto">
                    <a:xfrm>
                      <a:off x="2534" y="1702"/>
                      <a:ext cx="612" cy="1183"/>
                    </a:xfrm>
                    <a:custGeom>
                      <a:avLst/>
                      <a:gdLst>
                        <a:gd name="T0" fmla="*/ 121 w 612"/>
                        <a:gd name="T1" fmla="*/ 1142 h 1183"/>
                        <a:gd name="T2" fmla="*/ 79 w 612"/>
                        <a:gd name="T3" fmla="*/ 1087 h 1183"/>
                        <a:gd name="T4" fmla="*/ 47 w 612"/>
                        <a:gd name="T5" fmla="*/ 1029 h 1183"/>
                        <a:gd name="T6" fmla="*/ 23 w 612"/>
                        <a:gd name="T7" fmla="*/ 967 h 1183"/>
                        <a:gd name="T8" fmla="*/ 8 w 612"/>
                        <a:gd name="T9" fmla="*/ 901 h 1183"/>
                        <a:gd name="T10" fmla="*/ 0 w 612"/>
                        <a:gd name="T11" fmla="*/ 834 h 1183"/>
                        <a:gd name="T12" fmla="*/ 3 w 612"/>
                        <a:gd name="T13" fmla="*/ 764 h 1183"/>
                        <a:gd name="T14" fmla="*/ 14 w 612"/>
                        <a:gd name="T15" fmla="*/ 690 h 1183"/>
                        <a:gd name="T16" fmla="*/ 35 w 612"/>
                        <a:gd name="T17" fmla="*/ 615 h 1183"/>
                        <a:gd name="T18" fmla="*/ 63 w 612"/>
                        <a:gd name="T19" fmla="*/ 539 h 1183"/>
                        <a:gd name="T20" fmla="*/ 100 w 612"/>
                        <a:gd name="T21" fmla="*/ 460 h 1183"/>
                        <a:gd name="T22" fmla="*/ 145 w 612"/>
                        <a:gd name="T23" fmla="*/ 379 h 1183"/>
                        <a:gd name="T24" fmla="*/ 201 w 612"/>
                        <a:gd name="T25" fmla="*/ 297 h 1183"/>
                        <a:gd name="T26" fmla="*/ 263 w 612"/>
                        <a:gd name="T27" fmla="*/ 213 h 1183"/>
                        <a:gd name="T28" fmla="*/ 334 w 612"/>
                        <a:gd name="T29" fmla="*/ 129 h 1183"/>
                        <a:gd name="T30" fmla="*/ 414 w 612"/>
                        <a:gd name="T31" fmla="*/ 43 h 1183"/>
                        <a:gd name="T32" fmla="*/ 456 w 612"/>
                        <a:gd name="T33" fmla="*/ 0 h 1183"/>
                        <a:gd name="T34" fmla="*/ 504 w 612"/>
                        <a:gd name="T35" fmla="*/ 99 h 1183"/>
                        <a:gd name="T36" fmla="*/ 543 w 612"/>
                        <a:gd name="T37" fmla="*/ 195 h 1183"/>
                        <a:gd name="T38" fmla="*/ 573 w 612"/>
                        <a:gd name="T39" fmla="*/ 289 h 1183"/>
                        <a:gd name="T40" fmla="*/ 594 w 612"/>
                        <a:gd name="T41" fmla="*/ 380 h 1183"/>
                        <a:gd name="T42" fmla="*/ 607 w 612"/>
                        <a:gd name="T43" fmla="*/ 467 h 1183"/>
                        <a:gd name="T44" fmla="*/ 612 w 612"/>
                        <a:gd name="T45" fmla="*/ 553 h 1183"/>
                        <a:gd name="T46" fmla="*/ 609 w 612"/>
                        <a:gd name="T47" fmla="*/ 633 h 1183"/>
                        <a:gd name="T48" fmla="*/ 597 w 612"/>
                        <a:gd name="T49" fmla="*/ 711 h 1183"/>
                        <a:gd name="T50" fmla="*/ 576 w 612"/>
                        <a:gd name="T51" fmla="*/ 785 h 1183"/>
                        <a:gd name="T52" fmla="*/ 548 w 612"/>
                        <a:gd name="T53" fmla="*/ 855 h 1183"/>
                        <a:gd name="T54" fmla="*/ 512 w 612"/>
                        <a:gd name="T55" fmla="*/ 921 h 1183"/>
                        <a:gd name="T56" fmla="*/ 467 w 612"/>
                        <a:gd name="T57" fmla="*/ 982 h 1183"/>
                        <a:gd name="T58" fmla="*/ 413 w 612"/>
                        <a:gd name="T59" fmla="*/ 1039 h 1183"/>
                        <a:gd name="T60" fmla="*/ 353 w 612"/>
                        <a:gd name="T61" fmla="*/ 1093 h 1183"/>
                        <a:gd name="T62" fmla="*/ 283 w 612"/>
                        <a:gd name="T63" fmla="*/ 1141 h 1183"/>
                        <a:gd name="T64" fmla="*/ 207 w 612"/>
                        <a:gd name="T65" fmla="*/ 118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2" h="1183">
                          <a:moveTo>
                            <a:pt x="147" y="1169"/>
                          </a:moveTo>
                          <a:lnTo>
                            <a:pt x="121" y="1142"/>
                          </a:lnTo>
                          <a:lnTo>
                            <a:pt x="99" y="1115"/>
                          </a:lnTo>
                          <a:lnTo>
                            <a:pt x="79" y="1087"/>
                          </a:lnTo>
                          <a:lnTo>
                            <a:pt x="62" y="1059"/>
                          </a:lnTo>
                          <a:lnTo>
                            <a:pt x="47" y="1029"/>
                          </a:lnTo>
                          <a:lnTo>
                            <a:pt x="33" y="999"/>
                          </a:lnTo>
                          <a:lnTo>
                            <a:pt x="23" y="967"/>
                          </a:lnTo>
                          <a:lnTo>
                            <a:pt x="14" y="934"/>
                          </a:lnTo>
                          <a:lnTo>
                            <a:pt x="8" y="901"/>
                          </a:lnTo>
                          <a:lnTo>
                            <a:pt x="3" y="868"/>
                          </a:lnTo>
                          <a:lnTo>
                            <a:pt x="0" y="834"/>
                          </a:lnTo>
                          <a:lnTo>
                            <a:pt x="0" y="800"/>
                          </a:lnTo>
                          <a:lnTo>
                            <a:pt x="3" y="764"/>
                          </a:lnTo>
                          <a:lnTo>
                            <a:pt x="8" y="728"/>
                          </a:lnTo>
                          <a:lnTo>
                            <a:pt x="14" y="690"/>
                          </a:lnTo>
                          <a:lnTo>
                            <a:pt x="23" y="653"/>
                          </a:lnTo>
                          <a:lnTo>
                            <a:pt x="35" y="615"/>
                          </a:lnTo>
                          <a:lnTo>
                            <a:pt x="48" y="578"/>
                          </a:lnTo>
                          <a:lnTo>
                            <a:pt x="63" y="539"/>
                          </a:lnTo>
                          <a:lnTo>
                            <a:pt x="81" y="499"/>
                          </a:lnTo>
                          <a:lnTo>
                            <a:pt x="100" y="460"/>
                          </a:lnTo>
                          <a:lnTo>
                            <a:pt x="121" y="419"/>
                          </a:lnTo>
                          <a:lnTo>
                            <a:pt x="145" y="379"/>
                          </a:lnTo>
                          <a:lnTo>
                            <a:pt x="172" y="338"/>
                          </a:lnTo>
                          <a:lnTo>
                            <a:pt x="201" y="297"/>
                          </a:lnTo>
                          <a:lnTo>
                            <a:pt x="231" y="255"/>
                          </a:lnTo>
                          <a:lnTo>
                            <a:pt x="263" y="213"/>
                          </a:lnTo>
                          <a:lnTo>
                            <a:pt x="298" y="171"/>
                          </a:lnTo>
                          <a:lnTo>
                            <a:pt x="334" y="129"/>
                          </a:lnTo>
                          <a:lnTo>
                            <a:pt x="373" y="85"/>
                          </a:lnTo>
                          <a:lnTo>
                            <a:pt x="414" y="43"/>
                          </a:lnTo>
                          <a:lnTo>
                            <a:pt x="456" y="0"/>
                          </a:lnTo>
                          <a:lnTo>
                            <a:pt x="456" y="0"/>
                          </a:lnTo>
                          <a:lnTo>
                            <a:pt x="482" y="49"/>
                          </a:lnTo>
                          <a:lnTo>
                            <a:pt x="504" y="99"/>
                          </a:lnTo>
                          <a:lnTo>
                            <a:pt x="524" y="147"/>
                          </a:lnTo>
                          <a:lnTo>
                            <a:pt x="543" y="195"/>
                          </a:lnTo>
                          <a:lnTo>
                            <a:pt x="558" y="243"/>
                          </a:lnTo>
                          <a:lnTo>
                            <a:pt x="573" y="289"/>
                          </a:lnTo>
                          <a:lnTo>
                            <a:pt x="585" y="335"/>
                          </a:lnTo>
                          <a:lnTo>
                            <a:pt x="594" y="380"/>
                          </a:lnTo>
                          <a:lnTo>
                            <a:pt x="601" y="424"/>
                          </a:lnTo>
                          <a:lnTo>
                            <a:pt x="607" y="467"/>
                          </a:lnTo>
                          <a:lnTo>
                            <a:pt x="610" y="511"/>
                          </a:lnTo>
                          <a:lnTo>
                            <a:pt x="612" y="553"/>
                          </a:lnTo>
                          <a:lnTo>
                            <a:pt x="612" y="593"/>
                          </a:lnTo>
                          <a:lnTo>
                            <a:pt x="609" y="633"/>
                          </a:lnTo>
                          <a:lnTo>
                            <a:pt x="604" y="672"/>
                          </a:lnTo>
                          <a:lnTo>
                            <a:pt x="597" y="711"/>
                          </a:lnTo>
                          <a:lnTo>
                            <a:pt x="588" y="749"/>
                          </a:lnTo>
                          <a:lnTo>
                            <a:pt x="576" y="785"/>
                          </a:lnTo>
                          <a:lnTo>
                            <a:pt x="564" y="821"/>
                          </a:lnTo>
                          <a:lnTo>
                            <a:pt x="548" y="855"/>
                          </a:lnTo>
                          <a:lnTo>
                            <a:pt x="531" y="888"/>
                          </a:lnTo>
                          <a:lnTo>
                            <a:pt x="512" y="921"/>
                          </a:lnTo>
                          <a:lnTo>
                            <a:pt x="491" y="952"/>
                          </a:lnTo>
                          <a:lnTo>
                            <a:pt x="467" y="982"/>
                          </a:lnTo>
                          <a:lnTo>
                            <a:pt x="441" y="1012"/>
                          </a:lnTo>
                          <a:lnTo>
                            <a:pt x="413" y="1039"/>
                          </a:lnTo>
                          <a:lnTo>
                            <a:pt x="385" y="1066"/>
                          </a:lnTo>
                          <a:lnTo>
                            <a:pt x="353" y="1093"/>
                          </a:lnTo>
                          <a:lnTo>
                            <a:pt x="319" y="1117"/>
                          </a:lnTo>
                          <a:lnTo>
                            <a:pt x="283" y="1141"/>
                          </a:lnTo>
                          <a:lnTo>
                            <a:pt x="245" y="1162"/>
                          </a:lnTo>
                          <a:lnTo>
                            <a:pt x="207" y="1183"/>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5" name="Freeform 319"/>
                    <p:cNvSpPr>
                      <a:spLocks/>
                    </p:cNvSpPr>
                    <p:nvPr/>
                  </p:nvSpPr>
                  <p:spPr bwMode="auto">
                    <a:xfrm>
                      <a:off x="2207" y="1687"/>
                      <a:ext cx="1284" cy="954"/>
                    </a:xfrm>
                    <a:custGeom>
                      <a:avLst/>
                      <a:gdLst>
                        <a:gd name="T0" fmla="*/ 51 w 1284"/>
                        <a:gd name="T1" fmla="*/ 871 h 954"/>
                        <a:gd name="T2" fmla="*/ 39 w 1284"/>
                        <a:gd name="T3" fmla="*/ 842 h 954"/>
                        <a:gd name="T4" fmla="*/ 28 w 1284"/>
                        <a:gd name="T5" fmla="*/ 810 h 954"/>
                        <a:gd name="T6" fmla="*/ 19 w 1284"/>
                        <a:gd name="T7" fmla="*/ 780 h 954"/>
                        <a:gd name="T8" fmla="*/ 13 w 1284"/>
                        <a:gd name="T9" fmla="*/ 750 h 954"/>
                        <a:gd name="T10" fmla="*/ 7 w 1284"/>
                        <a:gd name="T11" fmla="*/ 719 h 954"/>
                        <a:gd name="T12" fmla="*/ 3 w 1284"/>
                        <a:gd name="T13" fmla="*/ 689 h 954"/>
                        <a:gd name="T14" fmla="*/ 1 w 1284"/>
                        <a:gd name="T15" fmla="*/ 657 h 954"/>
                        <a:gd name="T16" fmla="*/ 0 w 1284"/>
                        <a:gd name="T17" fmla="*/ 627 h 954"/>
                        <a:gd name="T18" fmla="*/ 1 w 1284"/>
                        <a:gd name="T19" fmla="*/ 596 h 954"/>
                        <a:gd name="T20" fmla="*/ 4 w 1284"/>
                        <a:gd name="T21" fmla="*/ 566 h 954"/>
                        <a:gd name="T22" fmla="*/ 10 w 1284"/>
                        <a:gd name="T23" fmla="*/ 521 h 954"/>
                        <a:gd name="T24" fmla="*/ 24 w 1284"/>
                        <a:gd name="T25" fmla="*/ 463 h 954"/>
                        <a:gd name="T26" fmla="*/ 43 w 1284"/>
                        <a:gd name="T27" fmla="*/ 404 h 954"/>
                        <a:gd name="T28" fmla="*/ 67 w 1284"/>
                        <a:gd name="T29" fmla="*/ 350 h 954"/>
                        <a:gd name="T30" fmla="*/ 97 w 1284"/>
                        <a:gd name="T31" fmla="*/ 297 h 954"/>
                        <a:gd name="T32" fmla="*/ 133 w 1284"/>
                        <a:gd name="T33" fmla="*/ 247 h 954"/>
                        <a:gd name="T34" fmla="*/ 173 w 1284"/>
                        <a:gd name="T35" fmla="*/ 201 h 954"/>
                        <a:gd name="T36" fmla="*/ 218 w 1284"/>
                        <a:gd name="T37" fmla="*/ 157 h 954"/>
                        <a:gd name="T38" fmla="*/ 269 w 1284"/>
                        <a:gd name="T39" fmla="*/ 118 h 954"/>
                        <a:gd name="T40" fmla="*/ 323 w 1284"/>
                        <a:gd name="T41" fmla="*/ 84 h 954"/>
                        <a:gd name="T42" fmla="*/ 381 w 1284"/>
                        <a:gd name="T43" fmla="*/ 55 h 954"/>
                        <a:gd name="T44" fmla="*/ 430 w 1284"/>
                        <a:gd name="T45" fmla="*/ 36 h 954"/>
                        <a:gd name="T46" fmla="*/ 480 w 1284"/>
                        <a:gd name="T47" fmla="*/ 21 h 954"/>
                        <a:gd name="T48" fmla="*/ 531 w 1284"/>
                        <a:gd name="T49" fmla="*/ 11 h 954"/>
                        <a:gd name="T50" fmla="*/ 581 w 1284"/>
                        <a:gd name="T51" fmla="*/ 3 h 954"/>
                        <a:gd name="T52" fmla="*/ 632 w 1284"/>
                        <a:gd name="T53" fmla="*/ 0 h 954"/>
                        <a:gd name="T54" fmla="*/ 685 w 1284"/>
                        <a:gd name="T55" fmla="*/ 0 h 954"/>
                        <a:gd name="T56" fmla="*/ 735 w 1284"/>
                        <a:gd name="T57" fmla="*/ 6 h 954"/>
                        <a:gd name="T58" fmla="*/ 788 w 1284"/>
                        <a:gd name="T59" fmla="*/ 15 h 954"/>
                        <a:gd name="T60" fmla="*/ 819 w 1284"/>
                        <a:gd name="T61" fmla="*/ 23 h 954"/>
                        <a:gd name="T62" fmla="*/ 881 w 1284"/>
                        <a:gd name="T63" fmla="*/ 44 h 954"/>
                        <a:gd name="T64" fmla="*/ 939 w 1284"/>
                        <a:gd name="T65" fmla="*/ 70 h 954"/>
                        <a:gd name="T66" fmla="*/ 994 w 1284"/>
                        <a:gd name="T67" fmla="*/ 100 h 954"/>
                        <a:gd name="T68" fmla="*/ 1045 w 1284"/>
                        <a:gd name="T69" fmla="*/ 136 h 954"/>
                        <a:gd name="T70" fmla="*/ 1091 w 1284"/>
                        <a:gd name="T71" fmla="*/ 177 h 954"/>
                        <a:gd name="T72" fmla="*/ 1133 w 1284"/>
                        <a:gd name="T73" fmla="*/ 222 h 954"/>
                        <a:gd name="T74" fmla="*/ 1171 w 1284"/>
                        <a:gd name="T75" fmla="*/ 270 h 954"/>
                        <a:gd name="T76" fmla="*/ 1204 w 1284"/>
                        <a:gd name="T77" fmla="*/ 320 h 954"/>
                        <a:gd name="T78" fmla="*/ 1230 w 1284"/>
                        <a:gd name="T79" fmla="*/ 374 h 954"/>
                        <a:gd name="T80" fmla="*/ 1253 w 1284"/>
                        <a:gd name="T81" fmla="*/ 431 h 954"/>
                        <a:gd name="T82" fmla="*/ 1269 w 1284"/>
                        <a:gd name="T83" fmla="*/ 490 h 954"/>
                        <a:gd name="T84" fmla="*/ 1277 w 1284"/>
                        <a:gd name="T85" fmla="*/ 535 h 954"/>
                        <a:gd name="T86" fmla="*/ 1281 w 1284"/>
                        <a:gd name="T87" fmla="*/ 565 h 954"/>
                        <a:gd name="T88" fmla="*/ 1283 w 1284"/>
                        <a:gd name="T89" fmla="*/ 596 h 954"/>
                        <a:gd name="T90" fmla="*/ 1284 w 1284"/>
                        <a:gd name="T91" fmla="*/ 626 h 954"/>
                        <a:gd name="T92" fmla="*/ 1283 w 1284"/>
                        <a:gd name="T93" fmla="*/ 657 h 954"/>
                        <a:gd name="T94" fmla="*/ 1280 w 1284"/>
                        <a:gd name="T95" fmla="*/ 689 h 954"/>
                        <a:gd name="T96" fmla="*/ 1277 w 1284"/>
                        <a:gd name="T97" fmla="*/ 720 h 954"/>
                        <a:gd name="T98" fmla="*/ 1271 w 1284"/>
                        <a:gd name="T99" fmla="*/ 752 h 954"/>
                        <a:gd name="T100" fmla="*/ 1260 w 1284"/>
                        <a:gd name="T101" fmla="*/ 792 h 954"/>
                        <a:gd name="T102" fmla="*/ 1244 w 1284"/>
                        <a:gd name="T103" fmla="*/ 840 h 954"/>
                        <a:gd name="T104" fmla="*/ 1225 w 1284"/>
                        <a:gd name="T105" fmla="*/ 888 h 954"/>
                        <a:gd name="T106" fmla="*/ 1201 w 1284"/>
                        <a:gd name="T107" fmla="*/ 933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4" h="954">
                          <a:moveTo>
                            <a:pt x="58" y="886"/>
                          </a:moveTo>
                          <a:lnTo>
                            <a:pt x="51" y="871"/>
                          </a:lnTo>
                          <a:lnTo>
                            <a:pt x="45" y="856"/>
                          </a:lnTo>
                          <a:lnTo>
                            <a:pt x="39" y="842"/>
                          </a:lnTo>
                          <a:lnTo>
                            <a:pt x="33" y="827"/>
                          </a:lnTo>
                          <a:lnTo>
                            <a:pt x="28" y="810"/>
                          </a:lnTo>
                          <a:lnTo>
                            <a:pt x="24" y="795"/>
                          </a:lnTo>
                          <a:lnTo>
                            <a:pt x="19" y="780"/>
                          </a:lnTo>
                          <a:lnTo>
                            <a:pt x="16" y="765"/>
                          </a:lnTo>
                          <a:lnTo>
                            <a:pt x="13" y="750"/>
                          </a:lnTo>
                          <a:lnTo>
                            <a:pt x="10" y="735"/>
                          </a:lnTo>
                          <a:lnTo>
                            <a:pt x="7" y="719"/>
                          </a:lnTo>
                          <a:lnTo>
                            <a:pt x="6" y="704"/>
                          </a:lnTo>
                          <a:lnTo>
                            <a:pt x="3" y="689"/>
                          </a:lnTo>
                          <a:lnTo>
                            <a:pt x="3" y="674"/>
                          </a:lnTo>
                          <a:lnTo>
                            <a:pt x="1" y="657"/>
                          </a:lnTo>
                          <a:lnTo>
                            <a:pt x="1" y="642"/>
                          </a:lnTo>
                          <a:lnTo>
                            <a:pt x="0" y="627"/>
                          </a:lnTo>
                          <a:lnTo>
                            <a:pt x="1" y="612"/>
                          </a:lnTo>
                          <a:lnTo>
                            <a:pt x="1" y="596"/>
                          </a:lnTo>
                          <a:lnTo>
                            <a:pt x="3" y="581"/>
                          </a:lnTo>
                          <a:lnTo>
                            <a:pt x="4" y="566"/>
                          </a:lnTo>
                          <a:lnTo>
                            <a:pt x="6" y="551"/>
                          </a:lnTo>
                          <a:lnTo>
                            <a:pt x="10" y="521"/>
                          </a:lnTo>
                          <a:lnTo>
                            <a:pt x="16" y="491"/>
                          </a:lnTo>
                          <a:lnTo>
                            <a:pt x="24" y="463"/>
                          </a:lnTo>
                          <a:lnTo>
                            <a:pt x="33" y="433"/>
                          </a:lnTo>
                          <a:lnTo>
                            <a:pt x="43" y="404"/>
                          </a:lnTo>
                          <a:lnTo>
                            <a:pt x="55" y="377"/>
                          </a:lnTo>
                          <a:lnTo>
                            <a:pt x="67" y="350"/>
                          </a:lnTo>
                          <a:lnTo>
                            <a:pt x="82" y="323"/>
                          </a:lnTo>
                          <a:lnTo>
                            <a:pt x="97" y="297"/>
                          </a:lnTo>
                          <a:lnTo>
                            <a:pt x="115" y="271"/>
                          </a:lnTo>
                          <a:lnTo>
                            <a:pt x="133" y="247"/>
                          </a:lnTo>
                          <a:lnTo>
                            <a:pt x="152" y="223"/>
                          </a:lnTo>
                          <a:lnTo>
                            <a:pt x="173" y="201"/>
                          </a:lnTo>
                          <a:lnTo>
                            <a:pt x="196" y="178"/>
                          </a:lnTo>
                          <a:lnTo>
                            <a:pt x="218" y="157"/>
                          </a:lnTo>
                          <a:lnTo>
                            <a:pt x="243" y="138"/>
                          </a:lnTo>
                          <a:lnTo>
                            <a:pt x="269" y="118"/>
                          </a:lnTo>
                          <a:lnTo>
                            <a:pt x="296" y="100"/>
                          </a:lnTo>
                          <a:lnTo>
                            <a:pt x="323" y="84"/>
                          </a:lnTo>
                          <a:lnTo>
                            <a:pt x="351" y="69"/>
                          </a:lnTo>
                          <a:lnTo>
                            <a:pt x="381" y="55"/>
                          </a:lnTo>
                          <a:lnTo>
                            <a:pt x="406" y="45"/>
                          </a:lnTo>
                          <a:lnTo>
                            <a:pt x="430" y="36"/>
                          </a:lnTo>
                          <a:lnTo>
                            <a:pt x="454" y="29"/>
                          </a:lnTo>
                          <a:lnTo>
                            <a:pt x="480" y="21"/>
                          </a:lnTo>
                          <a:lnTo>
                            <a:pt x="505" y="15"/>
                          </a:lnTo>
                          <a:lnTo>
                            <a:pt x="531" y="11"/>
                          </a:lnTo>
                          <a:lnTo>
                            <a:pt x="556" y="6"/>
                          </a:lnTo>
                          <a:lnTo>
                            <a:pt x="581" y="3"/>
                          </a:lnTo>
                          <a:lnTo>
                            <a:pt x="607" y="2"/>
                          </a:lnTo>
                          <a:lnTo>
                            <a:pt x="632" y="0"/>
                          </a:lnTo>
                          <a:lnTo>
                            <a:pt x="659" y="0"/>
                          </a:lnTo>
                          <a:lnTo>
                            <a:pt x="685" y="0"/>
                          </a:lnTo>
                          <a:lnTo>
                            <a:pt x="710" y="3"/>
                          </a:lnTo>
                          <a:lnTo>
                            <a:pt x="735" y="6"/>
                          </a:lnTo>
                          <a:lnTo>
                            <a:pt x="762" y="11"/>
                          </a:lnTo>
                          <a:lnTo>
                            <a:pt x="788" y="15"/>
                          </a:lnTo>
                          <a:lnTo>
                            <a:pt x="804" y="18"/>
                          </a:lnTo>
                          <a:lnTo>
                            <a:pt x="819" y="23"/>
                          </a:lnTo>
                          <a:lnTo>
                            <a:pt x="851" y="33"/>
                          </a:lnTo>
                          <a:lnTo>
                            <a:pt x="881" y="44"/>
                          </a:lnTo>
                          <a:lnTo>
                            <a:pt x="910" y="55"/>
                          </a:lnTo>
                          <a:lnTo>
                            <a:pt x="939" y="70"/>
                          </a:lnTo>
                          <a:lnTo>
                            <a:pt x="967" y="85"/>
                          </a:lnTo>
                          <a:lnTo>
                            <a:pt x="994" y="100"/>
                          </a:lnTo>
                          <a:lnTo>
                            <a:pt x="1020" y="118"/>
                          </a:lnTo>
                          <a:lnTo>
                            <a:pt x="1045" y="136"/>
                          </a:lnTo>
                          <a:lnTo>
                            <a:pt x="1069" y="157"/>
                          </a:lnTo>
                          <a:lnTo>
                            <a:pt x="1091" y="177"/>
                          </a:lnTo>
                          <a:lnTo>
                            <a:pt x="1112" y="199"/>
                          </a:lnTo>
                          <a:lnTo>
                            <a:pt x="1133" y="222"/>
                          </a:lnTo>
                          <a:lnTo>
                            <a:pt x="1153" y="246"/>
                          </a:lnTo>
                          <a:lnTo>
                            <a:pt x="1171" y="270"/>
                          </a:lnTo>
                          <a:lnTo>
                            <a:pt x="1187" y="295"/>
                          </a:lnTo>
                          <a:lnTo>
                            <a:pt x="1204" y="320"/>
                          </a:lnTo>
                          <a:lnTo>
                            <a:pt x="1217" y="347"/>
                          </a:lnTo>
                          <a:lnTo>
                            <a:pt x="1230" y="374"/>
                          </a:lnTo>
                          <a:lnTo>
                            <a:pt x="1242" y="403"/>
                          </a:lnTo>
                          <a:lnTo>
                            <a:pt x="1253" y="431"/>
                          </a:lnTo>
                          <a:lnTo>
                            <a:pt x="1262" y="460"/>
                          </a:lnTo>
                          <a:lnTo>
                            <a:pt x="1269" y="490"/>
                          </a:lnTo>
                          <a:lnTo>
                            <a:pt x="1275" y="520"/>
                          </a:lnTo>
                          <a:lnTo>
                            <a:pt x="1277" y="535"/>
                          </a:lnTo>
                          <a:lnTo>
                            <a:pt x="1280" y="550"/>
                          </a:lnTo>
                          <a:lnTo>
                            <a:pt x="1281" y="565"/>
                          </a:lnTo>
                          <a:lnTo>
                            <a:pt x="1283" y="580"/>
                          </a:lnTo>
                          <a:lnTo>
                            <a:pt x="1283" y="596"/>
                          </a:lnTo>
                          <a:lnTo>
                            <a:pt x="1284" y="611"/>
                          </a:lnTo>
                          <a:lnTo>
                            <a:pt x="1284" y="626"/>
                          </a:lnTo>
                          <a:lnTo>
                            <a:pt x="1284" y="642"/>
                          </a:lnTo>
                          <a:lnTo>
                            <a:pt x="1283" y="657"/>
                          </a:lnTo>
                          <a:lnTo>
                            <a:pt x="1281" y="674"/>
                          </a:lnTo>
                          <a:lnTo>
                            <a:pt x="1280" y="689"/>
                          </a:lnTo>
                          <a:lnTo>
                            <a:pt x="1278" y="705"/>
                          </a:lnTo>
                          <a:lnTo>
                            <a:pt x="1277" y="720"/>
                          </a:lnTo>
                          <a:lnTo>
                            <a:pt x="1274" y="737"/>
                          </a:lnTo>
                          <a:lnTo>
                            <a:pt x="1271" y="752"/>
                          </a:lnTo>
                          <a:lnTo>
                            <a:pt x="1266" y="768"/>
                          </a:lnTo>
                          <a:lnTo>
                            <a:pt x="1260" y="792"/>
                          </a:lnTo>
                          <a:lnTo>
                            <a:pt x="1253" y="816"/>
                          </a:lnTo>
                          <a:lnTo>
                            <a:pt x="1244" y="840"/>
                          </a:lnTo>
                          <a:lnTo>
                            <a:pt x="1235" y="864"/>
                          </a:lnTo>
                          <a:lnTo>
                            <a:pt x="1225" y="888"/>
                          </a:lnTo>
                          <a:lnTo>
                            <a:pt x="1214" y="910"/>
                          </a:lnTo>
                          <a:lnTo>
                            <a:pt x="1201" y="933"/>
                          </a:lnTo>
                          <a:lnTo>
                            <a:pt x="1187" y="954"/>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sp>
                  <p:nvSpPr>
                    <p:cNvPr id="316" name="Freeform 320"/>
                    <p:cNvSpPr>
                      <a:spLocks/>
                    </p:cNvSpPr>
                    <p:nvPr/>
                  </p:nvSpPr>
                  <p:spPr bwMode="auto">
                    <a:xfrm>
                      <a:off x="2756" y="1521"/>
                      <a:ext cx="472" cy="183"/>
                    </a:xfrm>
                    <a:custGeom>
                      <a:avLst/>
                      <a:gdLst>
                        <a:gd name="T0" fmla="*/ 472 w 472"/>
                        <a:gd name="T1" fmla="*/ 90 h 183"/>
                        <a:gd name="T2" fmla="*/ 453 w 472"/>
                        <a:gd name="T3" fmla="*/ 88 h 183"/>
                        <a:gd name="T4" fmla="*/ 433 w 472"/>
                        <a:gd name="T5" fmla="*/ 90 h 183"/>
                        <a:gd name="T6" fmla="*/ 415 w 472"/>
                        <a:gd name="T7" fmla="*/ 91 h 183"/>
                        <a:gd name="T8" fmla="*/ 397 w 472"/>
                        <a:gd name="T9" fmla="*/ 93 h 183"/>
                        <a:gd name="T10" fmla="*/ 379 w 472"/>
                        <a:gd name="T11" fmla="*/ 97 h 183"/>
                        <a:gd name="T12" fmla="*/ 363 w 472"/>
                        <a:gd name="T13" fmla="*/ 100 h 183"/>
                        <a:gd name="T14" fmla="*/ 346 w 472"/>
                        <a:gd name="T15" fmla="*/ 105 h 183"/>
                        <a:gd name="T16" fmla="*/ 332 w 472"/>
                        <a:gd name="T17" fmla="*/ 111 h 183"/>
                        <a:gd name="T18" fmla="*/ 317 w 472"/>
                        <a:gd name="T19" fmla="*/ 117 h 183"/>
                        <a:gd name="T20" fmla="*/ 303 w 472"/>
                        <a:gd name="T21" fmla="*/ 124 h 183"/>
                        <a:gd name="T22" fmla="*/ 290 w 472"/>
                        <a:gd name="T23" fmla="*/ 132 h 183"/>
                        <a:gd name="T24" fmla="*/ 276 w 472"/>
                        <a:gd name="T25" fmla="*/ 141 h 183"/>
                        <a:gd name="T26" fmla="*/ 266 w 472"/>
                        <a:gd name="T27" fmla="*/ 150 h 183"/>
                        <a:gd name="T28" fmla="*/ 254 w 472"/>
                        <a:gd name="T29" fmla="*/ 160 h 183"/>
                        <a:gd name="T30" fmla="*/ 245 w 472"/>
                        <a:gd name="T31" fmla="*/ 171 h 183"/>
                        <a:gd name="T32" fmla="*/ 236 w 472"/>
                        <a:gd name="T33" fmla="*/ 183 h 183"/>
                        <a:gd name="T34" fmla="*/ 210 w 472"/>
                        <a:gd name="T35" fmla="*/ 154 h 183"/>
                        <a:gd name="T36" fmla="*/ 183 w 472"/>
                        <a:gd name="T37" fmla="*/ 129 h 183"/>
                        <a:gd name="T38" fmla="*/ 157 w 472"/>
                        <a:gd name="T39" fmla="*/ 103 h 183"/>
                        <a:gd name="T40" fmla="*/ 127 w 472"/>
                        <a:gd name="T41" fmla="*/ 79 h 183"/>
                        <a:gd name="T42" fmla="*/ 97 w 472"/>
                        <a:gd name="T43" fmla="*/ 57 h 183"/>
                        <a:gd name="T44" fmla="*/ 82 w 472"/>
                        <a:gd name="T45" fmla="*/ 46 h 183"/>
                        <a:gd name="T46" fmla="*/ 65 w 472"/>
                        <a:gd name="T47" fmla="*/ 37 h 183"/>
                        <a:gd name="T48" fmla="*/ 50 w 472"/>
                        <a:gd name="T49" fmla="*/ 27 h 183"/>
                        <a:gd name="T50" fmla="*/ 34 w 472"/>
                        <a:gd name="T51" fmla="*/ 18 h 183"/>
                        <a:gd name="T52" fmla="*/ 17 w 472"/>
                        <a:gd name="T53" fmla="*/ 9 h 183"/>
                        <a:gd name="T54" fmla="*/ 0 w 472"/>
                        <a:gd name="T55"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72" h="183">
                          <a:moveTo>
                            <a:pt x="472" y="90"/>
                          </a:moveTo>
                          <a:lnTo>
                            <a:pt x="453" y="88"/>
                          </a:lnTo>
                          <a:lnTo>
                            <a:pt x="433" y="90"/>
                          </a:lnTo>
                          <a:lnTo>
                            <a:pt x="415" y="91"/>
                          </a:lnTo>
                          <a:lnTo>
                            <a:pt x="397" y="93"/>
                          </a:lnTo>
                          <a:lnTo>
                            <a:pt x="379" y="97"/>
                          </a:lnTo>
                          <a:lnTo>
                            <a:pt x="363" y="100"/>
                          </a:lnTo>
                          <a:lnTo>
                            <a:pt x="346" y="105"/>
                          </a:lnTo>
                          <a:lnTo>
                            <a:pt x="332" y="111"/>
                          </a:lnTo>
                          <a:lnTo>
                            <a:pt x="317" y="117"/>
                          </a:lnTo>
                          <a:lnTo>
                            <a:pt x="303" y="124"/>
                          </a:lnTo>
                          <a:lnTo>
                            <a:pt x="290" y="132"/>
                          </a:lnTo>
                          <a:lnTo>
                            <a:pt x="276" y="141"/>
                          </a:lnTo>
                          <a:lnTo>
                            <a:pt x="266" y="150"/>
                          </a:lnTo>
                          <a:lnTo>
                            <a:pt x="254" y="160"/>
                          </a:lnTo>
                          <a:lnTo>
                            <a:pt x="245" y="171"/>
                          </a:lnTo>
                          <a:lnTo>
                            <a:pt x="236" y="183"/>
                          </a:lnTo>
                          <a:lnTo>
                            <a:pt x="210" y="154"/>
                          </a:lnTo>
                          <a:lnTo>
                            <a:pt x="183" y="129"/>
                          </a:lnTo>
                          <a:lnTo>
                            <a:pt x="157" y="103"/>
                          </a:lnTo>
                          <a:lnTo>
                            <a:pt x="127" y="79"/>
                          </a:lnTo>
                          <a:lnTo>
                            <a:pt x="97" y="57"/>
                          </a:lnTo>
                          <a:lnTo>
                            <a:pt x="82" y="46"/>
                          </a:lnTo>
                          <a:lnTo>
                            <a:pt x="65" y="37"/>
                          </a:lnTo>
                          <a:lnTo>
                            <a:pt x="50" y="27"/>
                          </a:lnTo>
                          <a:lnTo>
                            <a:pt x="34" y="18"/>
                          </a:lnTo>
                          <a:lnTo>
                            <a:pt x="17" y="9"/>
                          </a:lnTo>
                          <a:lnTo>
                            <a:pt x="0" y="0"/>
                          </a:lnTo>
                        </a:path>
                      </a:pathLst>
                    </a:custGeom>
                    <a:noFill/>
                    <a:ln w="15875" cmpd="sng">
                      <a:solidFill>
                        <a:schemeClr val="accent1">
                          <a:lumMod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ru-RU"/>
                    </a:p>
                  </p:txBody>
                </p:sp>
              </p:grpSp>
            </p:grpSp>
            <p:grpSp>
              <p:nvGrpSpPr>
                <p:cNvPr id="169" name="Group 412"/>
                <p:cNvGrpSpPr>
                  <a:grpSpLocks/>
                </p:cNvGrpSpPr>
                <p:nvPr/>
              </p:nvGrpSpPr>
              <p:grpSpPr bwMode="auto">
                <a:xfrm flipH="1">
                  <a:off x="2056377" y="4003468"/>
                  <a:ext cx="946842" cy="565756"/>
                  <a:chOff x="2427" y="4611"/>
                  <a:chExt cx="752" cy="342"/>
                </a:xfrm>
                <a:solidFill>
                  <a:srgbClr val="FFC000"/>
                </a:solidFill>
              </p:grpSpPr>
              <p:sp>
                <p:nvSpPr>
                  <p:cNvPr id="305" name="Freeform 413"/>
                  <p:cNvSpPr>
                    <a:spLocks/>
                  </p:cNvSpPr>
                  <p:nvPr/>
                </p:nvSpPr>
                <p:spPr bwMode="auto">
                  <a:xfrm flipH="1">
                    <a:off x="2457" y="4611"/>
                    <a:ext cx="559" cy="286"/>
                  </a:xfrm>
                  <a:custGeom>
                    <a:avLst/>
                    <a:gdLst>
                      <a:gd name="T0" fmla="*/ 149 w 847"/>
                      <a:gd name="T1" fmla="*/ 348 h 707"/>
                      <a:gd name="T2" fmla="*/ 226 w 847"/>
                      <a:gd name="T3" fmla="*/ 521 h 707"/>
                      <a:gd name="T4" fmla="*/ 307 w 847"/>
                      <a:gd name="T5" fmla="*/ 552 h 707"/>
                      <a:gd name="T6" fmla="*/ 391 w 847"/>
                      <a:gd name="T7" fmla="*/ 566 h 707"/>
                      <a:gd name="T8" fmla="*/ 473 w 847"/>
                      <a:gd name="T9" fmla="*/ 564 h 707"/>
                      <a:gd name="T10" fmla="*/ 554 w 847"/>
                      <a:gd name="T11" fmla="*/ 547 h 707"/>
                      <a:gd name="T12" fmla="*/ 629 w 847"/>
                      <a:gd name="T13" fmla="*/ 514 h 707"/>
                      <a:gd name="T14" fmla="*/ 698 w 847"/>
                      <a:gd name="T15" fmla="*/ 467 h 707"/>
                      <a:gd name="T16" fmla="*/ 757 w 847"/>
                      <a:gd name="T17" fmla="*/ 407 h 707"/>
                      <a:gd name="T18" fmla="*/ 804 w 847"/>
                      <a:gd name="T19" fmla="*/ 336 h 707"/>
                      <a:gd name="T20" fmla="*/ 828 w 847"/>
                      <a:gd name="T21" fmla="*/ 279 h 707"/>
                      <a:gd name="T22" fmla="*/ 844 w 847"/>
                      <a:gd name="T23" fmla="*/ 220 h 707"/>
                      <a:gd name="T24" fmla="*/ 830 w 847"/>
                      <a:gd name="T25" fmla="*/ 162 h 707"/>
                      <a:gd name="T26" fmla="*/ 810 w 847"/>
                      <a:gd name="T27" fmla="*/ 108 h 707"/>
                      <a:gd name="T28" fmla="*/ 810 w 847"/>
                      <a:gd name="T29" fmla="*/ 0 h 707"/>
                      <a:gd name="T30" fmla="*/ 831 w 847"/>
                      <a:gd name="T31" fmla="*/ 53 h 707"/>
                      <a:gd name="T32" fmla="*/ 844 w 847"/>
                      <a:gd name="T33" fmla="*/ 108 h 707"/>
                      <a:gd name="T34" fmla="*/ 847 w 847"/>
                      <a:gd name="T35" fmla="*/ 164 h 707"/>
                      <a:gd name="T36" fmla="*/ 843 w 847"/>
                      <a:gd name="T37" fmla="*/ 220 h 707"/>
                      <a:gd name="T38" fmla="*/ 845 w 847"/>
                      <a:gd name="T39" fmla="*/ 315 h 707"/>
                      <a:gd name="T40" fmla="*/ 830 w 847"/>
                      <a:gd name="T41" fmla="*/ 395 h 707"/>
                      <a:gd name="T42" fmla="*/ 797 w 847"/>
                      <a:gd name="T43" fmla="*/ 470 h 707"/>
                      <a:gd name="T44" fmla="*/ 753 w 847"/>
                      <a:gd name="T45" fmla="*/ 535 h 707"/>
                      <a:gd name="T46" fmla="*/ 696 w 847"/>
                      <a:gd name="T47" fmla="*/ 589 h 707"/>
                      <a:gd name="T48" fmla="*/ 631 w 847"/>
                      <a:gd name="T49" fmla="*/ 634 h 707"/>
                      <a:gd name="T50" fmla="*/ 557 w 847"/>
                      <a:gd name="T51" fmla="*/ 664 h 707"/>
                      <a:gd name="T52" fmla="*/ 476 w 847"/>
                      <a:gd name="T53" fmla="*/ 680 h 707"/>
                      <a:gd name="T54" fmla="*/ 392 w 847"/>
                      <a:gd name="T55" fmla="*/ 680 h 707"/>
                      <a:gd name="T56" fmla="*/ 306 w 847"/>
                      <a:gd name="T57" fmla="*/ 663 h 707"/>
                      <a:gd name="T58" fmla="*/ 226 w 847"/>
                      <a:gd name="T59" fmla="*/ 627 h 707"/>
                      <a:gd name="T60" fmla="*/ 147 w 847"/>
                      <a:gd name="T61" fmla="*/ 583 h 707"/>
                      <a:gd name="T62" fmla="*/ 0 w 847"/>
                      <a:gd name="T63" fmla="*/ 445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7" h="707">
                        <a:moveTo>
                          <a:pt x="0" y="445"/>
                        </a:moveTo>
                        <a:lnTo>
                          <a:pt x="149" y="348"/>
                        </a:lnTo>
                        <a:lnTo>
                          <a:pt x="149" y="479"/>
                        </a:lnTo>
                        <a:lnTo>
                          <a:pt x="226" y="521"/>
                        </a:lnTo>
                        <a:lnTo>
                          <a:pt x="266" y="538"/>
                        </a:lnTo>
                        <a:lnTo>
                          <a:pt x="307" y="552"/>
                        </a:lnTo>
                        <a:lnTo>
                          <a:pt x="348" y="560"/>
                        </a:lnTo>
                        <a:lnTo>
                          <a:pt x="391" y="566"/>
                        </a:lnTo>
                        <a:lnTo>
                          <a:pt x="432" y="567"/>
                        </a:lnTo>
                        <a:lnTo>
                          <a:pt x="473" y="564"/>
                        </a:lnTo>
                        <a:lnTo>
                          <a:pt x="514" y="557"/>
                        </a:lnTo>
                        <a:lnTo>
                          <a:pt x="554" y="547"/>
                        </a:lnTo>
                        <a:lnTo>
                          <a:pt x="593" y="531"/>
                        </a:lnTo>
                        <a:lnTo>
                          <a:pt x="629" y="514"/>
                        </a:lnTo>
                        <a:lnTo>
                          <a:pt x="665" y="492"/>
                        </a:lnTo>
                        <a:lnTo>
                          <a:pt x="698" y="467"/>
                        </a:lnTo>
                        <a:lnTo>
                          <a:pt x="729" y="440"/>
                        </a:lnTo>
                        <a:lnTo>
                          <a:pt x="757" y="407"/>
                        </a:lnTo>
                        <a:lnTo>
                          <a:pt x="783" y="373"/>
                        </a:lnTo>
                        <a:lnTo>
                          <a:pt x="804" y="336"/>
                        </a:lnTo>
                        <a:lnTo>
                          <a:pt x="817" y="308"/>
                        </a:lnTo>
                        <a:lnTo>
                          <a:pt x="828" y="279"/>
                        </a:lnTo>
                        <a:lnTo>
                          <a:pt x="837" y="251"/>
                        </a:lnTo>
                        <a:lnTo>
                          <a:pt x="844" y="220"/>
                        </a:lnTo>
                        <a:lnTo>
                          <a:pt x="838" y="191"/>
                        </a:lnTo>
                        <a:lnTo>
                          <a:pt x="830" y="162"/>
                        </a:lnTo>
                        <a:lnTo>
                          <a:pt x="821" y="135"/>
                        </a:lnTo>
                        <a:lnTo>
                          <a:pt x="810" y="108"/>
                        </a:lnTo>
                        <a:lnTo>
                          <a:pt x="810" y="108"/>
                        </a:lnTo>
                        <a:lnTo>
                          <a:pt x="810" y="0"/>
                        </a:lnTo>
                        <a:lnTo>
                          <a:pt x="821" y="26"/>
                        </a:lnTo>
                        <a:lnTo>
                          <a:pt x="831" y="53"/>
                        </a:lnTo>
                        <a:lnTo>
                          <a:pt x="838" y="80"/>
                        </a:lnTo>
                        <a:lnTo>
                          <a:pt x="844" y="108"/>
                        </a:lnTo>
                        <a:lnTo>
                          <a:pt x="847" y="136"/>
                        </a:lnTo>
                        <a:lnTo>
                          <a:pt x="847" y="164"/>
                        </a:lnTo>
                        <a:lnTo>
                          <a:pt x="845" y="193"/>
                        </a:lnTo>
                        <a:lnTo>
                          <a:pt x="843" y="220"/>
                        </a:lnTo>
                        <a:lnTo>
                          <a:pt x="847" y="268"/>
                        </a:lnTo>
                        <a:lnTo>
                          <a:pt x="845" y="315"/>
                        </a:lnTo>
                        <a:lnTo>
                          <a:pt x="840" y="356"/>
                        </a:lnTo>
                        <a:lnTo>
                          <a:pt x="830" y="395"/>
                        </a:lnTo>
                        <a:lnTo>
                          <a:pt x="816" y="434"/>
                        </a:lnTo>
                        <a:lnTo>
                          <a:pt x="797" y="470"/>
                        </a:lnTo>
                        <a:lnTo>
                          <a:pt x="777" y="504"/>
                        </a:lnTo>
                        <a:lnTo>
                          <a:pt x="753" y="535"/>
                        </a:lnTo>
                        <a:lnTo>
                          <a:pt x="726" y="564"/>
                        </a:lnTo>
                        <a:lnTo>
                          <a:pt x="696" y="589"/>
                        </a:lnTo>
                        <a:lnTo>
                          <a:pt x="665" y="613"/>
                        </a:lnTo>
                        <a:lnTo>
                          <a:pt x="631" y="634"/>
                        </a:lnTo>
                        <a:lnTo>
                          <a:pt x="594" y="651"/>
                        </a:lnTo>
                        <a:lnTo>
                          <a:pt x="557" y="664"/>
                        </a:lnTo>
                        <a:lnTo>
                          <a:pt x="517" y="674"/>
                        </a:lnTo>
                        <a:lnTo>
                          <a:pt x="476" y="680"/>
                        </a:lnTo>
                        <a:lnTo>
                          <a:pt x="435" y="683"/>
                        </a:lnTo>
                        <a:lnTo>
                          <a:pt x="392" y="680"/>
                        </a:lnTo>
                        <a:lnTo>
                          <a:pt x="348" y="674"/>
                        </a:lnTo>
                        <a:lnTo>
                          <a:pt x="306" y="663"/>
                        </a:lnTo>
                        <a:lnTo>
                          <a:pt x="264" y="647"/>
                        </a:lnTo>
                        <a:lnTo>
                          <a:pt x="226" y="627"/>
                        </a:lnTo>
                        <a:lnTo>
                          <a:pt x="226" y="627"/>
                        </a:lnTo>
                        <a:lnTo>
                          <a:pt x="147" y="583"/>
                        </a:lnTo>
                        <a:lnTo>
                          <a:pt x="147" y="707"/>
                        </a:lnTo>
                        <a:lnTo>
                          <a:pt x="0" y="445"/>
                        </a:lnTo>
                        <a:lnTo>
                          <a:pt x="0" y="445"/>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6" name="Freeform 414"/>
                  <p:cNvSpPr>
                    <a:spLocks/>
                  </p:cNvSpPr>
                  <p:nvPr/>
                </p:nvSpPr>
                <p:spPr bwMode="auto">
                  <a:xfrm flipH="1">
                    <a:off x="3025" y="4683"/>
                    <a:ext cx="154" cy="166"/>
                  </a:xfrm>
                  <a:custGeom>
                    <a:avLst/>
                    <a:gdLst>
                      <a:gd name="T0" fmla="*/ 330 w 330"/>
                      <a:gd name="T1" fmla="*/ 264 h 409"/>
                      <a:gd name="T2" fmla="*/ 186 w 330"/>
                      <a:gd name="T3" fmla="*/ 0 h 409"/>
                      <a:gd name="T4" fmla="*/ 186 w 330"/>
                      <a:gd name="T5" fmla="*/ 131 h 409"/>
                      <a:gd name="T6" fmla="*/ 102 w 330"/>
                      <a:gd name="T7" fmla="*/ 83 h 409"/>
                      <a:gd name="T8" fmla="*/ 88 w 330"/>
                      <a:gd name="T9" fmla="*/ 78 h 409"/>
                      <a:gd name="T10" fmla="*/ 74 w 330"/>
                      <a:gd name="T11" fmla="*/ 78 h 409"/>
                      <a:gd name="T12" fmla="*/ 60 w 330"/>
                      <a:gd name="T13" fmla="*/ 80 h 409"/>
                      <a:gd name="T14" fmla="*/ 45 w 330"/>
                      <a:gd name="T15" fmla="*/ 83 h 409"/>
                      <a:gd name="T16" fmla="*/ 33 w 330"/>
                      <a:gd name="T17" fmla="*/ 90 h 409"/>
                      <a:gd name="T18" fmla="*/ 23 w 330"/>
                      <a:gd name="T19" fmla="*/ 99 h 409"/>
                      <a:gd name="T20" fmla="*/ 13 w 330"/>
                      <a:gd name="T21" fmla="*/ 111 h 409"/>
                      <a:gd name="T22" fmla="*/ 6 w 330"/>
                      <a:gd name="T23" fmla="*/ 123 h 409"/>
                      <a:gd name="T24" fmla="*/ 1 w 330"/>
                      <a:gd name="T25" fmla="*/ 143 h 409"/>
                      <a:gd name="T26" fmla="*/ 0 w 330"/>
                      <a:gd name="T27" fmla="*/ 153 h 409"/>
                      <a:gd name="T28" fmla="*/ 1 w 330"/>
                      <a:gd name="T29" fmla="*/ 163 h 409"/>
                      <a:gd name="T30" fmla="*/ 1 w 330"/>
                      <a:gd name="T31" fmla="*/ 163 h 409"/>
                      <a:gd name="T32" fmla="*/ 1 w 330"/>
                      <a:gd name="T33" fmla="*/ 295 h 409"/>
                      <a:gd name="T34" fmla="*/ 3 w 330"/>
                      <a:gd name="T35" fmla="*/ 312 h 409"/>
                      <a:gd name="T36" fmla="*/ 6 w 330"/>
                      <a:gd name="T37" fmla="*/ 329 h 409"/>
                      <a:gd name="T38" fmla="*/ 11 w 330"/>
                      <a:gd name="T39" fmla="*/ 344 h 409"/>
                      <a:gd name="T40" fmla="*/ 18 w 330"/>
                      <a:gd name="T41" fmla="*/ 359 h 409"/>
                      <a:gd name="T42" fmla="*/ 28 w 330"/>
                      <a:gd name="T43" fmla="*/ 373 h 409"/>
                      <a:gd name="T44" fmla="*/ 38 w 330"/>
                      <a:gd name="T45" fmla="*/ 387 h 409"/>
                      <a:gd name="T46" fmla="*/ 51 w 330"/>
                      <a:gd name="T47" fmla="*/ 398 h 409"/>
                      <a:gd name="T48" fmla="*/ 65 w 330"/>
                      <a:gd name="T49" fmla="*/ 409 h 409"/>
                      <a:gd name="T50" fmla="*/ 65 w 330"/>
                      <a:gd name="T51" fmla="*/ 409 h 409"/>
                      <a:gd name="T52" fmla="*/ 65 w 330"/>
                      <a:gd name="T53" fmla="*/ 303 h 409"/>
                      <a:gd name="T54" fmla="*/ 43 w 330"/>
                      <a:gd name="T55" fmla="*/ 288 h 409"/>
                      <a:gd name="T56" fmla="*/ 24 w 330"/>
                      <a:gd name="T57" fmla="*/ 269 h 409"/>
                      <a:gd name="T58" fmla="*/ 11 w 330"/>
                      <a:gd name="T59" fmla="*/ 247 h 409"/>
                      <a:gd name="T60" fmla="*/ 3 w 330"/>
                      <a:gd name="T61" fmla="*/ 221 h 409"/>
                      <a:gd name="T62" fmla="*/ 9 w 330"/>
                      <a:gd name="T63" fmla="*/ 209 h 409"/>
                      <a:gd name="T64" fmla="*/ 18 w 330"/>
                      <a:gd name="T65" fmla="*/ 199 h 409"/>
                      <a:gd name="T66" fmla="*/ 28 w 330"/>
                      <a:gd name="T67" fmla="*/ 191 h 409"/>
                      <a:gd name="T68" fmla="*/ 41 w 330"/>
                      <a:gd name="T69" fmla="*/ 184 h 409"/>
                      <a:gd name="T70" fmla="*/ 54 w 330"/>
                      <a:gd name="T71" fmla="*/ 181 h 409"/>
                      <a:gd name="T72" fmla="*/ 67 w 330"/>
                      <a:gd name="T73" fmla="*/ 181 h 409"/>
                      <a:gd name="T74" fmla="*/ 81 w 330"/>
                      <a:gd name="T75" fmla="*/ 181 h 409"/>
                      <a:gd name="T76" fmla="*/ 94 w 330"/>
                      <a:gd name="T77" fmla="*/ 186 h 409"/>
                      <a:gd name="T78" fmla="*/ 102 w 330"/>
                      <a:gd name="T79" fmla="*/ 189 h 409"/>
                      <a:gd name="T80" fmla="*/ 102 w 330"/>
                      <a:gd name="T81" fmla="*/ 189 h 409"/>
                      <a:gd name="T82" fmla="*/ 186 w 330"/>
                      <a:gd name="T83" fmla="*/ 237 h 409"/>
                      <a:gd name="T84" fmla="*/ 185 w 330"/>
                      <a:gd name="T85" fmla="*/ 361 h 409"/>
                      <a:gd name="T86" fmla="*/ 330 w 330"/>
                      <a:gd name="T87" fmla="*/ 264 h 409"/>
                      <a:gd name="T88" fmla="*/ 330 w 330"/>
                      <a:gd name="T89" fmla="*/ 264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0" h="409">
                        <a:moveTo>
                          <a:pt x="330" y="264"/>
                        </a:moveTo>
                        <a:lnTo>
                          <a:pt x="186" y="0"/>
                        </a:lnTo>
                        <a:lnTo>
                          <a:pt x="186" y="131"/>
                        </a:lnTo>
                        <a:lnTo>
                          <a:pt x="102" y="83"/>
                        </a:lnTo>
                        <a:lnTo>
                          <a:pt x="88" y="78"/>
                        </a:lnTo>
                        <a:lnTo>
                          <a:pt x="74" y="78"/>
                        </a:lnTo>
                        <a:lnTo>
                          <a:pt x="60" y="80"/>
                        </a:lnTo>
                        <a:lnTo>
                          <a:pt x="45" y="83"/>
                        </a:lnTo>
                        <a:lnTo>
                          <a:pt x="33" y="90"/>
                        </a:lnTo>
                        <a:lnTo>
                          <a:pt x="23" y="99"/>
                        </a:lnTo>
                        <a:lnTo>
                          <a:pt x="13" y="111"/>
                        </a:lnTo>
                        <a:lnTo>
                          <a:pt x="6" y="123"/>
                        </a:lnTo>
                        <a:lnTo>
                          <a:pt x="1" y="143"/>
                        </a:lnTo>
                        <a:lnTo>
                          <a:pt x="0" y="153"/>
                        </a:lnTo>
                        <a:lnTo>
                          <a:pt x="1" y="163"/>
                        </a:lnTo>
                        <a:lnTo>
                          <a:pt x="1" y="163"/>
                        </a:lnTo>
                        <a:lnTo>
                          <a:pt x="1" y="295"/>
                        </a:lnTo>
                        <a:lnTo>
                          <a:pt x="3" y="312"/>
                        </a:lnTo>
                        <a:lnTo>
                          <a:pt x="6" y="329"/>
                        </a:lnTo>
                        <a:lnTo>
                          <a:pt x="11" y="344"/>
                        </a:lnTo>
                        <a:lnTo>
                          <a:pt x="18" y="359"/>
                        </a:lnTo>
                        <a:lnTo>
                          <a:pt x="28" y="373"/>
                        </a:lnTo>
                        <a:lnTo>
                          <a:pt x="38" y="387"/>
                        </a:lnTo>
                        <a:lnTo>
                          <a:pt x="51" y="398"/>
                        </a:lnTo>
                        <a:lnTo>
                          <a:pt x="65" y="409"/>
                        </a:lnTo>
                        <a:lnTo>
                          <a:pt x="65" y="409"/>
                        </a:lnTo>
                        <a:lnTo>
                          <a:pt x="65" y="303"/>
                        </a:lnTo>
                        <a:lnTo>
                          <a:pt x="43" y="288"/>
                        </a:lnTo>
                        <a:lnTo>
                          <a:pt x="24" y="269"/>
                        </a:lnTo>
                        <a:lnTo>
                          <a:pt x="11" y="247"/>
                        </a:lnTo>
                        <a:lnTo>
                          <a:pt x="3" y="221"/>
                        </a:lnTo>
                        <a:lnTo>
                          <a:pt x="9" y="209"/>
                        </a:lnTo>
                        <a:lnTo>
                          <a:pt x="18" y="199"/>
                        </a:lnTo>
                        <a:lnTo>
                          <a:pt x="28" y="191"/>
                        </a:lnTo>
                        <a:lnTo>
                          <a:pt x="41" y="184"/>
                        </a:lnTo>
                        <a:lnTo>
                          <a:pt x="54" y="181"/>
                        </a:lnTo>
                        <a:lnTo>
                          <a:pt x="67" y="181"/>
                        </a:lnTo>
                        <a:lnTo>
                          <a:pt x="81" y="181"/>
                        </a:lnTo>
                        <a:lnTo>
                          <a:pt x="94" y="186"/>
                        </a:lnTo>
                        <a:lnTo>
                          <a:pt x="102" y="189"/>
                        </a:lnTo>
                        <a:lnTo>
                          <a:pt x="102" y="189"/>
                        </a:lnTo>
                        <a:lnTo>
                          <a:pt x="186" y="237"/>
                        </a:lnTo>
                        <a:lnTo>
                          <a:pt x="185" y="361"/>
                        </a:lnTo>
                        <a:lnTo>
                          <a:pt x="330" y="264"/>
                        </a:lnTo>
                        <a:lnTo>
                          <a:pt x="330" y="264"/>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07" name="Freeform 415"/>
                  <p:cNvSpPr>
                    <a:spLocks/>
                  </p:cNvSpPr>
                  <p:nvPr/>
                </p:nvSpPr>
                <p:spPr bwMode="auto">
                  <a:xfrm flipH="1">
                    <a:off x="2427" y="4890"/>
                    <a:ext cx="52" cy="63"/>
                  </a:xfrm>
                  <a:custGeom>
                    <a:avLst/>
                    <a:gdLst>
                      <a:gd name="T0" fmla="*/ 0 w 84"/>
                      <a:gd name="T1" fmla="*/ 107 h 155"/>
                      <a:gd name="T2" fmla="*/ 84 w 84"/>
                      <a:gd name="T3" fmla="*/ 155 h 155"/>
                      <a:gd name="T4" fmla="*/ 84 w 84"/>
                      <a:gd name="T5" fmla="*/ 47 h 155"/>
                      <a:gd name="T6" fmla="*/ 0 w 84"/>
                      <a:gd name="T7" fmla="*/ 0 h 155"/>
                      <a:gd name="T8" fmla="*/ 0 w 84"/>
                      <a:gd name="T9" fmla="*/ 107 h 155"/>
                    </a:gdLst>
                    <a:ahLst/>
                    <a:cxnLst>
                      <a:cxn ang="0">
                        <a:pos x="T0" y="T1"/>
                      </a:cxn>
                      <a:cxn ang="0">
                        <a:pos x="T2" y="T3"/>
                      </a:cxn>
                      <a:cxn ang="0">
                        <a:pos x="T4" y="T5"/>
                      </a:cxn>
                      <a:cxn ang="0">
                        <a:pos x="T6" y="T7"/>
                      </a:cxn>
                      <a:cxn ang="0">
                        <a:pos x="T8" y="T9"/>
                      </a:cxn>
                    </a:cxnLst>
                    <a:rect l="0" t="0" r="r" b="b"/>
                    <a:pathLst>
                      <a:path w="84" h="155">
                        <a:moveTo>
                          <a:pt x="0" y="107"/>
                        </a:moveTo>
                        <a:lnTo>
                          <a:pt x="84" y="155"/>
                        </a:lnTo>
                        <a:lnTo>
                          <a:pt x="84" y="47"/>
                        </a:lnTo>
                        <a:lnTo>
                          <a:pt x="0" y="0"/>
                        </a:lnTo>
                        <a:lnTo>
                          <a:pt x="0" y="107"/>
                        </a:lnTo>
                        <a:close/>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grpSp>
          </p:grpSp>
          <p:sp>
            <p:nvSpPr>
              <p:cNvPr id="376" name="Поле 6"/>
              <p:cNvSpPr txBox="1">
                <a:spLocks noChangeArrowheads="1"/>
              </p:cNvSpPr>
              <p:nvPr/>
            </p:nvSpPr>
            <p:spPr bwMode="auto">
              <a:xfrm>
                <a:off x="1825198" y="3231001"/>
                <a:ext cx="15929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6600CC"/>
                    </a:solidFill>
                    <a:effectLst>
                      <a:outerShdw dist="38100" dir="3600000" algn="tl" rotWithShape="0">
                        <a:srgbClr val="FFC000"/>
                      </a:outerShdw>
                    </a:effectLst>
                    <a:latin typeface="Arial Narrow" panose="020B0606020202030204" pitchFamily="34" charset="0"/>
                    <a:cs typeface="Calibri" panose="020F0502020204030204" pitchFamily="34" charset="0"/>
                  </a:rPr>
                  <a:t>Промежуточная система В</a:t>
                </a:r>
                <a:endParaRPr lang="ru-RU" altLang="ru-RU" sz="1600" b="1" dirty="0" smtClean="0">
                  <a:solidFill>
                    <a:srgbClr val="6600CC"/>
                  </a:solidFill>
                  <a:effectLst>
                    <a:outerShdw dist="38100" dir="3600000" algn="tl" rotWithShape="0">
                      <a:srgbClr val="FFC000"/>
                    </a:outerShdw>
                  </a:effectLst>
                  <a:latin typeface="Arial Narrow" panose="020B0606020202030204" pitchFamily="34" charset="0"/>
                  <a:cs typeface="Calibri" panose="020F0502020204030204" pitchFamily="34" charset="0"/>
                </a:endParaRPr>
              </a:p>
            </p:txBody>
          </p:sp>
          <p:grpSp>
            <p:nvGrpSpPr>
              <p:cNvPr id="14" name="Группа 13"/>
              <p:cNvGrpSpPr/>
              <p:nvPr/>
            </p:nvGrpSpPr>
            <p:grpSpPr>
              <a:xfrm>
                <a:off x="5775933" y="3734890"/>
                <a:ext cx="946842" cy="1275657"/>
                <a:chOff x="5775933" y="3734890"/>
                <a:chExt cx="946842" cy="1275657"/>
              </a:xfrm>
            </p:grpSpPr>
            <p:grpSp>
              <p:nvGrpSpPr>
                <p:cNvPr id="6" name="Группа 5"/>
                <p:cNvGrpSpPr/>
                <p:nvPr/>
              </p:nvGrpSpPr>
              <p:grpSpPr>
                <a:xfrm>
                  <a:off x="5775933" y="3734890"/>
                  <a:ext cx="946842" cy="1166465"/>
                  <a:chOff x="5775933" y="3734890"/>
                  <a:chExt cx="946842" cy="1166465"/>
                </a:xfrm>
              </p:grpSpPr>
              <p:grpSp>
                <p:nvGrpSpPr>
                  <p:cNvPr id="355" name="Group 27"/>
                  <p:cNvGrpSpPr>
                    <a:grpSpLocks/>
                  </p:cNvGrpSpPr>
                  <p:nvPr/>
                </p:nvGrpSpPr>
                <p:grpSpPr bwMode="auto">
                  <a:xfrm flipH="1">
                    <a:off x="5860283" y="3734890"/>
                    <a:ext cx="798204" cy="1166465"/>
                    <a:chOff x="1094" y="7575"/>
                    <a:chExt cx="1027" cy="1416"/>
                  </a:xfrm>
                </p:grpSpPr>
                <p:sp>
                  <p:nvSpPr>
                    <p:cNvPr id="361"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2"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3"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chemeClr val="accent2">
                        <a:lumMod val="20000"/>
                        <a:lumOff val="80000"/>
                      </a:schemeClr>
                    </a:solidFill>
                    <a:ln w="28575" cmpd="sng">
                      <a:solidFill>
                        <a:srgbClr val="808000"/>
                      </a:solidFill>
                      <a:prstDash val="solid"/>
                      <a:round/>
                      <a:headEnd/>
                      <a:tailEnd/>
                    </a:ln>
                  </p:spPr>
                  <p:txBody>
                    <a:bodyPr/>
                    <a:lstStyle/>
                    <a:p>
                      <a:endParaRPr lang="ru-RU"/>
                    </a:p>
                  </p:txBody>
                </p:sp>
                <p:sp>
                  <p:nvSpPr>
                    <p:cNvPr id="364"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365"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6"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7"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368"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369"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336" name="Group 412"/>
                  <p:cNvGrpSpPr>
                    <a:grpSpLocks/>
                  </p:cNvGrpSpPr>
                  <p:nvPr/>
                </p:nvGrpSpPr>
                <p:grpSpPr bwMode="auto">
                  <a:xfrm>
                    <a:off x="5775933" y="4025834"/>
                    <a:ext cx="946842" cy="565756"/>
                    <a:chOff x="2427" y="4611"/>
                    <a:chExt cx="752" cy="342"/>
                  </a:xfrm>
                  <a:solidFill>
                    <a:srgbClr val="FFC000"/>
                  </a:solidFill>
                </p:grpSpPr>
                <p:sp>
                  <p:nvSpPr>
                    <p:cNvPr id="373" name="Freeform 413"/>
                    <p:cNvSpPr>
                      <a:spLocks/>
                    </p:cNvSpPr>
                    <p:nvPr/>
                  </p:nvSpPr>
                  <p:spPr bwMode="auto">
                    <a:xfrm flipH="1">
                      <a:off x="2457" y="4611"/>
                      <a:ext cx="559" cy="286"/>
                    </a:xfrm>
                    <a:custGeom>
                      <a:avLst/>
                      <a:gdLst>
                        <a:gd name="T0" fmla="*/ 149 w 847"/>
                        <a:gd name="T1" fmla="*/ 348 h 707"/>
                        <a:gd name="T2" fmla="*/ 226 w 847"/>
                        <a:gd name="T3" fmla="*/ 521 h 707"/>
                        <a:gd name="T4" fmla="*/ 307 w 847"/>
                        <a:gd name="T5" fmla="*/ 552 h 707"/>
                        <a:gd name="T6" fmla="*/ 391 w 847"/>
                        <a:gd name="T7" fmla="*/ 566 h 707"/>
                        <a:gd name="T8" fmla="*/ 473 w 847"/>
                        <a:gd name="T9" fmla="*/ 564 h 707"/>
                        <a:gd name="T10" fmla="*/ 554 w 847"/>
                        <a:gd name="T11" fmla="*/ 547 h 707"/>
                        <a:gd name="T12" fmla="*/ 629 w 847"/>
                        <a:gd name="T13" fmla="*/ 514 h 707"/>
                        <a:gd name="T14" fmla="*/ 698 w 847"/>
                        <a:gd name="T15" fmla="*/ 467 h 707"/>
                        <a:gd name="T16" fmla="*/ 757 w 847"/>
                        <a:gd name="T17" fmla="*/ 407 h 707"/>
                        <a:gd name="T18" fmla="*/ 804 w 847"/>
                        <a:gd name="T19" fmla="*/ 336 h 707"/>
                        <a:gd name="T20" fmla="*/ 828 w 847"/>
                        <a:gd name="T21" fmla="*/ 279 h 707"/>
                        <a:gd name="T22" fmla="*/ 844 w 847"/>
                        <a:gd name="T23" fmla="*/ 220 h 707"/>
                        <a:gd name="T24" fmla="*/ 830 w 847"/>
                        <a:gd name="T25" fmla="*/ 162 h 707"/>
                        <a:gd name="T26" fmla="*/ 810 w 847"/>
                        <a:gd name="T27" fmla="*/ 108 h 707"/>
                        <a:gd name="T28" fmla="*/ 810 w 847"/>
                        <a:gd name="T29" fmla="*/ 0 h 707"/>
                        <a:gd name="T30" fmla="*/ 831 w 847"/>
                        <a:gd name="T31" fmla="*/ 53 h 707"/>
                        <a:gd name="T32" fmla="*/ 844 w 847"/>
                        <a:gd name="T33" fmla="*/ 108 h 707"/>
                        <a:gd name="T34" fmla="*/ 847 w 847"/>
                        <a:gd name="T35" fmla="*/ 164 h 707"/>
                        <a:gd name="T36" fmla="*/ 843 w 847"/>
                        <a:gd name="T37" fmla="*/ 220 h 707"/>
                        <a:gd name="T38" fmla="*/ 845 w 847"/>
                        <a:gd name="T39" fmla="*/ 315 h 707"/>
                        <a:gd name="T40" fmla="*/ 830 w 847"/>
                        <a:gd name="T41" fmla="*/ 395 h 707"/>
                        <a:gd name="T42" fmla="*/ 797 w 847"/>
                        <a:gd name="T43" fmla="*/ 470 h 707"/>
                        <a:gd name="T44" fmla="*/ 753 w 847"/>
                        <a:gd name="T45" fmla="*/ 535 h 707"/>
                        <a:gd name="T46" fmla="*/ 696 w 847"/>
                        <a:gd name="T47" fmla="*/ 589 h 707"/>
                        <a:gd name="T48" fmla="*/ 631 w 847"/>
                        <a:gd name="T49" fmla="*/ 634 h 707"/>
                        <a:gd name="T50" fmla="*/ 557 w 847"/>
                        <a:gd name="T51" fmla="*/ 664 h 707"/>
                        <a:gd name="T52" fmla="*/ 476 w 847"/>
                        <a:gd name="T53" fmla="*/ 680 h 707"/>
                        <a:gd name="T54" fmla="*/ 392 w 847"/>
                        <a:gd name="T55" fmla="*/ 680 h 707"/>
                        <a:gd name="T56" fmla="*/ 306 w 847"/>
                        <a:gd name="T57" fmla="*/ 663 h 707"/>
                        <a:gd name="T58" fmla="*/ 226 w 847"/>
                        <a:gd name="T59" fmla="*/ 627 h 707"/>
                        <a:gd name="T60" fmla="*/ 147 w 847"/>
                        <a:gd name="T61" fmla="*/ 583 h 707"/>
                        <a:gd name="T62" fmla="*/ 0 w 847"/>
                        <a:gd name="T63" fmla="*/ 445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7" h="707">
                          <a:moveTo>
                            <a:pt x="0" y="445"/>
                          </a:moveTo>
                          <a:lnTo>
                            <a:pt x="149" y="348"/>
                          </a:lnTo>
                          <a:lnTo>
                            <a:pt x="149" y="479"/>
                          </a:lnTo>
                          <a:lnTo>
                            <a:pt x="226" y="521"/>
                          </a:lnTo>
                          <a:lnTo>
                            <a:pt x="266" y="538"/>
                          </a:lnTo>
                          <a:lnTo>
                            <a:pt x="307" y="552"/>
                          </a:lnTo>
                          <a:lnTo>
                            <a:pt x="348" y="560"/>
                          </a:lnTo>
                          <a:lnTo>
                            <a:pt x="391" y="566"/>
                          </a:lnTo>
                          <a:lnTo>
                            <a:pt x="432" y="567"/>
                          </a:lnTo>
                          <a:lnTo>
                            <a:pt x="473" y="564"/>
                          </a:lnTo>
                          <a:lnTo>
                            <a:pt x="514" y="557"/>
                          </a:lnTo>
                          <a:lnTo>
                            <a:pt x="554" y="547"/>
                          </a:lnTo>
                          <a:lnTo>
                            <a:pt x="593" y="531"/>
                          </a:lnTo>
                          <a:lnTo>
                            <a:pt x="629" y="514"/>
                          </a:lnTo>
                          <a:lnTo>
                            <a:pt x="665" y="492"/>
                          </a:lnTo>
                          <a:lnTo>
                            <a:pt x="698" y="467"/>
                          </a:lnTo>
                          <a:lnTo>
                            <a:pt x="729" y="440"/>
                          </a:lnTo>
                          <a:lnTo>
                            <a:pt x="757" y="407"/>
                          </a:lnTo>
                          <a:lnTo>
                            <a:pt x="783" y="373"/>
                          </a:lnTo>
                          <a:lnTo>
                            <a:pt x="804" y="336"/>
                          </a:lnTo>
                          <a:lnTo>
                            <a:pt x="817" y="308"/>
                          </a:lnTo>
                          <a:lnTo>
                            <a:pt x="828" y="279"/>
                          </a:lnTo>
                          <a:lnTo>
                            <a:pt x="837" y="251"/>
                          </a:lnTo>
                          <a:lnTo>
                            <a:pt x="844" y="220"/>
                          </a:lnTo>
                          <a:lnTo>
                            <a:pt x="838" y="191"/>
                          </a:lnTo>
                          <a:lnTo>
                            <a:pt x="830" y="162"/>
                          </a:lnTo>
                          <a:lnTo>
                            <a:pt x="821" y="135"/>
                          </a:lnTo>
                          <a:lnTo>
                            <a:pt x="810" y="108"/>
                          </a:lnTo>
                          <a:lnTo>
                            <a:pt x="810" y="108"/>
                          </a:lnTo>
                          <a:lnTo>
                            <a:pt x="810" y="0"/>
                          </a:lnTo>
                          <a:lnTo>
                            <a:pt x="821" y="26"/>
                          </a:lnTo>
                          <a:lnTo>
                            <a:pt x="831" y="53"/>
                          </a:lnTo>
                          <a:lnTo>
                            <a:pt x="838" y="80"/>
                          </a:lnTo>
                          <a:lnTo>
                            <a:pt x="844" y="108"/>
                          </a:lnTo>
                          <a:lnTo>
                            <a:pt x="847" y="136"/>
                          </a:lnTo>
                          <a:lnTo>
                            <a:pt x="847" y="164"/>
                          </a:lnTo>
                          <a:lnTo>
                            <a:pt x="845" y="193"/>
                          </a:lnTo>
                          <a:lnTo>
                            <a:pt x="843" y="220"/>
                          </a:lnTo>
                          <a:lnTo>
                            <a:pt x="847" y="268"/>
                          </a:lnTo>
                          <a:lnTo>
                            <a:pt x="845" y="315"/>
                          </a:lnTo>
                          <a:lnTo>
                            <a:pt x="840" y="356"/>
                          </a:lnTo>
                          <a:lnTo>
                            <a:pt x="830" y="395"/>
                          </a:lnTo>
                          <a:lnTo>
                            <a:pt x="816" y="434"/>
                          </a:lnTo>
                          <a:lnTo>
                            <a:pt x="797" y="470"/>
                          </a:lnTo>
                          <a:lnTo>
                            <a:pt x="777" y="504"/>
                          </a:lnTo>
                          <a:lnTo>
                            <a:pt x="753" y="535"/>
                          </a:lnTo>
                          <a:lnTo>
                            <a:pt x="726" y="564"/>
                          </a:lnTo>
                          <a:lnTo>
                            <a:pt x="696" y="589"/>
                          </a:lnTo>
                          <a:lnTo>
                            <a:pt x="665" y="613"/>
                          </a:lnTo>
                          <a:lnTo>
                            <a:pt x="631" y="634"/>
                          </a:lnTo>
                          <a:lnTo>
                            <a:pt x="594" y="651"/>
                          </a:lnTo>
                          <a:lnTo>
                            <a:pt x="557" y="664"/>
                          </a:lnTo>
                          <a:lnTo>
                            <a:pt x="517" y="674"/>
                          </a:lnTo>
                          <a:lnTo>
                            <a:pt x="476" y="680"/>
                          </a:lnTo>
                          <a:lnTo>
                            <a:pt x="435" y="683"/>
                          </a:lnTo>
                          <a:lnTo>
                            <a:pt x="392" y="680"/>
                          </a:lnTo>
                          <a:lnTo>
                            <a:pt x="348" y="674"/>
                          </a:lnTo>
                          <a:lnTo>
                            <a:pt x="306" y="663"/>
                          </a:lnTo>
                          <a:lnTo>
                            <a:pt x="264" y="647"/>
                          </a:lnTo>
                          <a:lnTo>
                            <a:pt x="226" y="627"/>
                          </a:lnTo>
                          <a:lnTo>
                            <a:pt x="226" y="627"/>
                          </a:lnTo>
                          <a:lnTo>
                            <a:pt x="147" y="583"/>
                          </a:lnTo>
                          <a:lnTo>
                            <a:pt x="147" y="707"/>
                          </a:lnTo>
                          <a:lnTo>
                            <a:pt x="0" y="445"/>
                          </a:lnTo>
                          <a:lnTo>
                            <a:pt x="0" y="445"/>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74" name="Freeform 414"/>
                    <p:cNvSpPr>
                      <a:spLocks/>
                    </p:cNvSpPr>
                    <p:nvPr/>
                  </p:nvSpPr>
                  <p:spPr bwMode="auto">
                    <a:xfrm flipH="1">
                      <a:off x="3025" y="4683"/>
                      <a:ext cx="154" cy="166"/>
                    </a:xfrm>
                    <a:custGeom>
                      <a:avLst/>
                      <a:gdLst>
                        <a:gd name="T0" fmla="*/ 330 w 330"/>
                        <a:gd name="T1" fmla="*/ 264 h 409"/>
                        <a:gd name="T2" fmla="*/ 186 w 330"/>
                        <a:gd name="T3" fmla="*/ 0 h 409"/>
                        <a:gd name="T4" fmla="*/ 186 w 330"/>
                        <a:gd name="T5" fmla="*/ 131 h 409"/>
                        <a:gd name="T6" fmla="*/ 102 w 330"/>
                        <a:gd name="T7" fmla="*/ 83 h 409"/>
                        <a:gd name="T8" fmla="*/ 88 w 330"/>
                        <a:gd name="T9" fmla="*/ 78 h 409"/>
                        <a:gd name="T10" fmla="*/ 74 w 330"/>
                        <a:gd name="T11" fmla="*/ 78 h 409"/>
                        <a:gd name="T12" fmla="*/ 60 w 330"/>
                        <a:gd name="T13" fmla="*/ 80 h 409"/>
                        <a:gd name="T14" fmla="*/ 45 w 330"/>
                        <a:gd name="T15" fmla="*/ 83 h 409"/>
                        <a:gd name="T16" fmla="*/ 33 w 330"/>
                        <a:gd name="T17" fmla="*/ 90 h 409"/>
                        <a:gd name="T18" fmla="*/ 23 w 330"/>
                        <a:gd name="T19" fmla="*/ 99 h 409"/>
                        <a:gd name="T20" fmla="*/ 13 w 330"/>
                        <a:gd name="T21" fmla="*/ 111 h 409"/>
                        <a:gd name="T22" fmla="*/ 6 w 330"/>
                        <a:gd name="T23" fmla="*/ 123 h 409"/>
                        <a:gd name="T24" fmla="*/ 1 w 330"/>
                        <a:gd name="T25" fmla="*/ 143 h 409"/>
                        <a:gd name="T26" fmla="*/ 0 w 330"/>
                        <a:gd name="T27" fmla="*/ 153 h 409"/>
                        <a:gd name="T28" fmla="*/ 1 w 330"/>
                        <a:gd name="T29" fmla="*/ 163 h 409"/>
                        <a:gd name="T30" fmla="*/ 1 w 330"/>
                        <a:gd name="T31" fmla="*/ 163 h 409"/>
                        <a:gd name="T32" fmla="*/ 1 w 330"/>
                        <a:gd name="T33" fmla="*/ 295 h 409"/>
                        <a:gd name="T34" fmla="*/ 3 w 330"/>
                        <a:gd name="T35" fmla="*/ 312 h 409"/>
                        <a:gd name="T36" fmla="*/ 6 w 330"/>
                        <a:gd name="T37" fmla="*/ 329 h 409"/>
                        <a:gd name="T38" fmla="*/ 11 w 330"/>
                        <a:gd name="T39" fmla="*/ 344 h 409"/>
                        <a:gd name="T40" fmla="*/ 18 w 330"/>
                        <a:gd name="T41" fmla="*/ 359 h 409"/>
                        <a:gd name="T42" fmla="*/ 28 w 330"/>
                        <a:gd name="T43" fmla="*/ 373 h 409"/>
                        <a:gd name="T44" fmla="*/ 38 w 330"/>
                        <a:gd name="T45" fmla="*/ 387 h 409"/>
                        <a:gd name="T46" fmla="*/ 51 w 330"/>
                        <a:gd name="T47" fmla="*/ 398 h 409"/>
                        <a:gd name="T48" fmla="*/ 65 w 330"/>
                        <a:gd name="T49" fmla="*/ 409 h 409"/>
                        <a:gd name="T50" fmla="*/ 65 w 330"/>
                        <a:gd name="T51" fmla="*/ 409 h 409"/>
                        <a:gd name="T52" fmla="*/ 65 w 330"/>
                        <a:gd name="T53" fmla="*/ 303 h 409"/>
                        <a:gd name="T54" fmla="*/ 43 w 330"/>
                        <a:gd name="T55" fmla="*/ 288 h 409"/>
                        <a:gd name="T56" fmla="*/ 24 w 330"/>
                        <a:gd name="T57" fmla="*/ 269 h 409"/>
                        <a:gd name="T58" fmla="*/ 11 w 330"/>
                        <a:gd name="T59" fmla="*/ 247 h 409"/>
                        <a:gd name="T60" fmla="*/ 3 w 330"/>
                        <a:gd name="T61" fmla="*/ 221 h 409"/>
                        <a:gd name="T62" fmla="*/ 9 w 330"/>
                        <a:gd name="T63" fmla="*/ 209 h 409"/>
                        <a:gd name="T64" fmla="*/ 18 w 330"/>
                        <a:gd name="T65" fmla="*/ 199 h 409"/>
                        <a:gd name="T66" fmla="*/ 28 w 330"/>
                        <a:gd name="T67" fmla="*/ 191 h 409"/>
                        <a:gd name="T68" fmla="*/ 41 w 330"/>
                        <a:gd name="T69" fmla="*/ 184 h 409"/>
                        <a:gd name="T70" fmla="*/ 54 w 330"/>
                        <a:gd name="T71" fmla="*/ 181 h 409"/>
                        <a:gd name="T72" fmla="*/ 67 w 330"/>
                        <a:gd name="T73" fmla="*/ 181 h 409"/>
                        <a:gd name="T74" fmla="*/ 81 w 330"/>
                        <a:gd name="T75" fmla="*/ 181 h 409"/>
                        <a:gd name="T76" fmla="*/ 94 w 330"/>
                        <a:gd name="T77" fmla="*/ 186 h 409"/>
                        <a:gd name="T78" fmla="*/ 102 w 330"/>
                        <a:gd name="T79" fmla="*/ 189 h 409"/>
                        <a:gd name="T80" fmla="*/ 102 w 330"/>
                        <a:gd name="T81" fmla="*/ 189 h 409"/>
                        <a:gd name="T82" fmla="*/ 186 w 330"/>
                        <a:gd name="T83" fmla="*/ 237 h 409"/>
                        <a:gd name="T84" fmla="*/ 185 w 330"/>
                        <a:gd name="T85" fmla="*/ 361 h 409"/>
                        <a:gd name="T86" fmla="*/ 330 w 330"/>
                        <a:gd name="T87" fmla="*/ 264 h 409"/>
                        <a:gd name="T88" fmla="*/ 330 w 330"/>
                        <a:gd name="T89" fmla="*/ 264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0" h="409">
                          <a:moveTo>
                            <a:pt x="330" y="264"/>
                          </a:moveTo>
                          <a:lnTo>
                            <a:pt x="186" y="0"/>
                          </a:lnTo>
                          <a:lnTo>
                            <a:pt x="186" y="131"/>
                          </a:lnTo>
                          <a:lnTo>
                            <a:pt x="102" y="83"/>
                          </a:lnTo>
                          <a:lnTo>
                            <a:pt x="88" y="78"/>
                          </a:lnTo>
                          <a:lnTo>
                            <a:pt x="74" y="78"/>
                          </a:lnTo>
                          <a:lnTo>
                            <a:pt x="60" y="80"/>
                          </a:lnTo>
                          <a:lnTo>
                            <a:pt x="45" y="83"/>
                          </a:lnTo>
                          <a:lnTo>
                            <a:pt x="33" y="90"/>
                          </a:lnTo>
                          <a:lnTo>
                            <a:pt x="23" y="99"/>
                          </a:lnTo>
                          <a:lnTo>
                            <a:pt x="13" y="111"/>
                          </a:lnTo>
                          <a:lnTo>
                            <a:pt x="6" y="123"/>
                          </a:lnTo>
                          <a:lnTo>
                            <a:pt x="1" y="143"/>
                          </a:lnTo>
                          <a:lnTo>
                            <a:pt x="0" y="153"/>
                          </a:lnTo>
                          <a:lnTo>
                            <a:pt x="1" y="163"/>
                          </a:lnTo>
                          <a:lnTo>
                            <a:pt x="1" y="163"/>
                          </a:lnTo>
                          <a:lnTo>
                            <a:pt x="1" y="295"/>
                          </a:lnTo>
                          <a:lnTo>
                            <a:pt x="3" y="312"/>
                          </a:lnTo>
                          <a:lnTo>
                            <a:pt x="6" y="329"/>
                          </a:lnTo>
                          <a:lnTo>
                            <a:pt x="11" y="344"/>
                          </a:lnTo>
                          <a:lnTo>
                            <a:pt x="18" y="359"/>
                          </a:lnTo>
                          <a:lnTo>
                            <a:pt x="28" y="373"/>
                          </a:lnTo>
                          <a:lnTo>
                            <a:pt x="38" y="387"/>
                          </a:lnTo>
                          <a:lnTo>
                            <a:pt x="51" y="398"/>
                          </a:lnTo>
                          <a:lnTo>
                            <a:pt x="65" y="409"/>
                          </a:lnTo>
                          <a:lnTo>
                            <a:pt x="65" y="409"/>
                          </a:lnTo>
                          <a:lnTo>
                            <a:pt x="65" y="303"/>
                          </a:lnTo>
                          <a:lnTo>
                            <a:pt x="43" y="288"/>
                          </a:lnTo>
                          <a:lnTo>
                            <a:pt x="24" y="269"/>
                          </a:lnTo>
                          <a:lnTo>
                            <a:pt x="11" y="247"/>
                          </a:lnTo>
                          <a:lnTo>
                            <a:pt x="3" y="221"/>
                          </a:lnTo>
                          <a:lnTo>
                            <a:pt x="9" y="209"/>
                          </a:lnTo>
                          <a:lnTo>
                            <a:pt x="18" y="199"/>
                          </a:lnTo>
                          <a:lnTo>
                            <a:pt x="28" y="191"/>
                          </a:lnTo>
                          <a:lnTo>
                            <a:pt x="41" y="184"/>
                          </a:lnTo>
                          <a:lnTo>
                            <a:pt x="54" y="181"/>
                          </a:lnTo>
                          <a:lnTo>
                            <a:pt x="67" y="181"/>
                          </a:lnTo>
                          <a:lnTo>
                            <a:pt x="81" y="181"/>
                          </a:lnTo>
                          <a:lnTo>
                            <a:pt x="94" y="186"/>
                          </a:lnTo>
                          <a:lnTo>
                            <a:pt x="102" y="189"/>
                          </a:lnTo>
                          <a:lnTo>
                            <a:pt x="102" y="189"/>
                          </a:lnTo>
                          <a:lnTo>
                            <a:pt x="186" y="237"/>
                          </a:lnTo>
                          <a:lnTo>
                            <a:pt x="185" y="361"/>
                          </a:lnTo>
                          <a:lnTo>
                            <a:pt x="330" y="264"/>
                          </a:lnTo>
                          <a:lnTo>
                            <a:pt x="330" y="264"/>
                          </a:lnTo>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375" name="Freeform 415"/>
                    <p:cNvSpPr>
                      <a:spLocks/>
                    </p:cNvSpPr>
                    <p:nvPr/>
                  </p:nvSpPr>
                  <p:spPr bwMode="auto">
                    <a:xfrm flipH="1">
                      <a:off x="2427" y="4890"/>
                      <a:ext cx="52" cy="63"/>
                    </a:xfrm>
                    <a:custGeom>
                      <a:avLst/>
                      <a:gdLst>
                        <a:gd name="T0" fmla="*/ 0 w 84"/>
                        <a:gd name="T1" fmla="*/ 107 h 155"/>
                        <a:gd name="T2" fmla="*/ 84 w 84"/>
                        <a:gd name="T3" fmla="*/ 155 h 155"/>
                        <a:gd name="T4" fmla="*/ 84 w 84"/>
                        <a:gd name="T5" fmla="*/ 47 h 155"/>
                        <a:gd name="T6" fmla="*/ 0 w 84"/>
                        <a:gd name="T7" fmla="*/ 0 h 155"/>
                        <a:gd name="T8" fmla="*/ 0 w 84"/>
                        <a:gd name="T9" fmla="*/ 107 h 155"/>
                      </a:gdLst>
                      <a:ahLst/>
                      <a:cxnLst>
                        <a:cxn ang="0">
                          <a:pos x="T0" y="T1"/>
                        </a:cxn>
                        <a:cxn ang="0">
                          <a:pos x="T2" y="T3"/>
                        </a:cxn>
                        <a:cxn ang="0">
                          <a:pos x="T4" y="T5"/>
                        </a:cxn>
                        <a:cxn ang="0">
                          <a:pos x="T6" y="T7"/>
                        </a:cxn>
                        <a:cxn ang="0">
                          <a:pos x="T8" y="T9"/>
                        </a:cxn>
                      </a:cxnLst>
                      <a:rect l="0" t="0" r="r" b="b"/>
                      <a:pathLst>
                        <a:path w="84" h="155">
                          <a:moveTo>
                            <a:pt x="0" y="107"/>
                          </a:moveTo>
                          <a:lnTo>
                            <a:pt x="84" y="155"/>
                          </a:lnTo>
                          <a:lnTo>
                            <a:pt x="84" y="47"/>
                          </a:lnTo>
                          <a:lnTo>
                            <a:pt x="0" y="0"/>
                          </a:lnTo>
                          <a:lnTo>
                            <a:pt x="0" y="107"/>
                          </a:lnTo>
                          <a:close/>
                        </a:path>
                      </a:pathLst>
                    </a:custGeom>
                    <a:grpFill/>
                    <a:ln w="19050" cmpd="sng">
                      <a:solidFill>
                        <a:srgbClr val="C00000"/>
                      </a:solidFill>
                      <a:prstDash val="solid"/>
                      <a:round/>
                      <a:headEnd/>
                      <a:tailEnd/>
                    </a:ln>
                  </p:spPr>
                  <p:txBody>
                    <a:bodyPr rot="0" vert="horz" wrap="square" lIns="91440" tIns="45720" rIns="91440" bIns="45720" anchor="t" anchorCtr="0" upright="1">
                      <a:noAutofit/>
                    </a:bodyPr>
                    <a:lstStyle/>
                    <a:p>
                      <a:pPr algn="ctr">
                        <a:spcAft>
                          <a:spcPts val="0"/>
                        </a:spcAft>
                      </a:pPr>
                      <a:endParaRPr lang="ru-RU"/>
                    </a:p>
                  </p:txBody>
                </p:sp>
              </p:grpSp>
            </p:grpSp>
            <p:grpSp>
              <p:nvGrpSpPr>
                <p:cNvPr id="185" name="Group 242"/>
                <p:cNvGrpSpPr>
                  <a:grpSpLocks/>
                </p:cNvGrpSpPr>
                <p:nvPr/>
              </p:nvGrpSpPr>
              <p:grpSpPr bwMode="auto">
                <a:xfrm flipH="1">
                  <a:off x="5961098" y="4543537"/>
                  <a:ext cx="320744" cy="467010"/>
                  <a:chOff x="4641" y="7725"/>
                  <a:chExt cx="1917" cy="2604"/>
                </a:xfrm>
                <a:solidFill>
                  <a:srgbClr val="FFCC66"/>
                </a:solidFill>
              </p:grpSpPr>
              <p:grpSp>
                <p:nvGrpSpPr>
                  <p:cNvPr id="186" name="Group 243"/>
                  <p:cNvGrpSpPr>
                    <a:grpSpLocks/>
                  </p:cNvGrpSpPr>
                  <p:nvPr/>
                </p:nvGrpSpPr>
                <p:grpSpPr bwMode="auto">
                  <a:xfrm>
                    <a:off x="4641" y="7725"/>
                    <a:ext cx="1917" cy="2604"/>
                    <a:chOff x="4641" y="7725"/>
                    <a:chExt cx="1917" cy="2604"/>
                  </a:xfrm>
                  <a:grpFill/>
                </p:grpSpPr>
                <p:sp>
                  <p:nvSpPr>
                    <p:cNvPr id="188" name="Freeform 244"/>
                    <p:cNvSpPr>
                      <a:spLocks/>
                    </p:cNvSpPr>
                    <p:nvPr/>
                  </p:nvSpPr>
                  <p:spPr bwMode="auto">
                    <a:xfrm>
                      <a:off x="4641" y="7725"/>
                      <a:ext cx="1917" cy="2604"/>
                    </a:xfrm>
                    <a:custGeom>
                      <a:avLst/>
                      <a:gdLst>
                        <a:gd name="T0" fmla="*/ 0 w 1917"/>
                        <a:gd name="T1" fmla="*/ 1806 h 2604"/>
                        <a:gd name="T2" fmla="*/ 1460 w 1917"/>
                        <a:gd name="T3" fmla="*/ 2604 h 2604"/>
                        <a:gd name="T4" fmla="*/ 1917 w 1917"/>
                        <a:gd name="T5" fmla="*/ 2353 h 2604"/>
                        <a:gd name="T6" fmla="*/ 1917 w 1917"/>
                        <a:gd name="T7" fmla="*/ 779 h 2604"/>
                        <a:gd name="T8" fmla="*/ 489 w 1917"/>
                        <a:gd name="T9" fmla="*/ 0 h 2604"/>
                        <a:gd name="T10" fmla="*/ 0 w 1917"/>
                        <a:gd name="T11" fmla="*/ 275 h 2604"/>
                        <a:gd name="T12" fmla="*/ 0 w 1917"/>
                        <a:gd name="T13" fmla="*/ 1806 h 2604"/>
                      </a:gdLst>
                      <a:ahLst/>
                      <a:cxnLst>
                        <a:cxn ang="0">
                          <a:pos x="T0" y="T1"/>
                        </a:cxn>
                        <a:cxn ang="0">
                          <a:pos x="T2" y="T3"/>
                        </a:cxn>
                        <a:cxn ang="0">
                          <a:pos x="T4" y="T5"/>
                        </a:cxn>
                        <a:cxn ang="0">
                          <a:pos x="T6" y="T7"/>
                        </a:cxn>
                        <a:cxn ang="0">
                          <a:pos x="T8" y="T9"/>
                        </a:cxn>
                        <a:cxn ang="0">
                          <a:pos x="T10" y="T11"/>
                        </a:cxn>
                        <a:cxn ang="0">
                          <a:pos x="T12" y="T13"/>
                        </a:cxn>
                      </a:cxnLst>
                      <a:rect l="0" t="0" r="r" b="b"/>
                      <a:pathLst>
                        <a:path w="1917" h="2604">
                          <a:moveTo>
                            <a:pt x="0" y="1806"/>
                          </a:moveTo>
                          <a:lnTo>
                            <a:pt x="1460" y="2604"/>
                          </a:lnTo>
                          <a:lnTo>
                            <a:pt x="1917" y="2353"/>
                          </a:lnTo>
                          <a:lnTo>
                            <a:pt x="1917" y="779"/>
                          </a:lnTo>
                          <a:lnTo>
                            <a:pt x="489" y="0"/>
                          </a:lnTo>
                          <a:lnTo>
                            <a:pt x="0" y="275"/>
                          </a:lnTo>
                          <a:lnTo>
                            <a:pt x="0" y="1806"/>
                          </a:lnTo>
                          <a:close/>
                        </a:path>
                      </a:pathLst>
                    </a:custGeom>
                    <a:grpFill/>
                    <a:ln w="9525">
                      <a:solidFill>
                        <a:srgbClr val="C000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189" name="Freeform 245"/>
                    <p:cNvSpPr>
                      <a:spLocks/>
                    </p:cNvSpPr>
                    <p:nvPr/>
                  </p:nvSpPr>
                  <p:spPr bwMode="auto">
                    <a:xfrm>
                      <a:off x="4752" y="8063"/>
                      <a:ext cx="1695" cy="735"/>
                    </a:xfrm>
                    <a:custGeom>
                      <a:avLst/>
                      <a:gdLst>
                        <a:gd name="T0" fmla="*/ 0 w 1695"/>
                        <a:gd name="T1" fmla="*/ 0 h 735"/>
                        <a:gd name="T2" fmla="*/ 1349 w 1695"/>
                        <a:gd name="T3" fmla="*/ 735 h 735"/>
                        <a:gd name="T4" fmla="*/ 1695 w 1695"/>
                        <a:gd name="T5" fmla="*/ 544 h 735"/>
                      </a:gdLst>
                      <a:ahLst/>
                      <a:cxnLst>
                        <a:cxn ang="0">
                          <a:pos x="T0" y="T1"/>
                        </a:cxn>
                        <a:cxn ang="0">
                          <a:pos x="T2" y="T3"/>
                        </a:cxn>
                        <a:cxn ang="0">
                          <a:pos x="T4" y="T5"/>
                        </a:cxn>
                      </a:cxnLst>
                      <a:rect l="0" t="0" r="r" b="b"/>
                      <a:pathLst>
                        <a:path w="1695" h="735">
                          <a:moveTo>
                            <a:pt x="0" y="0"/>
                          </a:moveTo>
                          <a:lnTo>
                            <a:pt x="1349" y="735"/>
                          </a:lnTo>
                          <a:lnTo>
                            <a:pt x="1695" y="544"/>
                          </a:lnTo>
                        </a:path>
                      </a:pathLst>
                    </a:custGeom>
                    <a:grpFill/>
                    <a:ln w="9525">
                      <a:solidFill>
                        <a:srgbClr val="C00000"/>
                      </a:solidFill>
                      <a:round/>
                      <a:headEnd/>
                      <a:tailEnd/>
                    </a:ln>
                    <a:extLst/>
                  </p:spPr>
                  <p:txBody>
                    <a:bodyPr rot="0" vert="horz" wrap="square" lIns="91440" tIns="45720" rIns="91440" bIns="45720" anchor="t" anchorCtr="0" upright="1">
                      <a:noAutofit/>
                    </a:bodyPr>
                    <a:lstStyle/>
                    <a:p>
                      <a:pPr algn="ctr">
                        <a:spcAft>
                          <a:spcPts val="0"/>
                        </a:spcAft>
                      </a:pPr>
                      <a:endParaRPr lang="ru-RU"/>
                    </a:p>
                  </p:txBody>
                </p:sp>
                <p:cxnSp>
                  <p:nvCxnSpPr>
                    <p:cNvPr id="236" name="Line 246"/>
                    <p:cNvCxnSpPr/>
                    <p:nvPr/>
                  </p:nvCxnSpPr>
                  <p:spPr bwMode="auto">
                    <a:xfrm>
                      <a:off x="4752" y="8294"/>
                      <a:ext cx="1349" cy="733"/>
                    </a:xfrm>
                    <a:prstGeom prst="line">
                      <a:avLst/>
                    </a:prstGeom>
                    <a:grpFill/>
                    <a:ln w="9525">
                      <a:solidFill>
                        <a:srgbClr val="C00000"/>
                      </a:solidFill>
                      <a:round/>
                      <a:headEnd/>
                      <a:tailEnd/>
                    </a:ln>
                    <a:extLst/>
                  </p:spPr>
                </p:cxnSp>
                <p:cxnSp>
                  <p:nvCxnSpPr>
                    <p:cNvPr id="237" name="Line 247"/>
                    <p:cNvCxnSpPr/>
                    <p:nvPr/>
                  </p:nvCxnSpPr>
                  <p:spPr bwMode="auto">
                    <a:xfrm>
                      <a:off x="4752" y="8539"/>
                      <a:ext cx="1349" cy="736"/>
                    </a:xfrm>
                    <a:prstGeom prst="line">
                      <a:avLst/>
                    </a:prstGeom>
                    <a:grpFill/>
                    <a:ln w="9525">
                      <a:solidFill>
                        <a:srgbClr val="C00000"/>
                      </a:solidFill>
                      <a:round/>
                      <a:headEnd/>
                      <a:tailEnd/>
                    </a:ln>
                    <a:extLst/>
                  </p:spPr>
                </p:cxnSp>
                <p:cxnSp>
                  <p:nvCxnSpPr>
                    <p:cNvPr id="238" name="Line 248"/>
                    <p:cNvCxnSpPr/>
                    <p:nvPr/>
                  </p:nvCxnSpPr>
                  <p:spPr bwMode="auto">
                    <a:xfrm>
                      <a:off x="4752" y="8787"/>
                      <a:ext cx="1349" cy="736"/>
                    </a:xfrm>
                    <a:prstGeom prst="line">
                      <a:avLst/>
                    </a:prstGeom>
                    <a:grpFill/>
                    <a:ln w="9525">
                      <a:solidFill>
                        <a:srgbClr val="C00000"/>
                      </a:solidFill>
                      <a:round/>
                      <a:headEnd/>
                      <a:tailEnd/>
                    </a:ln>
                    <a:extLst/>
                  </p:spPr>
                </p:cxnSp>
                <p:cxnSp>
                  <p:nvCxnSpPr>
                    <p:cNvPr id="239" name="Line 249"/>
                    <p:cNvCxnSpPr/>
                    <p:nvPr/>
                  </p:nvCxnSpPr>
                  <p:spPr bwMode="auto">
                    <a:xfrm>
                      <a:off x="4752" y="9032"/>
                      <a:ext cx="1349" cy="736"/>
                    </a:xfrm>
                    <a:prstGeom prst="line">
                      <a:avLst/>
                    </a:prstGeom>
                    <a:grpFill/>
                    <a:ln w="9525">
                      <a:solidFill>
                        <a:srgbClr val="C00000"/>
                      </a:solidFill>
                      <a:round/>
                      <a:headEnd/>
                      <a:tailEnd/>
                    </a:ln>
                    <a:extLst/>
                  </p:spPr>
                </p:cxnSp>
                <p:cxnSp>
                  <p:nvCxnSpPr>
                    <p:cNvPr id="240" name="Line 250"/>
                    <p:cNvCxnSpPr/>
                    <p:nvPr/>
                  </p:nvCxnSpPr>
                  <p:spPr bwMode="auto">
                    <a:xfrm>
                      <a:off x="4752" y="9280"/>
                      <a:ext cx="1349" cy="736"/>
                    </a:xfrm>
                    <a:prstGeom prst="line">
                      <a:avLst/>
                    </a:prstGeom>
                    <a:grpFill/>
                    <a:ln w="9525">
                      <a:solidFill>
                        <a:srgbClr val="C00000"/>
                      </a:solidFill>
                      <a:round/>
                      <a:headEnd/>
                      <a:tailEnd/>
                    </a:ln>
                    <a:extLst/>
                  </p:spPr>
                </p:cxnSp>
                <p:cxnSp>
                  <p:nvCxnSpPr>
                    <p:cNvPr id="241" name="Line 251"/>
                    <p:cNvCxnSpPr/>
                    <p:nvPr/>
                  </p:nvCxnSpPr>
                  <p:spPr bwMode="auto">
                    <a:xfrm>
                      <a:off x="5444" y="9678"/>
                      <a:ext cx="1" cy="169"/>
                    </a:xfrm>
                    <a:prstGeom prst="line">
                      <a:avLst/>
                    </a:prstGeom>
                    <a:grpFill/>
                    <a:ln w="9525">
                      <a:solidFill>
                        <a:srgbClr val="C00000"/>
                      </a:solidFill>
                      <a:round/>
                      <a:headEnd/>
                      <a:tailEnd/>
                    </a:ln>
                    <a:extLst/>
                  </p:spPr>
                </p:cxnSp>
                <p:cxnSp>
                  <p:nvCxnSpPr>
                    <p:cNvPr id="242" name="Line 252"/>
                    <p:cNvCxnSpPr/>
                    <p:nvPr/>
                  </p:nvCxnSpPr>
                  <p:spPr bwMode="auto">
                    <a:xfrm>
                      <a:off x="4953" y="9406"/>
                      <a:ext cx="1" cy="168"/>
                    </a:xfrm>
                    <a:prstGeom prst="line">
                      <a:avLst/>
                    </a:prstGeom>
                    <a:grpFill/>
                    <a:ln w="9525">
                      <a:solidFill>
                        <a:srgbClr val="C00000"/>
                      </a:solidFill>
                      <a:round/>
                      <a:headEnd/>
                      <a:tailEnd/>
                    </a:ln>
                    <a:extLst/>
                  </p:spPr>
                </p:cxnSp>
                <p:cxnSp>
                  <p:nvCxnSpPr>
                    <p:cNvPr id="243" name="Line 253"/>
                    <p:cNvCxnSpPr/>
                    <p:nvPr/>
                  </p:nvCxnSpPr>
                  <p:spPr bwMode="auto">
                    <a:xfrm>
                      <a:off x="5198" y="9302"/>
                      <a:ext cx="1" cy="166"/>
                    </a:xfrm>
                    <a:prstGeom prst="line">
                      <a:avLst/>
                    </a:prstGeom>
                    <a:grpFill/>
                    <a:ln w="9525">
                      <a:solidFill>
                        <a:srgbClr val="C00000"/>
                      </a:solidFill>
                      <a:round/>
                      <a:headEnd/>
                      <a:tailEnd/>
                    </a:ln>
                    <a:extLst/>
                  </p:spPr>
                </p:cxnSp>
                <p:cxnSp>
                  <p:nvCxnSpPr>
                    <p:cNvPr id="244" name="Line 254"/>
                    <p:cNvCxnSpPr/>
                    <p:nvPr/>
                  </p:nvCxnSpPr>
                  <p:spPr bwMode="auto">
                    <a:xfrm>
                      <a:off x="5444" y="9196"/>
                      <a:ext cx="1" cy="169"/>
                    </a:xfrm>
                    <a:prstGeom prst="line">
                      <a:avLst/>
                    </a:prstGeom>
                    <a:grpFill/>
                    <a:ln w="9525">
                      <a:solidFill>
                        <a:srgbClr val="C00000"/>
                      </a:solidFill>
                      <a:round/>
                      <a:headEnd/>
                      <a:tailEnd/>
                    </a:ln>
                    <a:extLst/>
                  </p:spPr>
                </p:cxnSp>
                <p:cxnSp>
                  <p:nvCxnSpPr>
                    <p:cNvPr id="245" name="Line 255"/>
                    <p:cNvCxnSpPr/>
                    <p:nvPr/>
                  </p:nvCxnSpPr>
                  <p:spPr bwMode="auto">
                    <a:xfrm>
                      <a:off x="4953" y="8923"/>
                      <a:ext cx="1" cy="169"/>
                    </a:xfrm>
                    <a:prstGeom prst="line">
                      <a:avLst/>
                    </a:prstGeom>
                    <a:grpFill/>
                    <a:ln w="9525">
                      <a:solidFill>
                        <a:srgbClr val="C00000"/>
                      </a:solidFill>
                      <a:round/>
                      <a:headEnd/>
                      <a:tailEnd/>
                    </a:ln>
                    <a:extLst/>
                  </p:spPr>
                </p:cxnSp>
                <p:cxnSp>
                  <p:nvCxnSpPr>
                    <p:cNvPr id="246" name="Line 256"/>
                    <p:cNvCxnSpPr/>
                    <p:nvPr/>
                  </p:nvCxnSpPr>
                  <p:spPr bwMode="auto">
                    <a:xfrm>
                      <a:off x="5198" y="8817"/>
                      <a:ext cx="1" cy="169"/>
                    </a:xfrm>
                    <a:prstGeom prst="line">
                      <a:avLst/>
                    </a:prstGeom>
                    <a:grpFill/>
                    <a:ln w="9525">
                      <a:solidFill>
                        <a:srgbClr val="C00000"/>
                      </a:solidFill>
                      <a:round/>
                      <a:headEnd/>
                      <a:tailEnd/>
                    </a:ln>
                    <a:extLst/>
                  </p:spPr>
                </p:cxnSp>
                <p:cxnSp>
                  <p:nvCxnSpPr>
                    <p:cNvPr id="247" name="Line 257"/>
                    <p:cNvCxnSpPr/>
                    <p:nvPr/>
                  </p:nvCxnSpPr>
                  <p:spPr bwMode="auto">
                    <a:xfrm>
                      <a:off x="4953" y="8441"/>
                      <a:ext cx="1" cy="166"/>
                    </a:xfrm>
                    <a:prstGeom prst="line">
                      <a:avLst/>
                    </a:prstGeom>
                    <a:grpFill/>
                    <a:ln w="9525">
                      <a:solidFill>
                        <a:srgbClr val="C00000"/>
                      </a:solidFill>
                      <a:round/>
                      <a:headEnd/>
                      <a:tailEnd/>
                    </a:ln>
                    <a:extLst/>
                  </p:spPr>
                </p:cxnSp>
                <p:cxnSp>
                  <p:nvCxnSpPr>
                    <p:cNvPr id="248" name="Line 258"/>
                    <p:cNvCxnSpPr/>
                    <p:nvPr/>
                  </p:nvCxnSpPr>
                  <p:spPr bwMode="auto">
                    <a:xfrm>
                      <a:off x="5444" y="8719"/>
                      <a:ext cx="1" cy="169"/>
                    </a:xfrm>
                    <a:prstGeom prst="line">
                      <a:avLst/>
                    </a:prstGeom>
                    <a:grpFill/>
                    <a:ln w="9525">
                      <a:solidFill>
                        <a:srgbClr val="C00000"/>
                      </a:solidFill>
                      <a:round/>
                      <a:headEnd/>
                      <a:tailEnd/>
                    </a:ln>
                    <a:extLst/>
                  </p:spPr>
                </p:cxnSp>
                <p:cxnSp>
                  <p:nvCxnSpPr>
                    <p:cNvPr id="249" name="Line 259"/>
                    <p:cNvCxnSpPr/>
                    <p:nvPr/>
                  </p:nvCxnSpPr>
                  <p:spPr bwMode="auto">
                    <a:xfrm>
                      <a:off x="5721" y="9117"/>
                      <a:ext cx="1" cy="169"/>
                    </a:xfrm>
                    <a:prstGeom prst="line">
                      <a:avLst/>
                    </a:prstGeom>
                    <a:grpFill/>
                    <a:ln w="9525">
                      <a:solidFill>
                        <a:srgbClr val="C00000"/>
                      </a:solidFill>
                      <a:round/>
                      <a:headEnd/>
                      <a:tailEnd/>
                    </a:ln>
                    <a:extLst/>
                  </p:spPr>
                </p:cxnSp>
                <p:cxnSp>
                  <p:nvCxnSpPr>
                    <p:cNvPr id="250" name="Line 260"/>
                    <p:cNvCxnSpPr/>
                    <p:nvPr/>
                  </p:nvCxnSpPr>
                  <p:spPr bwMode="auto">
                    <a:xfrm>
                      <a:off x="5729" y="9612"/>
                      <a:ext cx="1" cy="169"/>
                    </a:xfrm>
                    <a:prstGeom prst="line">
                      <a:avLst/>
                    </a:prstGeom>
                    <a:grpFill/>
                    <a:ln w="9525">
                      <a:solidFill>
                        <a:srgbClr val="C00000"/>
                      </a:solidFill>
                      <a:round/>
                      <a:headEnd/>
                      <a:tailEnd/>
                    </a:ln>
                    <a:extLst/>
                  </p:spPr>
                </p:cxnSp>
                <p:cxnSp>
                  <p:nvCxnSpPr>
                    <p:cNvPr id="251" name="Line 261"/>
                    <p:cNvCxnSpPr/>
                    <p:nvPr/>
                  </p:nvCxnSpPr>
                  <p:spPr bwMode="auto">
                    <a:xfrm>
                      <a:off x="5204" y="8351"/>
                      <a:ext cx="1" cy="169"/>
                    </a:xfrm>
                    <a:prstGeom prst="line">
                      <a:avLst/>
                    </a:prstGeom>
                    <a:grpFill/>
                    <a:ln w="9525">
                      <a:solidFill>
                        <a:srgbClr val="C00000"/>
                      </a:solidFill>
                      <a:round/>
                      <a:headEnd/>
                      <a:tailEnd/>
                    </a:ln>
                    <a:extLst/>
                  </p:spPr>
                </p:cxnSp>
                <p:cxnSp>
                  <p:nvCxnSpPr>
                    <p:cNvPr id="252" name="Line 262"/>
                    <p:cNvCxnSpPr/>
                    <p:nvPr/>
                  </p:nvCxnSpPr>
                  <p:spPr bwMode="auto">
                    <a:xfrm>
                      <a:off x="5714" y="8614"/>
                      <a:ext cx="1" cy="169"/>
                    </a:xfrm>
                    <a:prstGeom prst="line">
                      <a:avLst/>
                    </a:prstGeom>
                    <a:grpFill/>
                    <a:ln w="9525">
                      <a:solidFill>
                        <a:srgbClr val="C00000"/>
                      </a:solidFill>
                      <a:round/>
                      <a:headEnd/>
                      <a:tailEnd/>
                    </a:ln>
                    <a:extLst/>
                  </p:spPr>
                </p:cxnSp>
              </p:grpSp>
              <p:cxnSp>
                <p:nvCxnSpPr>
                  <p:cNvPr id="187" name="Line 263"/>
                  <p:cNvCxnSpPr/>
                  <p:nvPr/>
                </p:nvCxnSpPr>
                <p:spPr bwMode="auto">
                  <a:xfrm>
                    <a:off x="6101" y="8798"/>
                    <a:ext cx="1" cy="1422"/>
                  </a:xfrm>
                  <a:prstGeom prst="line">
                    <a:avLst/>
                  </a:prstGeom>
                  <a:grpFill/>
                  <a:ln w="9525">
                    <a:solidFill>
                      <a:srgbClr val="C00000"/>
                    </a:solidFill>
                    <a:round/>
                    <a:headEnd/>
                    <a:tailEnd/>
                  </a:ln>
                  <a:extLst/>
                </p:spPr>
              </p:cxnSp>
            </p:grpSp>
          </p:grpSp>
          <p:grpSp>
            <p:nvGrpSpPr>
              <p:cNvPr id="380" name="Группа 379"/>
              <p:cNvGrpSpPr/>
              <p:nvPr/>
            </p:nvGrpSpPr>
            <p:grpSpPr>
              <a:xfrm>
                <a:off x="3038056" y="4334445"/>
                <a:ext cx="2720758" cy="340694"/>
                <a:chOff x="2722325" y="5338726"/>
                <a:chExt cx="1762895" cy="204334"/>
              </a:xfrm>
            </p:grpSpPr>
            <p:grpSp>
              <p:nvGrpSpPr>
                <p:cNvPr id="382" name="Группа 381"/>
                <p:cNvGrpSpPr/>
                <p:nvPr/>
              </p:nvGrpSpPr>
              <p:grpSpPr>
                <a:xfrm>
                  <a:off x="2913824" y="5338726"/>
                  <a:ext cx="1394266" cy="204334"/>
                  <a:chOff x="70251" y="-48"/>
                  <a:chExt cx="690676" cy="110539"/>
                </a:xfrm>
              </p:grpSpPr>
              <p:sp>
                <p:nvSpPr>
                  <p:cNvPr id="384" name="Цилиндр 383"/>
                  <p:cNvSpPr/>
                  <p:nvPr/>
                </p:nvSpPr>
                <p:spPr>
                  <a:xfrm rot="5400000">
                    <a:off x="360519" y="-289917"/>
                    <a:ext cx="110490" cy="690326"/>
                  </a:xfrm>
                  <a:prstGeom prst="can">
                    <a:avLst>
                      <a:gd name="adj" fmla="val 40785"/>
                    </a:avLst>
                  </a:prstGeom>
                  <a:pattFill prst="diagBrick">
                    <a:fgClr>
                      <a:srgbClr val="FF9933"/>
                    </a:fgClr>
                    <a:bgClr>
                      <a:srgbClr val="FFFF00"/>
                    </a:bgClr>
                  </a:pattFill>
                  <a:ln w="19050">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sp>
                <p:nvSpPr>
                  <p:cNvPr id="385" name="Овал 384"/>
                  <p:cNvSpPr/>
                  <p:nvPr/>
                </p:nvSpPr>
                <p:spPr>
                  <a:xfrm>
                    <a:off x="70251" y="-48"/>
                    <a:ext cx="41039" cy="109728"/>
                  </a:xfrm>
                  <a:prstGeom prst="ellipse">
                    <a:avLst/>
                  </a:prstGeom>
                  <a:noFill/>
                  <a:ln w="9525">
                    <a:solidFill>
                      <a:srgbClr val="CC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ru-RU"/>
                  </a:p>
                </p:txBody>
              </p:sp>
            </p:grpSp>
            <p:cxnSp>
              <p:nvCxnSpPr>
                <p:cNvPr id="383" name="Прямая соединительная линия 382"/>
                <p:cNvCxnSpPr/>
                <p:nvPr/>
              </p:nvCxnSpPr>
              <p:spPr>
                <a:xfrm>
                  <a:off x="2722325" y="5436262"/>
                  <a:ext cx="1762895" cy="1113"/>
                </a:xfrm>
                <a:prstGeom prst="line">
                  <a:avLst/>
                </a:prstGeom>
                <a:ln w="76200" cmpd="dbl">
                  <a:solidFill>
                    <a:srgbClr val="0070C0"/>
                  </a:solidFill>
                  <a:prstDash val="sysDot"/>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86" name="Стрелка вправо 385"/>
              <p:cNvSpPr/>
              <p:nvPr/>
            </p:nvSpPr>
            <p:spPr bwMode="auto">
              <a:xfrm flipH="1">
                <a:off x="7126880" y="4599163"/>
                <a:ext cx="574204"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387" name="Поле 4"/>
              <p:cNvSpPr txBox="1">
                <a:spLocks noChangeArrowheads="1"/>
              </p:cNvSpPr>
              <p:nvPr/>
            </p:nvSpPr>
            <p:spPr bwMode="auto">
              <a:xfrm>
                <a:off x="6916668" y="4911116"/>
                <a:ext cx="87595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388" name="Поле 2"/>
              <p:cNvSpPr txBox="1">
                <a:spLocks noChangeArrowheads="1"/>
              </p:cNvSpPr>
              <p:nvPr/>
            </p:nvSpPr>
            <p:spPr bwMode="auto">
              <a:xfrm>
                <a:off x="6607066" y="3793245"/>
                <a:ext cx="8368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l"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389" name="Стрелка вправо 388"/>
              <p:cNvSpPr/>
              <p:nvPr/>
            </p:nvSpPr>
            <p:spPr bwMode="auto">
              <a:xfrm>
                <a:off x="6758394" y="4114133"/>
                <a:ext cx="574204"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390" name="Поле 2"/>
              <p:cNvSpPr txBox="1">
                <a:spLocks noChangeArrowheads="1"/>
              </p:cNvSpPr>
              <p:nvPr/>
            </p:nvSpPr>
            <p:spPr bwMode="auto">
              <a:xfrm>
                <a:off x="3178663" y="3793245"/>
                <a:ext cx="8368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l"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391" name="Стрелка вправо 390"/>
              <p:cNvSpPr/>
              <p:nvPr/>
            </p:nvSpPr>
            <p:spPr bwMode="auto">
              <a:xfrm rot="3812098">
                <a:off x="2880228" y="3933678"/>
                <a:ext cx="574204"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392" name="Стрелка вправо 391"/>
              <p:cNvSpPr/>
              <p:nvPr/>
            </p:nvSpPr>
            <p:spPr bwMode="auto">
              <a:xfrm rot="3799942" flipH="1">
                <a:off x="5343355" y="4726658"/>
                <a:ext cx="574204"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393" name="Поле 4"/>
              <p:cNvSpPr txBox="1">
                <a:spLocks noChangeArrowheads="1"/>
              </p:cNvSpPr>
              <p:nvPr/>
            </p:nvSpPr>
            <p:spPr bwMode="auto">
              <a:xfrm>
                <a:off x="4796221" y="4911116"/>
                <a:ext cx="81838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algn="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grpSp>
        <p:sp>
          <p:nvSpPr>
            <p:cNvPr id="394" name="Поле 7"/>
            <p:cNvSpPr txBox="1">
              <a:spLocks noChangeArrowheads="1"/>
            </p:cNvSpPr>
            <p:nvPr/>
          </p:nvSpPr>
          <p:spPr bwMode="auto">
            <a:xfrm>
              <a:off x="3025379" y="1480179"/>
              <a:ext cx="3078976"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ru-RU" sz="2600" dirty="0">
                  <a:solidFill>
                    <a:srgbClr val="FF5050"/>
                  </a:solidFill>
                  <a:effectLst>
                    <a:outerShdw dist="50800" dir="2700000" algn="tl" rotWithShape="0">
                      <a:srgbClr val="FFC000"/>
                    </a:outerShdw>
                  </a:effectLst>
                  <a:latin typeface="Tahoma" panose="020B0604030504040204" pitchFamily="34" charset="0"/>
                  <a:ea typeface="Calibri" panose="020F0502020204030204" pitchFamily="34" charset="0"/>
                  <a:cs typeface="Times New Roman" panose="02020603050405020304" pitchFamily="18" charset="0"/>
                </a:rPr>
                <a:t>НТТР-протокол</a:t>
              </a:r>
              <a:endParaRPr lang="ru-RU" sz="2600" dirty="0">
                <a:solidFill>
                  <a:srgbClr val="FF505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95" name="Правая фигурная скобка 394"/>
            <p:cNvSpPr/>
            <p:nvPr/>
          </p:nvSpPr>
          <p:spPr bwMode="auto">
            <a:xfrm rot="16200000">
              <a:off x="4327834" y="-1668497"/>
              <a:ext cx="490427" cy="7752022"/>
            </a:xfrm>
            <a:prstGeom prst="rightBrace">
              <a:avLst>
                <a:gd name="adj1" fmla="val 28842"/>
                <a:gd name="adj2" fmla="val 50000"/>
              </a:avLst>
            </a:prstGeom>
            <a:noFill/>
            <a:ln w="38100" cap="flat" cmpd="sng" algn="ctr">
              <a:solidFill>
                <a:srgbClr val="A5002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31847050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Text Box 160"/>
          <p:cNvSpPr txBox="1">
            <a:spLocks noChangeArrowheads="1"/>
          </p:cNvSpPr>
          <p:nvPr/>
        </p:nvSpPr>
        <p:spPr bwMode="auto">
          <a:xfrm>
            <a:off x="0" y="5439448"/>
            <a:ext cx="9144000" cy="1107996"/>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zh-CN" sz="2400" b="1" dirty="0" smtClean="0">
                <a:solidFill>
                  <a:srgbClr val="800080"/>
                </a:solidFill>
                <a:latin typeface="+mn-lt"/>
              </a:rPr>
              <a:t>Рис.</a:t>
            </a:r>
            <a:r>
              <a:rPr lang="ru-RU" altLang="zh-CN" sz="2400" b="1" dirty="0" smtClean="0">
                <a:solidFill>
                  <a:srgbClr val="800080"/>
                </a:solidFill>
                <a:latin typeface="+mn-lt"/>
                <a:ea typeface="SimSun" panose="02010600030101010101" pitchFamily="2" charset="-122"/>
              </a:rPr>
              <a:t>16.13.</a:t>
            </a:r>
            <a:r>
              <a:rPr lang="ru-RU" altLang="zh-CN" sz="2400" b="1" dirty="0" smtClean="0">
                <a:solidFill>
                  <a:srgbClr val="800080"/>
                </a:solidFill>
                <a:latin typeface="+mn-lt"/>
              </a:rPr>
              <a:t> </a:t>
            </a:r>
            <a:r>
              <a:rPr lang="ru-RU" sz="2400" b="1" dirty="0" smtClean="0">
                <a:solidFill>
                  <a:srgbClr val="800080"/>
                </a:solidFill>
                <a:effectLst/>
                <a:latin typeface="+mn-lt"/>
                <a:ea typeface="Calibri" panose="020F0502020204030204" pitchFamily="34" charset="0"/>
                <a:cs typeface="Times New Roman" panose="02020603050405020304" pitchFamily="18" charset="0"/>
              </a:rPr>
              <a:t>Структура НТТР-соединения с промежуточной системой, использующей модуль сверхоперативной </a:t>
            </a:r>
          </a:p>
          <a:p>
            <a:pPr algn="ctr" eaLnBrk="1" hangingPunct="1">
              <a:spcBef>
                <a:spcPct val="0"/>
              </a:spcBef>
              <a:buFontTx/>
              <a:buNone/>
            </a:pPr>
            <a:r>
              <a:rPr lang="ru-RU" sz="2400" b="1" dirty="0" smtClean="0">
                <a:solidFill>
                  <a:srgbClr val="800080"/>
                </a:solidFill>
                <a:effectLst/>
                <a:latin typeface="+mn-lt"/>
                <a:ea typeface="Calibri" panose="020F0502020204030204" pitchFamily="34" charset="0"/>
                <a:cs typeface="Times New Roman" panose="02020603050405020304" pitchFamily="18" charset="0"/>
              </a:rPr>
              <a:t>памяти (СОП)</a:t>
            </a:r>
            <a:endParaRPr lang="ru-RU" altLang="ru-RU" sz="2400" b="1" dirty="0">
              <a:solidFill>
                <a:srgbClr val="800080"/>
              </a:solidFill>
              <a:latin typeface="+mn-lt"/>
            </a:endParaRPr>
          </a:p>
        </p:txBody>
      </p:sp>
      <p:sp>
        <p:nvSpPr>
          <p:cNvPr id="299"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grpSp>
        <p:nvGrpSpPr>
          <p:cNvPr id="5" name="Группа 4"/>
          <p:cNvGrpSpPr/>
          <p:nvPr/>
        </p:nvGrpSpPr>
        <p:grpSpPr>
          <a:xfrm>
            <a:off x="204564" y="1152083"/>
            <a:ext cx="8734872" cy="3690234"/>
            <a:chOff x="204564" y="1152083"/>
            <a:chExt cx="8734872" cy="3690234"/>
          </a:xfrm>
        </p:grpSpPr>
        <p:grpSp>
          <p:nvGrpSpPr>
            <p:cNvPr id="13" name="Группа 12"/>
            <p:cNvGrpSpPr/>
            <p:nvPr/>
          </p:nvGrpSpPr>
          <p:grpSpPr>
            <a:xfrm>
              <a:off x="204564" y="1152083"/>
              <a:ext cx="8734872" cy="3690234"/>
              <a:chOff x="327765" y="1166455"/>
              <a:chExt cx="8846410" cy="3690234"/>
            </a:xfrm>
          </p:grpSpPr>
          <p:grpSp>
            <p:nvGrpSpPr>
              <p:cNvPr id="56" name="Группа 55"/>
              <p:cNvGrpSpPr>
                <a:grpSpLocks/>
              </p:cNvGrpSpPr>
              <p:nvPr/>
            </p:nvGrpSpPr>
            <p:grpSpPr bwMode="auto">
              <a:xfrm>
                <a:off x="4098314" y="2786384"/>
                <a:ext cx="991498" cy="1312418"/>
                <a:chOff x="2357" y="8585"/>
                <a:chExt cx="1016" cy="1275"/>
              </a:xfrm>
            </p:grpSpPr>
            <p:grpSp>
              <p:nvGrpSpPr>
                <p:cNvPr id="60" name="Group 65"/>
                <p:cNvGrpSpPr>
                  <a:grpSpLocks/>
                </p:cNvGrpSpPr>
                <p:nvPr/>
              </p:nvGrpSpPr>
              <p:grpSpPr bwMode="auto">
                <a:xfrm>
                  <a:off x="2357" y="8585"/>
                  <a:ext cx="1016" cy="1275"/>
                  <a:chOff x="2357" y="8585"/>
                  <a:chExt cx="1016" cy="1275"/>
                </a:xfrm>
              </p:grpSpPr>
              <p:grpSp>
                <p:nvGrpSpPr>
                  <p:cNvPr id="63" name="Group 68"/>
                  <p:cNvGrpSpPr>
                    <a:grpSpLocks/>
                  </p:cNvGrpSpPr>
                  <p:nvPr/>
                </p:nvGrpSpPr>
                <p:grpSpPr bwMode="auto">
                  <a:xfrm>
                    <a:off x="2357" y="8585"/>
                    <a:ext cx="1016" cy="1275"/>
                    <a:chOff x="2357" y="8585"/>
                    <a:chExt cx="1016" cy="1275"/>
                  </a:xfrm>
                </p:grpSpPr>
                <p:sp>
                  <p:nvSpPr>
                    <p:cNvPr id="65" name="Freeform 70"/>
                    <p:cNvSpPr>
                      <a:spLocks/>
                    </p:cNvSpPr>
                    <p:nvPr/>
                  </p:nvSpPr>
                  <p:spPr bwMode="auto">
                    <a:xfrm>
                      <a:off x="2357" y="8585"/>
                      <a:ext cx="1016" cy="1275"/>
                    </a:xfrm>
                    <a:custGeom>
                      <a:avLst/>
                      <a:gdLst>
                        <a:gd name="T0" fmla="*/ 0 w 3896"/>
                        <a:gd name="T1" fmla="*/ 4873 h 4873"/>
                        <a:gd name="T2" fmla="*/ 0 w 3896"/>
                        <a:gd name="T3" fmla="*/ 4721 h 4873"/>
                        <a:gd name="T4" fmla="*/ 974 w 3896"/>
                        <a:gd name="T5" fmla="*/ 4417 h 4873"/>
                        <a:gd name="T6" fmla="*/ 974 w 3896"/>
                        <a:gd name="T7" fmla="*/ 0 h 4873"/>
                        <a:gd name="T8" fmla="*/ 2922 w 3896"/>
                        <a:gd name="T9" fmla="*/ 0 h 4873"/>
                        <a:gd name="T10" fmla="*/ 2922 w 3896"/>
                        <a:gd name="T11" fmla="*/ 4417 h 4873"/>
                        <a:gd name="T12" fmla="*/ 3896 w 3896"/>
                        <a:gd name="T13" fmla="*/ 4721 h 4873"/>
                        <a:gd name="T14" fmla="*/ 3896 w 3896"/>
                        <a:gd name="T15" fmla="*/ 4873 h 4873"/>
                        <a:gd name="T16" fmla="*/ 0 w 3896"/>
                        <a:gd name="T17" fmla="*/ 4873 h 4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96" h="4873">
                          <a:moveTo>
                            <a:pt x="0" y="4873"/>
                          </a:moveTo>
                          <a:lnTo>
                            <a:pt x="0" y="4721"/>
                          </a:lnTo>
                          <a:lnTo>
                            <a:pt x="974" y="4417"/>
                          </a:lnTo>
                          <a:lnTo>
                            <a:pt x="974" y="0"/>
                          </a:lnTo>
                          <a:lnTo>
                            <a:pt x="2922" y="0"/>
                          </a:lnTo>
                          <a:lnTo>
                            <a:pt x="2922" y="4417"/>
                          </a:lnTo>
                          <a:lnTo>
                            <a:pt x="3896" y="4721"/>
                          </a:lnTo>
                          <a:lnTo>
                            <a:pt x="3896" y="4873"/>
                          </a:lnTo>
                          <a:lnTo>
                            <a:pt x="0" y="4873"/>
                          </a:lnTo>
                        </a:path>
                      </a:pathLst>
                    </a:custGeom>
                    <a:solidFill>
                      <a:srgbClr val="DFEFF1"/>
                    </a:solidFill>
                    <a:ln w="28575">
                      <a:solidFill>
                        <a:srgbClr val="006600"/>
                      </a:solidFill>
                      <a:round/>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64" name="Rectangle 69"/>
                    <p:cNvSpPr>
                      <a:spLocks noChangeArrowheads="1"/>
                    </p:cNvSpPr>
                    <p:nvPr/>
                  </p:nvSpPr>
                  <p:spPr bwMode="auto">
                    <a:xfrm>
                      <a:off x="2675" y="8646"/>
                      <a:ext cx="380" cy="736"/>
                    </a:xfrm>
                    <a:prstGeom prst="rect">
                      <a:avLst/>
                    </a:prstGeom>
                    <a:noFill/>
                    <a:ln w="19050">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68" name="Line 73"/>
                    <p:cNvCxnSpPr/>
                    <p:nvPr/>
                  </p:nvCxnSpPr>
                  <p:spPr bwMode="auto">
                    <a:xfrm>
                      <a:off x="2752" y="8851"/>
                      <a:ext cx="226"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sp>
                  <p:nvSpPr>
                    <p:cNvPr id="71" name="Rectangle 74"/>
                    <p:cNvSpPr>
                      <a:spLocks noChangeArrowheads="1"/>
                    </p:cNvSpPr>
                    <p:nvPr/>
                  </p:nvSpPr>
                  <p:spPr bwMode="auto">
                    <a:xfrm>
                      <a:off x="2823" y="8971"/>
                      <a:ext cx="84" cy="2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72" name="Freeform 75"/>
                    <p:cNvSpPr>
                      <a:spLocks noEditPoints="1"/>
                    </p:cNvSpPr>
                    <p:nvPr/>
                  </p:nvSpPr>
                  <p:spPr bwMode="auto">
                    <a:xfrm>
                      <a:off x="2653" y="9435"/>
                      <a:ext cx="424" cy="345"/>
                    </a:xfrm>
                    <a:custGeom>
                      <a:avLst/>
                      <a:gdLst>
                        <a:gd name="T0" fmla="*/ 125 w 1624"/>
                        <a:gd name="T1" fmla="*/ 813 h 1319"/>
                        <a:gd name="T2" fmla="*/ 0 w 1624"/>
                        <a:gd name="T3" fmla="*/ 0 h 1319"/>
                        <a:gd name="T4" fmla="*/ 250 w 1624"/>
                        <a:gd name="T5" fmla="*/ 813 h 1319"/>
                        <a:gd name="T6" fmla="*/ 375 w 1624"/>
                        <a:gd name="T7" fmla="*/ 0 h 1319"/>
                        <a:gd name="T8" fmla="*/ 250 w 1624"/>
                        <a:gd name="T9" fmla="*/ 813 h 1319"/>
                        <a:gd name="T10" fmla="*/ 625 w 1624"/>
                        <a:gd name="T11" fmla="*/ 813 h 1319"/>
                        <a:gd name="T12" fmla="*/ 500 w 1624"/>
                        <a:gd name="T13" fmla="*/ 0 h 1319"/>
                        <a:gd name="T14" fmla="*/ 750 w 1624"/>
                        <a:gd name="T15" fmla="*/ 813 h 1319"/>
                        <a:gd name="T16" fmla="*/ 874 w 1624"/>
                        <a:gd name="T17" fmla="*/ 0 h 1319"/>
                        <a:gd name="T18" fmla="*/ 750 w 1624"/>
                        <a:gd name="T19" fmla="*/ 813 h 1319"/>
                        <a:gd name="T20" fmla="*/ 1124 w 1624"/>
                        <a:gd name="T21" fmla="*/ 813 h 1319"/>
                        <a:gd name="T22" fmla="*/ 999 w 1624"/>
                        <a:gd name="T23" fmla="*/ 0 h 1319"/>
                        <a:gd name="T24" fmla="*/ 1249 w 1624"/>
                        <a:gd name="T25" fmla="*/ 813 h 1319"/>
                        <a:gd name="T26" fmla="*/ 1374 w 1624"/>
                        <a:gd name="T27" fmla="*/ 0 h 1319"/>
                        <a:gd name="T28" fmla="*/ 1249 w 1624"/>
                        <a:gd name="T29" fmla="*/ 813 h 1319"/>
                        <a:gd name="T30" fmla="*/ 1624 w 1624"/>
                        <a:gd name="T31" fmla="*/ 813 h 1319"/>
                        <a:gd name="T32" fmla="*/ 1499 w 1624"/>
                        <a:gd name="T33" fmla="*/ 0 h 1319"/>
                        <a:gd name="T34" fmla="*/ 1499 w 1624"/>
                        <a:gd name="T35" fmla="*/ 1319 h 1319"/>
                        <a:gd name="T36" fmla="*/ 1624 w 1624"/>
                        <a:gd name="T37" fmla="*/ 915 h 1319"/>
                        <a:gd name="T38" fmla="*/ 1499 w 1624"/>
                        <a:gd name="T39" fmla="*/ 1319 h 1319"/>
                        <a:gd name="T40" fmla="*/ 1374 w 1624"/>
                        <a:gd name="T41" fmla="*/ 1319 h 1319"/>
                        <a:gd name="T42" fmla="*/ 1249 w 1624"/>
                        <a:gd name="T43" fmla="*/ 915 h 1319"/>
                        <a:gd name="T44" fmla="*/ 999 w 1624"/>
                        <a:gd name="T45" fmla="*/ 1319 h 1319"/>
                        <a:gd name="T46" fmla="*/ 1124 w 1624"/>
                        <a:gd name="T47" fmla="*/ 915 h 1319"/>
                        <a:gd name="T48" fmla="*/ 999 w 1624"/>
                        <a:gd name="T49" fmla="*/ 1319 h 1319"/>
                        <a:gd name="T50" fmla="*/ 874 w 1624"/>
                        <a:gd name="T51" fmla="*/ 1319 h 1319"/>
                        <a:gd name="T52" fmla="*/ 750 w 1624"/>
                        <a:gd name="T53" fmla="*/ 915 h 1319"/>
                        <a:gd name="T54" fmla="*/ 500 w 1624"/>
                        <a:gd name="T55" fmla="*/ 1319 h 1319"/>
                        <a:gd name="T56" fmla="*/ 625 w 1624"/>
                        <a:gd name="T57" fmla="*/ 915 h 1319"/>
                        <a:gd name="T58" fmla="*/ 500 w 1624"/>
                        <a:gd name="T59" fmla="*/ 1319 h 1319"/>
                        <a:gd name="T60" fmla="*/ 375 w 1624"/>
                        <a:gd name="T61" fmla="*/ 1319 h 1319"/>
                        <a:gd name="T62" fmla="*/ 250 w 1624"/>
                        <a:gd name="T63" fmla="*/ 915 h 1319"/>
                        <a:gd name="T64" fmla="*/ 0 w 1624"/>
                        <a:gd name="T65" fmla="*/ 1319 h 1319"/>
                        <a:gd name="T66" fmla="*/ 125 w 1624"/>
                        <a:gd name="T67" fmla="*/ 915 h 1319"/>
                        <a:gd name="T68" fmla="*/ 0 w 1624"/>
                        <a:gd name="T69" fmla="*/ 1319 h 1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24" h="1319">
                          <a:moveTo>
                            <a:pt x="0" y="813"/>
                          </a:moveTo>
                          <a:lnTo>
                            <a:pt x="125" y="813"/>
                          </a:lnTo>
                          <a:lnTo>
                            <a:pt x="125" y="0"/>
                          </a:lnTo>
                          <a:lnTo>
                            <a:pt x="0" y="0"/>
                          </a:lnTo>
                          <a:lnTo>
                            <a:pt x="0" y="813"/>
                          </a:lnTo>
                          <a:close/>
                          <a:moveTo>
                            <a:pt x="250" y="813"/>
                          </a:moveTo>
                          <a:lnTo>
                            <a:pt x="375" y="813"/>
                          </a:lnTo>
                          <a:lnTo>
                            <a:pt x="375" y="0"/>
                          </a:lnTo>
                          <a:lnTo>
                            <a:pt x="250" y="0"/>
                          </a:lnTo>
                          <a:lnTo>
                            <a:pt x="250" y="813"/>
                          </a:lnTo>
                          <a:close/>
                          <a:moveTo>
                            <a:pt x="500" y="813"/>
                          </a:moveTo>
                          <a:lnTo>
                            <a:pt x="625" y="813"/>
                          </a:lnTo>
                          <a:lnTo>
                            <a:pt x="625" y="0"/>
                          </a:lnTo>
                          <a:lnTo>
                            <a:pt x="500" y="0"/>
                          </a:lnTo>
                          <a:lnTo>
                            <a:pt x="500" y="813"/>
                          </a:lnTo>
                          <a:close/>
                          <a:moveTo>
                            <a:pt x="750" y="813"/>
                          </a:moveTo>
                          <a:lnTo>
                            <a:pt x="874" y="813"/>
                          </a:lnTo>
                          <a:lnTo>
                            <a:pt x="874" y="0"/>
                          </a:lnTo>
                          <a:lnTo>
                            <a:pt x="750" y="0"/>
                          </a:lnTo>
                          <a:lnTo>
                            <a:pt x="750" y="813"/>
                          </a:lnTo>
                          <a:close/>
                          <a:moveTo>
                            <a:pt x="999" y="813"/>
                          </a:moveTo>
                          <a:lnTo>
                            <a:pt x="1124" y="813"/>
                          </a:lnTo>
                          <a:lnTo>
                            <a:pt x="1124" y="0"/>
                          </a:lnTo>
                          <a:lnTo>
                            <a:pt x="999" y="0"/>
                          </a:lnTo>
                          <a:lnTo>
                            <a:pt x="999" y="813"/>
                          </a:lnTo>
                          <a:close/>
                          <a:moveTo>
                            <a:pt x="1249" y="813"/>
                          </a:moveTo>
                          <a:lnTo>
                            <a:pt x="1374" y="813"/>
                          </a:lnTo>
                          <a:lnTo>
                            <a:pt x="1374" y="0"/>
                          </a:lnTo>
                          <a:lnTo>
                            <a:pt x="1249" y="0"/>
                          </a:lnTo>
                          <a:lnTo>
                            <a:pt x="1249" y="813"/>
                          </a:lnTo>
                          <a:close/>
                          <a:moveTo>
                            <a:pt x="1499" y="813"/>
                          </a:moveTo>
                          <a:lnTo>
                            <a:pt x="1624" y="813"/>
                          </a:lnTo>
                          <a:lnTo>
                            <a:pt x="1624" y="0"/>
                          </a:lnTo>
                          <a:lnTo>
                            <a:pt x="1499" y="0"/>
                          </a:lnTo>
                          <a:lnTo>
                            <a:pt x="1499" y="813"/>
                          </a:lnTo>
                          <a:close/>
                          <a:moveTo>
                            <a:pt x="1499" y="1319"/>
                          </a:moveTo>
                          <a:lnTo>
                            <a:pt x="1624" y="1319"/>
                          </a:lnTo>
                          <a:lnTo>
                            <a:pt x="1624" y="915"/>
                          </a:lnTo>
                          <a:lnTo>
                            <a:pt x="1499" y="915"/>
                          </a:lnTo>
                          <a:lnTo>
                            <a:pt x="1499" y="1319"/>
                          </a:lnTo>
                          <a:close/>
                          <a:moveTo>
                            <a:pt x="1249" y="1319"/>
                          </a:moveTo>
                          <a:lnTo>
                            <a:pt x="1374" y="1319"/>
                          </a:lnTo>
                          <a:lnTo>
                            <a:pt x="1374" y="915"/>
                          </a:lnTo>
                          <a:lnTo>
                            <a:pt x="1249" y="915"/>
                          </a:lnTo>
                          <a:lnTo>
                            <a:pt x="1249" y="1319"/>
                          </a:lnTo>
                          <a:close/>
                          <a:moveTo>
                            <a:pt x="999" y="1319"/>
                          </a:moveTo>
                          <a:lnTo>
                            <a:pt x="1124" y="1319"/>
                          </a:lnTo>
                          <a:lnTo>
                            <a:pt x="1124" y="915"/>
                          </a:lnTo>
                          <a:lnTo>
                            <a:pt x="999" y="915"/>
                          </a:lnTo>
                          <a:lnTo>
                            <a:pt x="999" y="1319"/>
                          </a:lnTo>
                          <a:close/>
                          <a:moveTo>
                            <a:pt x="750" y="1319"/>
                          </a:moveTo>
                          <a:lnTo>
                            <a:pt x="874" y="1319"/>
                          </a:lnTo>
                          <a:lnTo>
                            <a:pt x="874" y="915"/>
                          </a:lnTo>
                          <a:lnTo>
                            <a:pt x="750" y="915"/>
                          </a:lnTo>
                          <a:lnTo>
                            <a:pt x="750" y="1319"/>
                          </a:lnTo>
                          <a:close/>
                          <a:moveTo>
                            <a:pt x="500" y="1319"/>
                          </a:moveTo>
                          <a:lnTo>
                            <a:pt x="625" y="1319"/>
                          </a:lnTo>
                          <a:lnTo>
                            <a:pt x="625" y="915"/>
                          </a:lnTo>
                          <a:lnTo>
                            <a:pt x="500" y="915"/>
                          </a:lnTo>
                          <a:lnTo>
                            <a:pt x="500" y="1319"/>
                          </a:lnTo>
                          <a:close/>
                          <a:moveTo>
                            <a:pt x="250" y="1319"/>
                          </a:moveTo>
                          <a:lnTo>
                            <a:pt x="375" y="1319"/>
                          </a:lnTo>
                          <a:lnTo>
                            <a:pt x="375" y="915"/>
                          </a:lnTo>
                          <a:lnTo>
                            <a:pt x="250" y="915"/>
                          </a:lnTo>
                          <a:lnTo>
                            <a:pt x="250" y="1319"/>
                          </a:lnTo>
                          <a:close/>
                          <a:moveTo>
                            <a:pt x="0" y="1319"/>
                          </a:moveTo>
                          <a:lnTo>
                            <a:pt x="125" y="1319"/>
                          </a:lnTo>
                          <a:lnTo>
                            <a:pt x="125" y="915"/>
                          </a:lnTo>
                          <a:lnTo>
                            <a:pt x="0" y="915"/>
                          </a:lnTo>
                          <a:lnTo>
                            <a:pt x="0" y="1319"/>
                          </a:lnTo>
                          <a:close/>
                        </a:path>
                      </a:pathLst>
                    </a:custGeom>
                    <a:solidFill>
                      <a:srgbClr val="FFCCCC"/>
                    </a:solidFill>
                    <a:ln w="9525">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82" name="Rectangle 77"/>
                    <p:cNvSpPr>
                      <a:spLocks noChangeArrowheads="1"/>
                    </p:cNvSpPr>
                    <p:nvPr/>
                  </p:nvSpPr>
                  <p:spPr bwMode="auto">
                    <a:xfrm>
                      <a:off x="2702" y="8931"/>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83" name="Rectangle 78"/>
                    <p:cNvSpPr>
                      <a:spLocks noChangeArrowheads="1"/>
                    </p:cNvSpPr>
                    <p:nvPr/>
                  </p:nvSpPr>
                  <p:spPr bwMode="auto">
                    <a:xfrm>
                      <a:off x="2702" y="9196"/>
                      <a:ext cx="326" cy="106"/>
                    </a:xfrm>
                    <a:prstGeom prst="rect">
                      <a:avLst/>
                    </a:prstGeom>
                    <a:solidFill>
                      <a:srgbClr val="006666"/>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4" name="Rectangle 79"/>
                    <p:cNvSpPr>
                      <a:spLocks noChangeArrowheads="1"/>
                    </p:cNvSpPr>
                    <p:nvPr/>
                  </p:nvSpPr>
                  <p:spPr bwMode="auto">
                    <a:xfrm>
                      <a:off x="2865" y="8824"/>
                      <a:ext cx="98" cy="53"/>
                    </a:xfrm>
                    <a:prstGeom prst="rect">
                      <a:avLst/>
                    </a:prstGeom>
                    <a:solidFill>
                      <a:srgbClr val="006666"/>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5" name="Rectangle 80"/>
                    <p:cNvSpPr>
                      <a:spLocks noChangeArrowheads="1"/>
                    </p:cNvSpPr>
                    <p:nvPr/>
                  </p:nvSpPr>
                  <p:spPr bwMode="auto">
                    <a:xfrm>
                      <a:off x="2954" y="9004"/>
                      <a:ext cx="49" cy="13"/>
                    </a:xfrm>
                    <a:prstGeom prst="rect">
                      <a:avLst/>
                    </a:prstGeom>
                    <a:solidFill>
                      <a:srgbClr val="FFFFFF"/>
                    </a:solid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6" name="Rectangle 82"/>
                    <p:cNvSpPr>
                      <a:spLocks noChangeArrowheads="1"/>
                    </p:cNvSpPr>
                    <p:nvPr/>
                  </p:nvSpPr>
                  <p:spPr bwMode="auto">
                    <a:xfrm>
                      <a:off x="2954" y="9105"/>
                      <a:ext cx="49" cy="12"/>
                    </a:xfrm>
                    <a:prstGeom prst="rect">
                      <a:avLst/>
                    </a:prstGeom>
                    <a:noFill/>
                    <a:ln w="9525">
                      <a:solidFill>
                        <a:srgbClr val="006600"/>
                      </a:solidFill>
                      <a:miter lim="800000"/>
                      <a:headEnd/>
                      <a:tailEnd/>
                    </a:ln>
                    <a:extLst/>
                  </p:spPr>
                  <p:txBody>
                    <a:bodyPr rot="0" vert="horz" wrap="square" lIns="91440" tIns="45720" rIns="91440" bIns="45720" anchor="t" anchorCtr="0" upright="1">
                      <a:noAutofit/>
                    </a:bodyPr>
                    <a:lstStyle/>
                    <a:p>
                      <a:pPr algn="ctr">
                        <a:spcAft>
                          <a:spcPts val="0"/>
                        </a:spcAft>
                      </a:pPr>
                      <a:endParaRPr lang="ru-RU"/>
                    </a:p>
                  </p:txBody>
                </p:sp>
                <p:sp>
                  <p:nvSpPr>
                    <p:cNvPr id="87" name="Freeform 83"/>
                    <p:cNvSpPr>
                      <a:spLocks/>
                    </p:cNvSpPr>
                    <p:nvPr/>
                  </p:nvSpPr>
                  <p:spPr bwMode="auto">
                    <a:xfrm>
                      <a:off x="2702" y="8665"/>
                      <a:ext cx="326" cy="26"/>
                    </a:xfrm>
                    <a:custGeom>
                      <a:avLst/>
                      <a:gdLst>
                        <a:gd name="T0" fmla="*/ 0 w 1248"/>
                        <a:gd name="T1" fmla="*/ 0 h 101"/>
                        <a:gd name="T2" fmla="*/ 125 w 1248"/>
                        <a:gd name="T3" fmla="*/ 101 h 101"/>
                        <a:gd name="T4" fmla="*/ 1123 w 1248"/>
                        <a:gd name="T5" fmla="*/ 101 h 101"/>
                        <a:gd name="T6" fmla="*/ 1248 w 1248"/>
                        <a:gd name="T7" fmla="*/ 0 h 101"/>
                      </a:gdLst>
                      <a:ahLst/>
                      <a:cxnLst>
                        <a:cxn ang="0">
                          <a:pos x="T0" y="T1"/>
                        </a:cxn>
                        <a:cxn ang="0">
                          <a:pos x="T2" y="T3"/>
                        </a:cxn>
                        <a:cxn ang="0">
                          <a:pos x="T4" y="T5"/>
                        </a:cxn>
                        <a:cxn ang="0">
                          <a:pos x="T6" y="T7"/>
                        </a:cxn>
                      </a:cxnLst>
                      <a:rect l="0" t="0" r="r" b="b"/>
                      <a:pathLst>
                        <a:path w="1248" h="101">
                          <a:moveTo>
                            <a:pt x="0" y="0"/>
                          </a:moveTo>
                          <a:lnTo>
                            <a:pt x="125" y="101"/>
                          </a:lnTo>
                          <a:lnTo>
                            <a:pt x="1123" y="101"/>
                          </a:lnTo>
                          <a:lnTo>
                            <a:pt x="1248" y="0"/>
                          </a:lnTo>
                        </a:path>
                      </a:pathLst>
                    </a:custGeom>
                    <a:noFill/>
                    <a:ln w="9525">
                      <a:solidFill>
                        <a:srgbClr val="0066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cxnSp>
                  <p:nvCxnSpPr>
                    <p:cNvPr id="88" name="Line 84"/>
                    <p:cNvCxnSpPr/>
                    <p:nvPr/>
                  </p:nvCxnSpPr>
                  <p:spPr bwMode="auto">
                    <a:xfrm flipV="1">
                      <a:off x="2702" y="8692"/>
                      <a:ext cx="33" cy="79"/>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89" name="Line 85"/>
                    <p:cNvCxnSpPr/>
                    <p:nvPr/>
                  </p:nvCxnSpPr>
                  <p:spPr bwMode="auto">
                    <a:xfrm>
                      <a:off x="2995" y="8692"/>
                      <a:ext cx="33" cy="79"/>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0" name="Line 86"/>
                    <p:cNvCxnSpPr/>
                    <p:nvPr/>
                  </p:nvCxnSpPr>
                  <p:spPr bwMode="auto">
                    <a:xfrm>
                      <a:off x="2719" y="9157"/>
                      <a:ext cx="211" cy="0"/>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1" name="Line 87"/>
                    <p:cNvCxnSpPr/>
                    <p:nvPr/>
                  </p:nvCxnSpPr>
                  <p:spPr bwMode="auto">
                    <a:xfrm>
                      <a:off x="2719" y="9136"/>
                      <a:ext cx="211"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cxnSp>
                  <p:nvCxnSpPr>
                    <p:cNvPr id="92" name="Line 88"/>
                    <p:cNvCxnSpPr/>
                    <p:nvPr/>
                  </p:nvCxnSpPr>
                  <p:spPr bwMode="auto">
                    <a:xfrm>
                      <a:off x="2719" y="9097"/>
                      <a:ext cx="211" cy="0"/>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sp>
                  <p:nvSpPr>
                    <p:cNvPr id="73" name="Rectangle 76"/>
                    <p:cNvSpPr>
                      <a:spLocks noChangeArrowheads="1"/>
                    </p:cNvSpPr>
                    <p:nvPr/>
                  </p:nvSpPr>
                  <p:spPr bwMode="auto">
                    <a:xfrm>
                      <a:off x="2702" y="8798"/>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sp>
                <p:nvSpPr>
                  <p:cNvPr id="61" name="Rectangle 66"/>
                  <p:cNvSpPr>
                    <a:spLocks noChangeArrowheads="1"/>
                  </p:cNvSpPr>
                  <p:nvPr/>
                </p:nvSpPr>
                <p:spPr bwMode="auto">
                  <a:xfrm>
                    <a:off x="2702" y="8665"/>
                    <a:ext cx="326" cy="106"/>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sp>
                <p:nvSpPr>
                  <p:cNvPr id="62" name="Rectangle 67"/>
                  <p:cNvSpPr>
                    <a:spLocks noChangeArrowheads="1"/>
                  </p:cNvSpPr>
                  <p:nvPr/>
                </p:nvSpPr>
                <p:spPr bwMode="auto">
                  <a:xfrm>
                    <a:off x="2702" y="9064"/>
                    <a:ext cx="326" cy="105"/>
                  </a:xfrm>
                  <a:prstGeom prst="rect">
                    <a:avLst/>
                  </a:prstGeom>
                  <a:noFill/>
                  <a:ln w="9525">
                    <a:solidFill>
                      <a:srgbClr val="006600"/>
                    </a:solidFill>
                    <a:miter lim="800000"/>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cxnSp>
              <p:nvCxnSpPr>
                <p:cNvPr id="59" name="Line 64"/>
                <p:cNvCxnSpPr/>
                <p:nvPr/>
              </p:nvCxnSpPr>
              <p:spPr bwMode="auto">
                <a:xfrm>
                  <a:off x="2780" y="8983"/>
                  <a:ext cx="170" cy="1"/>
                </a:xfrm>
                <a:prstGeom prst="line">
                  <a:avLst/>
                </a:prstGeom>
                <a:noFill/>
                <a:ln w="9525">
                  <a:solidFill>
                    <a:srgbClr val="006600"/>
                  </a:solidFill>
                  <a:round/>
                  <a:headEnd/>
                  <a:tailEnd/>
                </a:ln>
                <a:extLst>
                  <a:ext uri="{909E8E84-426E-40DD-AFC4-6F175D3DCCD1}">
                    <a14:hiddenFill xmlns:a14="http://schemas.microsoft.com/office/drawing/2010/main">
                      <a:noFill/>
                    </a14:hiddenFill>
                  </a:ext>
                </a:extLst>
              </p:spPr>
            </p:cxnSp>
          </p:grpSp>
          <p:sp>
            <p:nvSpPr>
              <p:cNvPr id="178" name="Поле 6"/>
              <p:cNvSpPr txBox="1">
                <a:spLocks noChangeArrowheads="1"/>
              </p:cNvSpPr>
              <p:nvPr/>
            </p:nvSpPr>
            <p:spPr bwMode="auto">
              <a:xfrm>
                <a:off x="327765" y="4050925"/>
                <a:ext cx="112627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W</a:t>
                </a:r>
                <a:r>
                  <a:rPr lang="ru-RU" altLang="ru-RU" sz="1800" b="1" i="1" baseline="30000"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3</a:t>
                </a: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a:t>
                </a: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сервер</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a:p>
                <a:pPr eaLnBrk="1" hangingPunct="1">
                  <a:defRPr/>
                </a:pP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(источник)</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179" name="Поле 7"/>
              <p:cNvSpPr txBox="1">
                <a:spLocks noChangeArrowheads="1"/>
              </p:cNvSpPr>
              <p:nvPr/>
            </p:nvSpPr>
            <p:spPr bwMode="auto">
              <a:xfrm>
                <a:off x="3081500" y="1166455"/>
                <a:ext cx="3002137"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upright="1"/>
              <a:lstStyle/>
              <a:p>
                <a:pPr algn="ctr" eaLnBrk="1" hangingPunct="1">
                  <a:spcAft>
                    <a:spcPts val="0"/>
                  </a:spcAft>
                  <a:defRPr/>
                </a:pPr>
                <a:r>
                  <a:rPr lang="ru-RU" sz="2600" b="1" dirty="0">
                    <a:solidFill>
                      <a:srgbClr val="FF5050"/>
                    </a:solidFill>
                    <a:effectLst>
                      <a:outerShdw dist="50800" dir="2700000" algn="tl" rotWithShape="0">
                        <a:srgbClr val="FFC000"/>
                      </a:outerShdw>
                    </a:effectLst>
                    <a:latin typeface="Tahoma" panose="020B0604030504040204" pitchFamily="34" charset="0"/>
                    <a:ea typeface="Calibri" panose="020F0502020204030204" pitchFamily="34" charset="0"/>
                    <a:cs typeface="Times New Roman" panose="02020603050405020304" pitchFamily="18" charset="0"/>
                  </a:rPr>
                  <a:t>НТТР-протокол</a:t>
                </a:r>
                <a:endParaRPr lang="ru-RU" sz="2600" b="1" dirty="0">
                  <a:solidFill>
                    <a:srgbClr val="FF5050"/>
                  </a:solidFill>
                  <a:effectLst>
                    <a:outerShdw dist="508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75" name="Поле 2"/>
              <p:cNvSpPr txBox="1">
                <a:spLocks noChangeArrowheads="1"/>
              </p:cNvSpPr>
              <p:nvPr/>
            </p:nvSpPr>
            <p:spPr bwMode="auto">
              <a:xfrm>
                <a:off x="7035726" y="2786384"/>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77" name="Поле 4"/>
              <p:cNvSpPr txBox="1">
                <a:spLocks noChangeArrowheads="1"/>
              </p:cNvSpPr>
              <p:nvPr/>
            </p:nvSpPr>
            <p:spPr bwMode="auto">
              <a:xfrm>
                <a:off x="7256119" y="3888150"/>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cxnSp>
            <p:nvCxnSpPr>
              <p:cNvPr id="182" name="Прямая соединительная линия 138"/>
              <p:cNvCxnSpPr>
                <a:cxnSpLocks noChangeShapeType="1"/>
              </p:cNvCxnSpPr>
              <p:nvPr/>
            </p:nvCxnSpPr>
            <p:spPr bwMode="auto">
              <a:xfrm flipH="1" flipV="1">
                <a:off x="1188457" y="3469087"/>
                <a:ext cx="1121131" cy="2251"/>
              </a:xfrm>
              <a:prstGeom prst="line">
                <a:avLst/>
              </a:prstGeom>
              <a:noFill/>
              <a:ln w="47625" cmpd="sng">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grpSp>
            <p:nvGrpSpPr>
              <p:cNvPr id="191" name="Group 156"/>
              <p:cNvGrpSpPr>
                <a:grpSpLocks/>
              </p:cNvGrpSpPr>
              <p:nvPr/>
            </p:nvGrpSpPr>
            <p:grpSpPr bwMode="auto">
              <a:xfrm>
                <a:off x="348627" y="2766703"/>
                <a:ext cx="808396" cy="1174139"/>
                <a:chOff x="978" y="556"/>
                <a:chExt cx="680" cy="918"/>
              </a:xfrm>
            </p:grpSpPr>
            <p:grpSp>
              <p:nvGrpSpPr>
                <p:cNvPr id="218" name="Group 27"/>
                <p:cNvGrpSpPr>
                  <a:grpSpLocks/>
                </p:cNvGrpSpPr>
                <p:nvPr/>
              </p:nvGrpSpPr>
              <p:grpSpPr bwMode="auto">
                <a:xfrm flipH="1">
                  <a:off x="978" y="556"/>
                  <a:ext cx="680" cy="912"/>
                  <a:chOff x="1094" y="7575"/>
                  <a:chExt cx="1027" cy="1416"/>
                </a:xfrm>
              </p:grpSpPr>
              <p:sp>
                <p:nvSpPr>
                  <p:cNvPr id="224" name="Freeform 28"/>
                  <p:cNvSpPr>
                    <a:spLocks/>
                  </p:cNvSpPr>
                  <p:nvPr/>
                </p:nvSpPr>
                <p:spPr bwMode="auto">
                  <a:xfrm>
                    <a:off x="1094" y="7575"/>
                    <a:ext cx="1027"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99FFCC"/>
                  </a:solidFill>
                  <a:ln w="28575" cmpd="sng">
                    <a:solidFill>
                      <a:srgbClr val="808000"/>
                    </a:solidFill>
                    <a:prstDash val="solid"/>
                    <a:round/>
                    <a:headEnd/>
                    <a:tailEnd/>
                  </a:ln>
                </p:spPr>
                <p:txBody>
                  <a:bodyPr/>
                  <a:lstStyle/>
                  <a:p>
                    <a:endParaRPr lang="ru-RU"/>
                  </a:p>
                </p:txBody>
              </p:sp>
              <p:sp>
                <p:nvSpPr>
                  <p:cNvPr id="225" name="Freeform 29"/>
                  <p:cNvSpPr>
                    <a:spLocks/>
                  </p:cNvSpPr>
                  <p:nvPr/>
                </p:nvSpPr>
                <p:spPr bwMode="auto">
                  <a:xfrm>
                    <a:off x="1094" y="7916"/>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99FFCC"/>
                  </a:solidFill>
                  <a:ln w="28575" cmpd="sng">
                    <a:solidFill>
                      <a:srgbClr val="808000"/>
                    </a:solidFill>
                    <a:prstDash val="solid"/>
                    <a:round/>
                    <a:headEnd/>
                    <a:tailEnd/>
                  </a:ln>
                </p:spPr>
                <p:txBody>
                  <a:bodyPr/>
                  <a:lstStyle/>
                  <a:p>
                    <a:endParaRPr lang="ru-RU"/>
                  </a:p>
                </p:txBody>
              </p:sp>
              <p:sp>
                <p:nvSpPr>
                  <p:cNvPr id="226" name="Freeform 30"/>
                  <p:cNvSpPr>
                    <a:spLocks/>
                  </p:cNvSpPr>
                  <p:nvPr/>
                </p:nvSpPr>
                <p:spPr bwMode="auto">
                  <a:xfrm>
                    <a:off x="1483" y="7785"/>
                    <a:ext cx="638" cy="1206"/>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38" h="1206">
                        <a:moveTo>
                          <a:pt x="0" y="344"/>
                        </a:moveTo>
                        <a:lnTo>
                          <a:pt x="0" y="1206"/>
                        </a:lnTo>
                        <a:lnTo>
                          <a:pt x="638" y="864"/>
                        </a:lnTo>
                        <a:lnTo>
                          <a:pt x="638" y="0"/>
                        </a:lnTo>
                        <a:lnTo>
                          <a:pt x="0" y="344"/>
                        </a:lnTo>
                        <a:close/>
                      </a:path>
                    </a:pathLst>
                  </a:custGeom>
                  <a:solidFill>
                    <a:srgbClr val="99FFCC"/>
                  </a:solidFill>
                  <a:ln w="28575" cmpd="sng">
                    <a:solidFill>
                      <a:srgbClr val="808000"/>
                    </a:solidFill>
                    <a:prstDash val="solid"/>
                    <a:round/>
                    <a:headEnd/>
                    <a:tailEnd/>
                  </a:ln>
                </p:spPr>
                <p:txBody>
                  <a:bodyPr/>
                  <a:lstStyle/>
                  <a:p>
                    <a:endParaRPr lang="ru-RU"/>
                  </a:p>
                </p:txBody>
              </p:sp>
              <p:sp>
                <p:nvSpPr>
                  <p:cNvPr id="227" name="Freeform 31"/>
                  <p:cNvSpPr>
                    <a:spLocks/>
                  </p:cNvSpPr>
                  <p:nvPr/>
                </p:nvSpPr>
                <p:spPr bwMode="auto">
                  <a:xfrm>
                    <a:off x="1242" y="8449"/>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FF"/>
                  </a:solidFill>
                  <a:ln w="19050" cmpd="sng">
                    <a:solidFill>
                      <a:srgbClr val="808000"/>
                    </a:solidFill>
                    <a:prstDash val="solid"/>
                    <a:round/>
                    <a:headEnd/>
                    <a:tailEnd/>
                  </a:ln>
                </p:spPr>
                <p:txBody>
                  <a:bodyPr/>
                  <a:lstStyle/>
                  <a:p>
                    <a:endParaRPr lang="ru-RU"/>
                  </a:p>
                </p:txBody>
              </p:sp>
              <p:sp>
                <p:nvSpPr>
                  <p:cNvPr id="228" name="Freeform 32"/>
                  <p:cNvSpPr>
                    <a:spLocks/>
                  </p:cNvSpPr>
                  <p:nvPr/>
                </p:nvSpPr>
                <p:spPr bwMode="auto">
                  <a:xfrm>
                    <a:off x="1157" y="8627"/>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29" name="Freeform 33"/>
                  <p:cNvSpPr>
                    <a:spLocks/>
                  </p:cNvSpPr>
                  <p:nvPr/>
                </p:nvSpPr>
                <p:spPr bwMode="auto">
                  <a:xfrm>
                    <a:off x="1157" y="8680"/>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0" name="Freeform 34"/>
                  <p:cNvSpPr>
                    <a:spLocks/>
                  </p:cNvSpPr>
                  <p:nvPr/>
                </p:nvSpPr>
                <p:spPr bwMode="auto">
                  <a:xfrm>
                    <a:off x="1157" y="8733"/>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1270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31" name="Freeform 35"/>
                  <p:cNvSpPr>
                    <a:spLocks/>
                  </p:cNvSpPr>
                  <p:nvPr/>
                </p:nvSpPr>
                <p:spPr bwMode="auto">
                  <a:xfrm>
                    <a:off x="1147" y="8083"/>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808000"/>
                  </a:solidFill>
                  <a:ln w="4445">
                    <a:solidFill>
                      <a:srgbClr val="808000"/>
                    </a:solidFill>
                    <a:prstDash val="solid"/>
                    <a:round/>
                    <a:headEnd/>
                    <a:tailEnd/>
                  </a:ln>
                </p:spPr>
                <p:txBody>
                  <a:bodyPr/>
                  <a:lstStyle/>
                  <a:p>
                    <a:endParaRPr lang="ru-RU"/>
                  </a:p>
                </p:txBody>
              </p:sp>
              <p:sp>
                <p:nvSpPr>
                  <p:cNvPr id="232" name="Freeform 36"/>
                  <p:cNvSpPr>
                    <a:spLocks/>
                  </p:cNvSpPr>
                  <p:nvPr/>
                </p:nvSpPr>
                <p:spPr bwMode="auto">
                  <a:xfrm>
                    <a:off x="1157" y="8190"/>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0000"/>
                  </a:solidFill>
                  <a:ln w="28575" cmpd="sng">
                    <a:solidFill>
                      <a:srgbClr val="808000"/>
                    </a:solidFill>
                    <a:round/>
                    <a:headEnd/>
                    <a:tailEnd/>
                  </a:ln>
                </p:spPr>
                <p:txBody>
                  <a:bodyPr/>
                  <a:lstStyle/>
                  <a:p>
                    <a:endParaRPr lang="ru-RU"/>
                  </a:p>
                </p:txBody>
              </p:sp>
            </p:grpSp>
            <p:grpSp>
              <p:nvGrpSpPr>
                <p:cNvPr id="219" name="Group 37"/>
                <p:cNvGrpSpPr>
                  <a:grpSpLocks/>
                </p:cNvGrpSpPr>
                <p:nvPr/>
              </p:nvGrpSpPr>
              <p:grpSpPr bwMode="auto">
                <a:xfrm flipH="1">
                  <a:off x="1092" y="1217"/>
                  <a:ext cx="264" cy="257"/>
                  <a:chOff x="1949" y="8886"/>
                  <a:chExt cx="513" cy="513"/>
                </a:xfrm>
              </p:grpSpPr>
              <p:grpSp>
                <p:nvGrpSpPr>
                  <p:cNvPr id="220" name="Group 38"/>
                  <p:cNvGrpSpPr>
                    <a:grpSpLocks/>
                  </p:cNvGrpSpPr>
                  <p:nvPr/>
                </p:nvGrpSpPr>
                <p:grpSpPr bwMode="auto">
                  <a:xfrm>
                    <a:off x="1949" y="8886"/>
                    <a:ext cx="513" cy="513"/>
                    <a:chOff x="1949" y="8886"/>
                    <a:chExt cx="513" cy="513"/>
                  </a:xfrm>
                </p:grpSpPr>
                <p:sp>
                  <p:nvSpPr>
                    <p:cNvPr id="222" name="Freeform 39"/>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solidFill>
                      <a:schemeClr val="accent1"/>
                    </a:solidFill>
                    <a:ln w="12700">
                      <a:solidFill>
                        <a:srgbClr val="808000"/>
                      </a:solidFill>
                      <a:prstDash val="solid"/>
                      <a:round/>
                      <a:headEnd/>
                      <a:tailEnd/>
                    </a:ln>
                  </p:spPr>
                  <p:txBody>
                    <a:bodyPr/>
                    <a:lstStyle/>
                    <a:p>
                      <a:endParaRPr lang="ru-RU"/>
                    </a:p>
                  </p:txBody>
                </p:sp>
                <p:sp>
                  <p:nvSpPr>
                    <p:cNvPr id="223" name="Freeform 40"/>
                    <p:cNvSpPr>
                      <a:spLocks/>
                    </p:cNvSpPr>
                    <p:nvPr/>
                  </p:nvSpPr>
                  <p:spPr bwMode="auto">
                    <a:xfrm>
                      <a:off x="1973" y="8886"/>
                      <a:ext cx="489" cy="513"/>
                    </a:xfrm>
                    <a:custGeom>
                      <a:avLst/>
                      <a:gdLst>
                        <a:gd name="T0" fmla="*/ 60 w 2015"/>
                        <a:gd name="T1" fmla="*/ 107 h 1996"/>
                        <a:gd name="T2" fmla="*/ 66 w 2015"/>
                        <a:gd name="T3" fmla="*/ 96 h 1996"/>
                        <a:gd name="T4" fmla="*/ 66 w 2015"/>
                        <a:gd name="T5" fmla="*/ 85 h 1996"/>
                        <a:gd name="T6" fmla="*/ 61 w 2015"/>
                        <a:gd name="T7" fmla="*/ 79 h 1996"/>
                        <a:gd name="T8" fmla="*/ 53 w 2015"/>
                        <a:gd name="T9" fmla="*/ 78 h 1996"/>
                        <a:gd name="T10" fmla="*/ 47 w 2015"/>
                        <a:gd name="T11" fmla="*/ 82 h 1996"/>
                        <a:gd name="T12" fmla="*/ 42 w 2015"/>
                        <a:gd name="T13" fmla="*/ 80 h 1996"/>
                        <a:gd name="T14" fmla="*/ 47 w 2015"/>
                        <a:gd name="T15" fmla="*/ 76 h 1996"/>
                        <a:gd name="T16" fmla="*/ 50 w 2015"/>
                        <a:gd name="T17" fmla="*/ 69 h 1996"/>
                        <a:gd name="T18" fmla="*/ 41 w 2015"/>
                        <a:gd name="T19" fmla="*/ 62 h 1996"/>
                        <a:gd name="T20" fmla="*/ 46 w 2015"/>
                        <a:gd name="T21" fmla="*/ 35 h 1996"/>
                        <a:gd name="T22" fmla="*/ 58 w 2015"/>
                        <a:gd name="T23" fmla="*/ 18 h 1996"/>
                        <a:gd name="T24" fmla="*/ 77 w 2015"/>
                        <a:gd name="T25" fmla="*/ 34 h 1996"/>
                        <a:gd name="T26" fmla="*/ 80 w 2015"/>
                        <a:gd name="T27" fmla="*/ 74 h 1996"/>
                        <a:gd name="T28" fmla="*/ 81 w 2015"/>
                        <a:gd name="T29" fmla="*/ 78 h 1996"/>
                        <a:gd name="T30" fmla="*/ 88 w 2015"/>
                        <a:gd name="T31" fmla="*/ 82 h 1996"/>
                        <a:gd name="T32" fmla="*/ 93 w 2015"/>
                        <a:gd name="T33" fmla="*/ 81 h 1996"/>
                        <a:gd name="T34" fmla="*/ 99 w 2015"/>
                        <a:gd name="T35" fmla="*/ 84 h 1996"/>
                        <a:gd name="T36" fmla="*/ 102 w 2015"/>
                        <a:gd name="T37" fmla="*/ 90 h 1996"/>
                        <a:gd name="T38" fmla="*/ 107 w 2015"/>
                        <a:gd name="T39" fmla="*/ 106 h 1996"/>
                        <a:gd name="T40" fmla="*/ 112 w 2015"/>
                        <a:gd name="T41" fmla="*/ 96 h 1996"/>
                        <a:gd name="T42" fmla="*/ 116 w 2015"/>
                        <a:gd name="T43" fmla="*/ 84 h 1996"/>
                        <a:gd name="T44" fmla="*/ 118 w 2015"/>
                        <a:gd name="T45" fmla="*/ 73 h 1996"/>
                        <a:gd name="T46" fmla="*/ 118 w 2015"/>
                        <a:gd name="T47" fmla="*/ 60 h 1996"/>
                        <a:gd name="T48" fmla="*/ 116 w 2015"/>
                        <a:gd name="T49" fmla="*/ 48 h 1996"/>
                        <a:gd name="T50" fmla="*/ 111 w 2015"/>
                        <a:gd name="T51" fmla="*/ 37 h 1996"/>
                        <a:gd name="T52" fmla="*/ 106 w 2015"/>
                        <a:gd name="T53" fmla="*/ 28 h 1996"/>
                        <a:gd name="T54" fmla="*/ 100 w 2015"/>
                        <a:gd name="T55" fmla="*/ 23 h 1996"/>
                        <a:gd name="T56" fmla="*/ 95 w 2015"/>
                        <a:gd name="T57" fmla="*/ 27 h 1996"/>
                        <a:gd name="T58" fmla="*/ 92 w 2015"/>
                        <a:gd name="T59" fmla="*/ 31 h 1996"/>
                        <a:gd name="T60" fmla="*/ 91 w 2015"/>
                        <a:gd name="T61" fmla="*/ 42 h 1996"/>
                        <a:gd name="T62" fmla="*/ 87 w 2015"/>
                        <a:gd name="T63" fmla="*/ 41 h 1996"/>
                        <a:gd name="T64" fmla="*/ 83 w 2015"/>
                        <a:gd name="T65" fmla="*/ 49 h 1996"/>
                        <a:gd name="T66" fmla="*/ 78 w 2015"/>
                        <a:gd name="T67" fmla="*/ 36 h 1996"/>
                        <a:gd name="T68" fmla="*/ 78 w 2015"/>
                        <a:gd name="T69" fmla="*/ 22 h 1996"/>
                        <a:gd name="T70" fmla="*/ 56 w 2015"/>
                        <a:gd name="T71" fmla="*/ 1 h 1996"/>
                        <a:gd name="T72" fmla="*/ 33 w 2015"/>
                        <a:gd name="T73" fmla="*/ 25 h 1996"/>
                        <a:gd name="T74" fmla="*/ 39 w 2015"/>
                        <a:gd name="T75" fmla="*/ 28 h 1996"/>
                        <a:gd name="T76" fmla="*/ 40 w 2015"/>
                        <a:gd name="T77" fmla="*/ 34 h 1996"/>
                        <a:gd name="T78" fmla="*/ 40 w 2015"/>
                        <a:gd name="T79" fmla="*/ 36 h 1996"/>
                        <a:gd name="T80" fmla="*/ 39 w 2015"/>
                        <a:gd name="T81" fmla="*/ 39 h 1996"/>
                        <a:gd name="T82" fmla="*/ 36 w 2015"/>
                        <a:gd name="T83" fmla="*/ 39 h 1996"/>
                        <a:gd name="T84" fmla="*/ 32 w 2015"/>
                        <a:gd name="T85" fmla="*/ 39 h 1996"/>
                        <a:gd name="T86" fmla="*/ 30 w 2015"/>
                        <a:gd name="T87" fmla="*/ 36 h 1996"/>
                        <a:gd name="T88" fmla="*/ 29 w 2015"/>
                        <a:gd name="T89" fmla="*/ 33 h 1996"/>
                        <a:gd name="T90" fmla="*/ 17 w 2015"/>
                        <a:gd name="T91" fmla="*/ 14 h 1996"/>
                        <a:gd name="T92" fmla="*/ 6 w 2015"/>
                        <a:gd name="T93" fmla="*/ 27 h 1996"/>
                        <a:gd name="T94" fmla="*/ 0 w 2015"/>
                        <a:gd name="T95" fmla="*/ 39 h 1996"/>
                        <a:gd name="T96" fmla="*/ 9 w 2015"/>
                        <a:gd name="T97" fmla="*/ 46 h 1996"/>
                        <a:gd name="T98" fmla="*/ 12 w 2015"/>
                        <a:gd name="T99" fmla="*/ 54 h 1996"/>
                        <a:gd name="T100" fmla="*/ 13 w 2015"/>
                        <a:gd name="T101" fmla="*/ 62 h 1996"/>
                        <a:gd name="T102" fmla="*/ 20 w 2015"/>
                        <a:gd name="T103" fmla="*/ 69 h 1996"/>
                        <a:gd name="T104" fmla="*/ 28 w 2015"/>
                        <a:gd name="T105" fmla="*/ 71 h 1996"/>
                        <a:gd name="T106" fmla="*/ 35 w 2015"/>
                        <a:gd name="T107" fmla="*/ 72 h 1996"/>
                        <a:gd name="T108" fmla="*/ 41 w 2015"/>
                        <a:gd name="T109" fmla="*/ 79 h 1996"/>
                        <a:gd name="T110" fmla="*/ 43 w 2015"/>
                        <a:gd name="T111" fmla="*/ 85 h 1996"/>
                        <a:gd name="T112" fmla="*/ 41 w 2015"/>
                        <a:gd name="T113" fmla="*/ 91 h 1996"/>
                        <a:gd name="T114" fmla="*/ 41 w 2015"/>
                        <a:gd name="T115" fmla="*/ 97 h 1996"/>
                        <a:gd name="T116" fmla="*/ 49 w 2015"/>
                        <a:gd name="T117" fmla="*/ 104 h 1996"/>
                        <a:gd name="T118" fmla="*/ 48 w 2015"/>
                        <a:gd name="T119" fmla="*/ 109 h 1996"/>
                        <a:gd name="T120" fmla="*/ 45 w 2015"/>
                        <a:gd name="T121" fmla="*/ 114 h 1996"/>
                        <a:gd name="T122" fmla="*/ 46 w 2015"/>
                        <a:gd name="T123" fmla="*/ 125 h 1996"/>
                        <a:gd name="T124" fmla="*/ 49 w 2015"/>
                        <a:gd name="T125" fmla="*/ 132 h 19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15" h="1996">
                          <a:moveTo>
                            <a:pt x="832" y="1996"/>
                          </a:moveTo>
                          <a:lnTo>
                            <a:pt x="954" y="1682"/>
                          </a:lnTo>
                          <a:lnTo>
                            <a:pt x="992" y="1650"/>
                          </a:lnTo>
                          <a:lnTo>
                            <a:pt x="1026" y="1615"/>
                          </a:lnTo>
                          <a:lnTo>
                            <a:pt x="1057" y="1578"/>
                          </a:lnTo>
                          <a:lnTo>
                            <a:pt x="1084" y="1539"/>
                          </a:lnTo>
                          <a:lnTo>
                            <a:pt x="1108" y="1496"/>
                          </a:lnTo>
                          <a:lnTo>
                            <a:pt x="1127" y="1454"/>
                          </a:lnTo>
                          <a:lnTo>
                            <a:pt x="1142" y="1407"/>
                          </a:lnTo>
                          <a:lnTo>
                            <a:pt x="1154" y="1361"/>
                          </a:lnTo>
                          <a:lnTo>
                            <a:pt x="1144" y="1326"/>
                          </a:lnTo>
                          <a:lnTo>
                            <a:pt x="1129" y="1293"/>
                          </a:lnTo>
                          <a:lnTo>
                            <a:pt x="1110" y="1263"/>
                          </a:lnTo>
                          <a:lnTo>
                            <a:pt x="1087" y="1237"/>
                          </a:lnTo>
                          <a:lnTo>
                            <a:pt x="1059" y="1213"/>
                          </a:lnTo>
                          <a:lnTo>
                            <a:pt x="1029" y="1193"/>
                          </a:lnTo>
                          <a:lnTo>
                            <a:pt x="995" y="1177"/>
                          </a:lnTo>
                          <a:lnTo>
                            <a:pt x="958" y="1167"/>
                          </a:lnTo>
                          <a:lnTo>
                            <a:pt x="928" y="1172"/>
                          </a:lnTo>
                          <a:lnTo>
                            <a:pt x="900" y="1181"/>
                          </a:lnTo>
                          <a:lnTo>
                            <a:pt x="873" y="1191"/>
                          </a:lnTo>
                          <a:lnTo>
                            <a:pt x="848" y="1205"/>
                          </a:lnTo>
                          <a:lnTo>
                            <a:pt x="822" y="1220"/>
                          </a:lnTo>
                          <a:lnTo>
                            <a:pt x="801" y="1239"/>
                          </a:lnTo>
                          <a:lnTo>
                            <a:pt x="780" y="1259"/>
                          </a:lnTo>
                          <a:lnTo>
                            <a:pt x="763" y="1281"/>
                          </a:lnTo>
                          <a:lnTo>
                            <a:pt x="713" y="1206"/>
                          </a:lnTo>
                          <a:lnTo>
                            <a:pt x="740" y="1196"/>
                          </a:lnTo>
                          <a:lnTo>
                            <a:pt x="764" y="1181"/>
                          </a:lnTo>
                          <a:lnTo>
                            <a:pt x="785" y="1165"/>
                          </a:lnTo>
                          <a:lnTo>
                            <a:pt x="805" y="1145"/>
                          </a:lnTo>
                          <a:lnTo>
                            <a:pt x="822" y="1125"/>
                          </a:lnTo>
                          <a:lnTo>
                            <a:pt x="836" y="1101"/>
                          </a:lnTo>
                          <a:lnTo>
                            <a:pt x="846" y="1075"/>
                          </a:lnTo>
                          <a:lnTo>
                            <a:pt x="853" y="1048"/>
                          </a:lnTo>
                          <a:lnTo>
                            <a:pt x="808" y="1026"/>
                          </a:lnTo>
                          <a:lnTo>
                            <a:pt x="765" y="998"/>
                          </a:lnTo>
                          <a:lnTo>
                            <a:pt x="729" y="968"/>
                          </a:lnTo>
                          <a:lnTo>
                            <a:pt x="695" y="932"/>
                          </a:lnTo>
                          <a:lnTo>
                            <a:pt x="869" y="792"/>
                          </a:lnTo>
                          <a:lnTo>
                            <a:pt x="914" y="606"/>
                          </a:lnTo>
                          <a:lnTo>
                            <a:pt x="782" y="525"/>
                          </a:lnTo>
                          <a:lnTo>
                            <a:pt x="866" y="424"/>
                          </a:lnTo>
                          <a:lnTo>
                            <a:pt x="712" y="318"/>
                          </a:lnTo>
                          <a:lnTo>
                            <a:pt x="753" y="201"/>
                          </a:lnTo>
                          <a:lnTo>
                            <a:pt x="995" y="269"/>
                          </a:lnTo>
                          <a:lnTo>
                            <a:pt x="985" y="462"/>
                          </a:lnTo>
                          <a:lnTo>
                            <a:pt x="1081" y="490"/>
                          </a:lnTo>
                          <a:lnTo>
                            <a:pt x="1210" y="431"/>
                          </a:lnTo>
                          <a:lnTo>
                            <a:pt x="1314" y="514"/>
                          </a:lnTo>
                          <a:lnTo>
                            <a:pt x="1440" y="796"/>
                          </a:lnTo>
                          <a:lnTo>
                            <a:pt x="1401" y="951"/>
                          </a:lnTo>
                          <a:lnTo>
                            <a:pt x="1314" y="1009"/>
                          </a:lnTo>
                          <a:lnTo>
                            <a:pt x="1350" y="1113"/>
                          </a:lnTo>
                          <a:lnTo>
                            <a:pt x="1356" y="1130"/>
                          </a:lnTo>
                          <a:lnTo>
                            <a:pt x="1362" y="1145"/>
                          </a:lnTo>
                          <a:lnTo>
                            <a:pt x="1369" y="1160"/>
                          </a:lnTo>
                          <a:lnTo>
                            <a:pt x="1379" y="1174"/>
                          </a:lnTo>
                          <a:lnTo>
                            <a:pt x="1401" y="1198"/>
                          </a:lnTo>
                          <a:lnTo>
                            <a:pt x="1427" y="1218"/>
                          </a:lnTo>
                          <a:lnTo>
                            <a:pt x="1458" y="1234"/>
                          </a:lnTo>
                          <a:lnTo>
                            <a:pt x="1491" y="1242"/>
                          </a:lnTo>
                          <a:lnTo>
                            <a:pt x="1525" y="1246"/>
                          </a:lnTo>
                          <a:lnTo>
                            <a:pt x="1543" y="1244"/>
                          </a:lnTo>
                          <a:lnTo>
                            <a:pt x="1560" y="1242"/>
                          </a:lnTo>
                          <a:lnTo>
                            <a:pt x="1588" y="1234"/>
                          </a:lnTo>
                          <a:lnTo>
                            <a:pt x="1615" y="1220"/>
                          </a:lnTo>
                          <a:lnTo>
                            <a:pt x="1642" y="1235"/>
                          </a:lnTo>
                          <a:lnTo>
                            <a:pt x="1665" y="1252"/>
                          </a:lnTo>
                          <a:lnTo>
                            <a:pt x="1685" y="1271"/>
                          </a:lnTo>
                          <a:lnTo>
                            <a:pt x="1702" y="1293"/>
                          </a:lnTo>
                          <a:lnTo>
                            <a:pt x="1715" y="1317"/>
                          </a:lnTo>
                          <a:lnTo>
                            <a:pt x="1724" y="1344"/>
                          </a:lnTo>
                          <a:lnTo>
                            <a:pt x="1730" y="1370"/>
                          </a:lnTo>
                          <a:lnTo>
                            <a:pt x="1732" y="1399"/>
                          </a:lnTo>
                          <a:lnTo>
                            <a:pt x="1777" y="1636"/>
                          </a:lnTo>
                          <a:lnTo>
                            <a:pt x="1807" y="1600"/>
                          </a:lnTo>
                          <a:lnTo>
                            <a:pt x="1835" y="1563"/>
                          </a:lnTo>
                          <a:lnTo>
                            <a:pt x="1860" y="1525"/>
                          </a:lnTo>
                          <a:lnTo>
                            <a:pt x="1885" y="1486"/>
                          </a:lnTo>
                          <a:lnTo>
                            <a:pt x="1907" y="1447"/>
                          </a:lnTo>
                          <a:lnTo>
                            <a:pt x="1927" y="1406"/>
                          </a:lnTo>
                          <a:lnTo>
                            <a:pt x="1945" y="1363"/>
                          </a:lnTo>
                          <a:lnTo>
                            <a:pt x="1961" y="1321"/>
                          </a:lnTo>
                          <a:lnTo>
                            <a:pt x="1975" y="1278"/>
                          </a:lnTo>
                          <a:lnTo>
                            <a:pt x="1987" y="1235"/>
                          </a:lnTo>
                          <a:lnTo>
                            <a:pt x="1996" y="1191"/>
                          </a:lnTo>
                          <a:lnTo>
                            <a:pt x="2005" y="1147"/>
                          </a:lnTo>
                          <a:lnTo>
                            <a:pt x="2009" y="1101"/>
                          </a:lnTo>
                          <a:lnTo>
                            <a:pt x="2013" y="1056"/>
                          </a:lnTo>
                          <a:lnTo>
                            <a:pt x="2015" y="1010"/>
                          </a:lnTo>
                          <a:lnTo>
                            <a:pt x="2013" y="964"/>
                          </a:lnTo>
                          <a:lnTo>
                            <a:pt x="2012" y="915"/>
                          </a:lnTo>
                          <a:lnTo>
                            <a:pt x="2008" y="865"/>
                          </a:lnTo>
                          <a:lnTo>
                            <a:pt x="1999" y="818"/>
                          </a:lnTo>
                          <a:lnTo>
                            <a:pt x="1987" y="770"/>
                          </a:lnTo>
                          <a:lnTo>
                            <a:pt x="1970" y="722"/>
                          </a:lnTo>
                          <a:lnTo>
                            <a:pt x="1950" y="678"/>
                          </a:lnTo>
                          <a:lnTo>
                            <a:pt x="1926" y="634"/>
                          </a:lnTo>
                          <a:lnTo>
                            <a:pt x="1897" y="591"/>
                          </a:lnTo>
                          <a:lnTo>
                            <a:pt x="1882" y="555"/>
                          </a:lnTo>
                          <a:lnTo>
                            <a:pt x="1865" y="521"/>
                          </a:lnTo>
                          <a:lnTo>
                            <a:pt x="1845" y="487"/>
                          </a:lnTo>
                          <a:lnTo>
                            <a:pt x="1822" y="455"/>
                          </a:lnTo>
                          <a:lnTo>
                            <a:pt x="1800" y="422"/>
                          </a:lnTo>
                          <a:lnTo>
                            <a:pt x="1774" y="393"/>
                          </a:lnTo>
                          <a:lnTo>
                            <a:pt x="1747" y="364"/>
                          </a:lnTo>
                          <a:lnTo>
                            <a:pt x="1717" y="337"/>
                          </a:lnTo>
                          <a:lnTo>
                            <a:pt x="1692" y="344"/>
                          </a:lnTo>
                          <a:lnTo>
                            <a:pt x="1668" y="356"/>
                          </a:lnTo>
                          <a:lnTo>
                            <a:pt x="1645" y="369"/>
                          </a:lnTo>
                          <a:lnTo>
                            <a:pt x="1624" y="387"/>
                          </a:lnTo>
                          <a:lnTo>
                            <a:pt x="1607" y="405"/>
                          </a:lnTo>
                          <a:lnTo>
                            <a:pt x="1591" y="426"/>
                          </a:lnTo>
                          <a:lnTo>
                            <a:pt x="1580" y="450"/>
                          </a:lnTo>
                          <a:lnTo>
                            <a:pt x="1570" y="473"/>
                          </a:lnTo>
                          <a:lnTo>
                            <a:pt x="1615" y="611"/>
                          </a:lnTo>
                          <a:lnTo>
                            <a:pt x="1596" y="622"/>
                          </a:lnTo>
                          <a:lnTo>
                            <a:pt x="1576" y="629"/>
                          </a:lnTo>
                          <a:lnTo>
                            <a:pt x="1554" y="632"/>
                          </a:lnTo>
                          <a:lnTo>
                            <a:pt x="1533" y="632"/>
                          </a:lnTo>
                          <a:lnTo>
                            <a:pt x="1512" y="630"/>
                          </a:lnTo>
                          <a:lnTo>
                            <a:pt x="1491" y="623"/>
                          </a:lnTo>
                          <a:lnTo>
                            <a:pt x="1471" y="615"/>
                          </a:lnTo>
                          <a:lnTo>
                            <a:pt x="1454" y="603"/>
                          </a:lnTo>
                          <a:lnTo>
                            <a:pt x="1431" y="806"/>
                          </a:lnTo>
                          <a:lnTo>
                            <a:pt x="1409" y="738"/>
                          </a:lnTo>
                          <a:lnTo>
                            <a:pt x="1383" y="671"/>
                          </a:lnTo>
                          <a:lnTo>
                            <a:pt x="1353" y="605"/>
                          </a:lnTo>
                          <a:lnTo>
                            <a:pt x="1321" y="540"/>
                          </a:lnTo>
                          <a:lnTo>
                            <a:pt x="1457" y="487"/>
                          </a:lnTo>
                          <a:lnTo>
                            <a:pt x="1407" y="412"/>
                          </a:lnTo>
                          <a:lnTo>
                            <a:pt x="1315" y="392"/>
                          </a:lnTo>
                          <a:lnTo>
                            <a:pt x="1318" y="330"/>
                          </a:lnTo>
                          <a:lnTo>
                            <a:pt x="1360" y="92"/>
                          </a:lnTo>
                          <a:lnTo>
                            <a:pt x="1134" y="29"/>
                          </a:lnTo>
                          <a:lnTo>
                            <a:pt x="1020" y="88"/>
                          </a:lnTo>
                          <a:lnTo>
                            <a:pt x="945" y="12"/>
                          </a:lnTo>
                          <a:lnTo>
                            <a:pt x="812" y="0"/>
                          </a:lnTo>
                          <a:lnTo>
                            <a:pt x="527" y="153"/>
                          </a:lnTo>
                          <a:lnTo>
                            <a:pt x="659" y="233"/>
                          </a:lnTo>
                          <a:lnTo>
                            <a:pt x="563" y="380"/>
                          </a:lnTo>
                          <a:lnTo>
                            <a:pt x="590" y="387"/>
                          </a:lnTo>
                          <a:lnTo>
                            <a:pt x="615" y="397"/>
                          </a:lnTo>
                          <a:lnTo>
                            <a:pt x="638" y="412"/>
                          </a:lnTo>
                          <a:lnTo>
                            <a:pt x="656" y="429"/>
                          </a:lnTo>
                          <a:lnTo>
                            <a:pt x="670" y="451"/>
                          </a:lnTo>
                          <a:lnTo>
                            <a:pt x="680" y="475"/>
                          </a:lnTo>
                          <a:lnTo>
                            <a:pt x="686" y="501"/>
                          </a:lnTo>
                          <a:lnTo>
                            <a:pt x="686" y="514"/>
                          </a:lnTo>
                          <a:lnTo>
                            <a:pt x="686" y="528"/>
                          </a:lnTo>
                          <a:lnTo>
                            <a:pt x="685" y="531"/>
                          </a:lnTo>
                          <a:lnTo>
                            <a:pt x="686" y="542"/>
                          </a:lnTo>
                          <a:lnTo>
                            <a:pt x="686" y="552"/>
                          </a:lnTo>
                          <a:lnTo>
                            <a:pt x="683" y="562"/>
                          </a:lnTo>
                          <a:lnTo>
                            <a:pt x="679" y="571"/>
                          </a:lnTo>
                          <a:lnTo>
                            <a:pt x="673" y="577"/>
                          </a:lnTo>
                          <a:lnTo>
                            <a:pt x="666" y="584"/>
                          </a:lnTo>
                          <a:lnTo>
                            <a:pt x="656" y="589"/>
                          </a:lnTo>
                          <a:lnTo>
                            <a:pt x="646" y="593"/>
                          </a:lnTo>
                          <a:lnTo>
                            <a:pt x="628" y="594"/>
                          </a:lnTo>
                          <a:lnTo>
                            <a:pt x="611" y="589"/>
                          </a:lnTo>
                          <a:lnTo>
                            <a:pt x="595" y="594"/>
                          </a:lnTo>
                          <a:lnTo>
                            <a:pt x="578" y="596"/>
                          </a:lnTo>
                          <a:lnTo>
                            <a:pt x="563" y="594"/>
                          </a:lnTo>
                          <a:lnTo>
                            <a:pt x="547" y="589"/>
                          </a:lnTo>
                          <a:lnTo>
                            <a:pt x="533" y="583"/>
                          </a:lnTo>
                          <a:lnTo>
                            <a:pt x="520" y="572"/>
                          </a:lnTo>
                          <a:lnTo>
                            <a:pt x="510" y="560"/>
                          </a:lnTo>
                          <a:lnTo>
                            <a:pt x="502" y="547"/>
                          </a:lnTo>
                          <a:lnTo>
                            <a:pt x="499" y="536"/>
                          </a:lnTo>
                          <a:lnTo>
                            <a:pt x="496" y="526"/>
                          </a:lnTo>
                          <a:lnTo>
                            <a:pt x="496" y="516"/>
                          </a:lnTo>
                          <a:lnTo>
                            <a:pt x="496" y="504"/>
                          </a:lnTo>
                          <a:lnTo>
                            <a:pt x="536" y="344"/>
                          </a:lnTo>
                          <a:lnTo>
                            <a:pt x="489" y="187"/>
                          </a:lnTo>
                          <a:lnTo>
                            <a:pt x="285" y="218"/>
                          </a:lnTo>
                          <a:lnTo>
                            <a:pt x="291" y="317"/>
                          </a:lnTo>
                          <a:lnTo>
                            <a:pt x="244" y="359"/>
                          </a:lnTo>
                          <a:lnTo>
                            <a:pt x="148" y="351"/>
                          </a:lnTo>
                          <a:lnTo>
                            <a:pt x="102" y="405"/>
                          </a:lnTo>
                          <a:lnTo>
                            <a:pt x="63" y="463"/>
                          </a:lnTo>
                          <a:lnTo>
                            <a:pt x="29" y="525"/>
                          </a:lnTo>
                          <a:lnTo>
                            <a:pt x="13" y="557"/>
                          </a:lnTo>
                          <a:lnTo>
                            <a:pt x="0" y="589"/>
                          </a:lnTo>
                          <a:lnTo>
                            <a:pt x="114" y="632"/>
                          </a:lnTo>
                          <a:lnTo>
                            <a:pt x="136" y="661"/>
                          </a:lnTo>
                          <a:lnTo>
                            <a:pt x="155" y="692"/>
                          </a:lnTo>
                          <a:lnTo>
                            <a:pt x="172" y="724"/>
                          </a:lnTo>
                          <a:lnTo>
                            <a:pt x="183" y="756"/>
                          </a:lnTo>
                          <a:lnTo>
                            <a:pt x="193" y="790"/>
                          </a:lnTo>
                          <a:lnTo>
                            <a:pt x="199" y="826"/>
                          </a:lnTo>
                          <a:lnTo>
                            <a:pt x="202" y="862"/>
                          </a:lnTo>
                          <a:lnTo>
                            <a:pt x="200" y="898"/>
                          </a:lnTo>
                          <a:lnTo>
                            <a:pt x="213" y="920"/>
                          </a:lnTo>
                          <a:lnTo>
                            <a:pt x="228" y="942"/>
                          </a:lnTo>
                          <a:lnTo>
                            <a:pt x="245" y="961"/>
                          </a:lnTo>
                          <a:lnTo>
                            <a:pt x="262" y="980"/>
                          </a:lnTo>
                          <a:lnTo>
                            <a:pt x="302" y="1012"/>
                          </a:lnTo>
                          <a:lnTo>
                            <a:pt x="346" y="1039"/>
                          </a:lnTo>
                          <a:lnTo>
                            <a:pt x="394" y="1061"/>
                          </a:lnTo>
                          <a:lnTo>
                            <a:pt x="418" y="1068"/>
                          </a:lnTo>
                          <a:lnTo>
                            <a:pt x="444" y="1075"/>
                          </a:lnTo>
                          <a:lnTo>
                            <a:pt x="469" y="1080"/>
                          </a:lnTo>
                          <a:lnTo>
                            <a:pt x="496" y="1082"/>
                          </a:lnTo>
                          <a:lnTo>
                            <a:pt x="523" y="1084"/>
                          </a:lnTo>
                          <a:lnTo>
                            <a:pt x="550" y="1084"/>
                          </a:lnTo>
                          <a:lnTo>
                            <a:pt x="588" y="1097"/>
                          </a:lnTo>
                          <a:lnTo>
                            <a:pt x="622" y="1118"/>
                          </a:lnTo>
                          <a:lnTo>
                            <a:pt x="653" y="1142"/>
                          </a:lnTo>
                          <a:lnTo>
                            <a:pt x="679" y="1171"/>
                          </a:lnTo>
                          <a:lnTo>
                            <a:pt x="700" y="1201"/>
                          </a:lnTo>
                          <a:lnTo>
                            <a:pt x="717" y="1235"/>
                          </a:lnTo>
                          <a:lnTo>
                            <a:pt x="723" y="1254"/>
                          </a:lnTo>
                          <a:lnTo>
                            <a:pt x="727" y="1273"/>
                          </a:lnTo>
                          <a:lnTo>
                            <a:pt x="730" y="1292"/>
                          </a:lnTo>
                          <a:lnTo>
                            <a:pt x="731" y="1312"/>
                          </a:lnTo>
                          <a:lnTo>
                            <a:pt x="713" y="1329"/>
                          </a:lnTo>
                          <a:lnTo>
                            <a:pt x="700" y="1350"/>
                          </a:lnTo>
                          <a:lnTo>
                            <a:pt x="690" y="1372"/>
                          </a:lnTo>
                          <a:lnTo>
                            <a:pt x="683" y="1394"/>
                          </a:lnTo>
                          <a:lnTo>
                            <a:pt x="682" y="1418"/>
                          </a:lnTo>
                          <a:lnTo>
                            <a:pt x="685" y="1442"/>
                          </a:lnTo>
                          <a:lnTo>
                            <a:pt x="693" y="1464"/>
                          </a:lnTo>
                          <a:lnTo>
                            <a:pt x="704" y="1486"/>
                          </a:lnTo>
                          <a:lnTo>
                            <a:pt x="829" y="1546"/>
                          </a:lnTo>
                          <a:lnTo>
                            <a:pt x="831" y="1568"/>
                          </a:lnTo>
                          <a:lnTo>
                            <a:pt x="828" y="1588"/>
                          </a:lnTo>
                          <a:lnTo>
                            <a:pt x="823" y="1609"/>
                          </a:lnTo>
                          <a:lnTo>
                            <a:pt x="816" y="1627"/>
                          </a:lnTo>
                          <a:lnTo>
                            <a:pt x="806" y="1644"/>
                          </a:lnTo>
                          <a:lnTo>
                            <a:pt x="794" y="1661"/>
                          </a:lnTo>
                          <a:lnTo>
                            <a:pt x="780" y="1677"/>
                          </a:lnTo>
                          <a:lnTo>
                            <a:pt x="763" y="1690"/>
                          </a:lnTo>
                          <a:lnTo>
                            <a:pt x="757" y="1731"/>
                          </a:lnTo>
                          <a:lnTo>
                            <a:pt x="757" y="1771"/>
                          </a:lnTo>
                          <a:lnTo>
                            <a:pt x="760" y="1810"/>
                          </a:lnTo>
                          <a:lnTo>
                            <a:pt x="767" y="1849"/>
                          </a:lnTo>
                          <a:lnTo>
                            <a:pt x="778" y="1888"/>
                          </a:lnTo>
                          <a:lnTo>
                            <a:pt x="792" y="1926"/>
                          </a:lnTo>
                          <a:lnTo>
                            <a:pt x="811" y="1961"/>
                          </a:lnTo>
                          <a:lnTo>
                            <a:pt x="832" y="1996"/>
                          </a:lnTo>
                          <a:close/>
                        </a:path>
                      </a:pathLst>
                    </a:custGeom>
                    <a:solidFill>
                      <a:srgbClr val="FFCCFF"/>
                    </a:solidFill>
                    <a:ln w="9525">
                      <a:solidFill>
                        <a:srgbClr val="800080"/>
                      </a:solidFill>
                      <a:round/>
                      <a:headEnd/>
                      <a:tailEnd/>
                    </a:ln>
                  </p:spPr>
                  <p:txBody>
                    <a:bodyPr/>
                    <a:lstStyle/>
                    <a:p>
                      <a:endParaRPr lang="ru-RU"/>
                    </a:p>
                  </p:txBody>
                </p:sp>
              </p:grpSp>
              <p:sp>
                <p:nvSpPr>
                  <p:cNvPr id="221" name="Freeform 41"/>
                  <p:cNvSpPr>
                    <a:spLocks/>
                  </p:cNvSpPr>
                  <p:nvPr/>
                </p:nvSpPr>
                <p:spPr bwMode="auto">
                  <a:xfrm>
                    <a:off x="1949" y="8886"/>
                    <a:ext cx="513" cy="513"/>
                  </a:xfrm>
                  <a:custGeom>
                    <a:avLst/>
                    <a:gdLst>
                      <a:gd name="T0" fmla="*/ 125 w 2100"/>
                      <a:gd name="T1" fmla="*/ 58 h 2048"/>
                      <a:gd name="T2" fmla="*/ 123 w 2100"/>
                      <a:gd name="T3" fmla="*/ 48 h 2048"/>
                      <a:gd name="T4" fmla="*/ 120 w 2100"/>
                      <a:gd name="T5" fmla="*/ 39 h 2048"/>
                      <a:gd name="T6" fmla="*/ 116 w 2100"/>
                      <a:gd name="T7" fmla="*/ 31 h 2048"/>
                      <a:gd name="T8" fmla="*/ 111 w 2100"/>
                      <a:gd name="T9" fmla="*/ 23 h 2048"/>
                      <a:gd name="T10" fmla="*/ 105 w 2100"/>
                      <a:gd name="T11" fmla="*/ 17 h 2048"/>
                      <a:gd name="T12" fmla="*/ 98 w 2100"/>
                      <a:gd name="T13" fmla="*/ 11 h 2048"/>
                      <a:gd name="T14" fmla="*/ 90 w 2100"/>
                      <a:gd name="T15" fmla="*/ 6 h 2048"/>
                      <a:gd name="T16" fmla="*/ 81 w 2100"/>
                      <a:gd name="T17" fmla="*/ 3 h 2048"/>
                      <a:gd name="T18" fmla="*/ 72 w 2100"/>
                      <a:gd name="T19" fmla="*/ 1 h 2048"/>
                      <a:gd name="T20" fmla="*/ 63 w 2100"/>
                      <a:gd name="T21" fmla="*/ 0 h 2048"/>
                      <a:gd name="T22" fmla="*/ 53 w 2100"/>
                      <a:gd name="T23" fmla="*/ 1 h 2048"/>
                      <a:gd name="T24" fmla="*/ 44 w 2100"/>
                      <a:gd name="T25" fmla="*/ 3 h 2048"/>
                      <a:gd name="T26" fmla="*/ 35 w 2100"/>
                      <a:gd name="T27" fmla="*/ 6 h 2048"/>
                      <a:gd name="T28" fmla="*/ 28 w 2100"/>
                      <a:gd name="T29" fmla="*/ 11 h 2048"/>
                      <a:gd name="T30" fmla="*/ 21 w 2100"/>
                      <a:gd name="T31" fmla="*/ 17 h 2048"/>
                      <a:gd name="T32" fmla="*/ 14 w 2100"/>
                      <a:gd name="T33" fmla="*/ 23 h 2048"/>
                      <a:gd name="T34" fmla="*/ 9 w 2100"/>
                      <a:gd name="T35" fmla="*/ 31 h 2048"/>
                      <a:gd name="T36" fmla="*/ 5 w 2100"/>
                      <a:gd name="T37" fmla="*/ 39 h 2048"/>
                      <a:gd name="T38" fmla="*/ 2 w 2100"/>
                      <a:gd name="T39" fmla="*/ 48 h 2048"/>
                      <a:gd name="T40" fmla="*/ 0 w 2100"/>
                      <a:gd name="T41" fmla="*/ 58 h 2048"/>
                      <a:gd name="T42" fmla="*/ 0 w 2100"/>
                      <a:gd name="T43" fmla="*/ 68 h 2048"/>
                      <a:gd name="T44" fmla="*/ 1 w 2100"/>
                      <a:gd name="T45" fmla="*/ 77 h 2048"/>
                      <a:gd name="T46" fmla="*/ 4 w 2100"/>
                      <a:gd name="T47" fmla="*/ 86 h 2048"/>
                      <a:gd name="T48" fmla="*/ 8 w 2100"/>
                      <a:gd name="T49" fmla="*/ 95 h 2048"/>
                      <a:gd name="T50" fmla="*/ 12 w 2100"/>
                      <a:gd name="T51" fmla="*/ 103 h 2048"/>
                      <a:gd name="T52" fmla="*/ 18 w 2100"/>
                      <a:gd name="T53" fmla="*/ 110 h 2048"/>
                      <a:gd name="T54" fmla="*/ 25 w 2100"/>
                      <a:gd name="T55" fmla="*/ 116 h 2048"/>
                      <a:gd name="T56" fmla="*/ 33 w 2100"/>
                      <a:gd name="T57" fmla="*/ 121 h 2048"/>
                      <a:gd name="T58" fmla="*/ 41 w 2100"/>
                      <a:gd name="T59" fmla="*/ 124 h 2048"/>
                      <a:gd name="T60" fmla="*/ 50 w 2100"/>
                      <a:gd name="T61" fmla="*/ 127 h 2048"/>
                      <a:gd name="T62" fmla="*/ 60 w 2100"/>
                      <a:gd name="T63" fmla="*/ 129 h 2048"/>
                      <a:gd name="T64" fmla="*/ 69 w 2100"/>
                      <a:gd name="T65" fmla="*/ 128 h 2048"/>
                      <a:gd name="T66" fmla="*/ 78 w 2100"/>
                      <a:gd name="T67" fmla="*/ 126 h 2048"/>
                      <a:gd name="T68" fmla="*/ 87 w 2100"/>
                      <a:gd name="T69" fmla="*/ 123 h 2048"/>
                      <a:gd name="T70" fmla="*/ 95 w 2100"/>
                      <a:gd name="T71" fmla="*/ 119 h 2048"/>
                      <a:gd name="T72" fmla="*/ 103 w 2100"/>
                      <a:gd name="T73" fmla="*/ 114 h 2048"/>
                      <a:gd name="T74" fmla="*/ 109 w 2100"/>
                      <a:gd name="T75" fmla="*/ 107 h 2048"/>
                      <a:gd name="T76" fmla="*/ 115 w 2100"/>
                      <a:gd name="T77" fmla="*/ 100 h 2048"/>
                      <a:gd name="T78" fmla="*/ 119 w 2100"/>
                      <a:gd name="T79" fmla="*/ 92 h 2048"/>
                      <a:gd name="T80" fmla="*/ 123 w 2100"/>
                      <a:gd name="T81" fmla="*/ 83 h 2048"/>
                      <a:gd name="T82" fmla="*/ 125 w 2100"/>
                      <a:gd name="T83" fmla="*/ 74 h 2048"/>
                      <a:gd name="T84" fmla="*/ 125 w 2100"/>
                      <a:gd name="T85" fmla="*/ 64 h 204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100" h="2048">
                        <a:moveTo>
                          <a:pt x="2100" y="1024"/>
                        </a:moveTo>
                        <a:lnTo>
                          <a:pt x="2099" y="971"/>
                        </a:lnTo>
                        <a:lnTo>
                          <a:pt x="2096" y="918"/>
                        </a:lnTo>
                        <a:lnTo>
                          <a:pt x="2089" y="867"/>
                        </a:lnTo>
                        <a:lnTo>
                          <a:pt x="2079" y="818"/>
                        </a:lnTo>
                        <a:lnTo>
                          <a:pt x="2068" y="768"/>
                        </a:lnTo>
                        <a:lnTo>
                          <a:pt x="2054" y="719"/>
                        </a:lnTo>
                        <a:lnTo>
                          <a:pt x="2037" y="671"/>
                        </a:lnTo>
                        <a:lnTo>
                          <a:pt x="2018" y="625"/>
                        </a:lnTo>
                        <a:lnTo>
                          <a:pt x="1997" y="579"/>
                        </a:lnTo>
                        <a:lnTo>
                          <a:pt x="1974" y="535"/>
                        </a:lnTo>
                        <a:lnTo>
                          <a:pt x="1949" y="492"/>
                        </a:lnTo>
                        <a:lnTo>
                          <a:pt x="1922" y="451"/>
                        </a:lnTo>
                        <a:lnTo>
                          <a:pt x="1892" y="410"/>
                        </a:lnTo>
                        <a:lnTo>
                          <a:pt x="1861" y="373"/>
                        </a:lnTo>
                        <a:lnTo>
                          <a:pt x="1828" y="335"/>
                        </a:lnTo>
                        <a:lnTo>
                          <a:pt x="1793" y="300"/>
                        </a:lnTo>
                        <a:lnTo>
                          <a:pt x="1756" y="266"/>
                        </a:lnTo>
                        <a:lnTo>
                          <a:pt x="1719" y="233"/>
                        </a:lnTo>
                        <a:lnTo>
                          <a:pt x="1678" y="202"/>
                        </a:lnTo>
                        <a:lnTo>
                          <a:pt x="1637" y="175"/>
                        </a:lnTo>
                        <a:lnTo>
                          <a:pt x="1595" y="148"/>
                        </a:lnTo>
                        <a:lnTo>
                          <a:pt x="1551" y="124"/>
                        </a:lnTo>
                        <a:lnTo>
                          <a:pt x="1505" y="100"/>
                        </a:lnTo>
                        <a:lnTo>
                          <a:pt x="1459" y="80"/>
                        </a:lnTo>
                        <a:lnTo>
                          <a:pt x="1412" y="61"/>
                        </a:lnTo>
                        <a:lnTo>
                          <a:pt x="1362" y="46"/>
                        </a:lnTo>
                        <a:lnTo>
                          <a:pt x="1313" y="32"/>
                        </a:lnTo>
                        <a:lnTo>
                          <a:pt x="1262" y="20"/>
                        </a:lnTo>
                        <a:lnTo>
                          <a:pt x="1211" y="12"/>
                        </a:lnTo>
                        <a:lnTo>
                          <a:pt x="1158" y="5"/>
                        </a:lnTo>
                        <a:lnTo>
                          <a:pt x="1105" y="1"/>
                        </a:lnTo>
                        <a:lnTo>
                          <a:pt x="1051" y="0"/>
                        </a:lnTo>
                        <a:lnTo>
                          <a:pt x="997" y="1"/>
                        </a:lnTo>
                        <a:lnTo>
                          <a:pt x="943" y="5"/>
                        </a:lnTo>
                        <a:lnTo>
                          <a:pt x="891" y="12"/>
                        </a:lnTo>
                        <a:lnTo>
                          <a:pt x="838" y="20"/>
                        </a:lnTo>
                        <a:lnTo>
                          <a:pt x="787" y="32"/>
                        </a:lnTo>
                        <a:lnTo>
                          <a:pt x="738" y="46"/>
                        </a:lnTo>
                        <a:lnTo>
                          <a:pt x="689" y="61"/>
                        </a:lnTo>
                        <a:lnTo>
                          <a:pt x="641" y="80"/>
                        </a:lnTo>
                        <a:lnTo>
                          <a:pt x="595" y="100"/>
                        </a:lnTo>
                        <a:lnTo>
                          <a:pt x="549" y="124"/>
                        </a:lnTo>
                        <a:lnTo>
                          <a:pt x="505" y="148"/>
                        </a:lnTo>
                        <a:lnTo>
                          <a:pt x="463" y="175"/>
                        </a:lnTo>
                        <a:lnTo>
                          <a:pt x="422" y="202"/>
                        </a:lnTo>
                        <a:lnTo>
                          <a:pt x="382" y="233"/>
                        </a:lnTo>
                        <a:lnTo>
                          <a:pt x="344" y="266"/>
                        </a:lnTo>
                        <a:lnTo>
                          <a:pt x="307" y="300"/>
                        </a:lnTo>
                        <a:lnTo>
                          <a:pt x="273" y="335"/>
                        </a:lnTo>
                        <a:lnTo>
                          <a:pt x="239" y="373"/>
                        </a:lnTo>
                        <a:lnTo>
                          <a:pt x="208" y="410"/>
                        </a:lnTo>
                        <a:lnTo>
                          <a:pt x="179" y="451"/>
                        </a:lnTo>
                        <a:lnTo>
                          <a:pt x="151" y="492"/>
                        </a:lnTo>
                        <a:lnTo>
                          <a:pt x="127" y="535"/>
                        </a:lnTo>
                        <a:lnTo>
                          <a:pt x="103" y="579"/>
                        </a:lnTo>
                        <a:lnTo>
                          <a:pt x="82" y="625"/>
                        </a:lnTo>
                        <a:lnTo>
                          <a:pt x="63" y="671"/>
                        </a:lnTo>
                        <a:lnTo>
                          <a:pt x="46" y="719"/>
                        </a:lnTo>
                        <a:lnTo>
                          <a:pt x="32" y="768"/>
                        </a:lnTo>
                        <a:lnTo>
                          <a:pt x="21" y="818"/>
                        </a:lnTo>
                        <a:lnTo>
                          <a:pt x="12" y="867"/>
                        </a:lnTo>
                        <a:lnTo>
                          <a:pt x="5" y="918"/>
                        </a:lnTo>
                        <a:lnTo>
                          <a:pt x="1" y="971"/>
                        </a:lnTo>
                        <a:lnTo>
                          <a:pt x="0" y="1024"/>
                        </a:lnTo>
                        <a:lnTo>
                          <a:pt x="1" y="1077"/>
                        </a:lnTo>
                        <a:lnTo>
                          <a:pt x="5" y="1128"/>
                        </a:lnTo>
                        <a:lnTo>
                          <a:pt x="12" y="1179"/>
                        </a:lnTo>
                        <a:lnTo>
                          <a:pt x="21" y="1230"/>
                        </a:lnTo>
                        <a:lnTo>
                          <a:pt x="32" y="1280"/>
                        </a:lnTo>
                        <a:lnTo>
                          <a:pt x="46" y="1327"/>
                        </a:lnTo>
                        <a:lnTo>
                          <a:pt x="63" y="1375"/>
                        </a:lnTo>
                        <a:lnTo>
                          <a:pt x="82" y="1423"/>
                        </a:lnTo>
                        <a:lnTo>
                          <a:pt x="103" y="1467"/>
                        </a:lnTo>
                        <a:lnTo>
                          <a:pt x="127" y="1511"/>
                        </a:lnTo>
                        <a:lnTo>
                          <a:pt x="151" y="1554"/>
                        </a:lnTo>
                        <a:lnTo>
                          <a:pt x="179" y="1597"/>
                        </a:lnTo>
                        <a:lnTo>
                          <a:pt x="208" y="1636"/>
                        </a:lnTo>
                        <a:lnTo>
                          <a:pt x="239" y="1675"/>
                        </a:lnTo>
                        <a:lnTo>
                          <a:pt x="273" y="1713"/>
                        </a:lnTo>
                        <a:lnTo>
                          <a:pt x="307" y="1748"/>
                        </a:lnTo>
                        <a:lnTo>
                          <a:pt x="344" y="1782"/>
                        </a:lnTo>
                        <a:lnTo>
                          <a:pt x="382" y="1813"/>
                        </a:lnTo>
                        <a:lnTo>
                          <a:pt x="422" y="1844"/>
                        </a:lnTo>
                        <a:lnTo>
                          <a:pt x="463" y="1873"/>
                        </a:lnTo>
                        <a:lnTo>
                          <a:pt x="505" y="1900"/>
                        </a:lnTo>
                        <a:lnTo>
                          <a:pt x="549" y="1924"/>
                        </a:lnTo>
                        <a:lnTo>
                          <a:pt x="595" y="1946"/>
                        </a:lnTo>
                        <a:lnTo>
                          <a:pt x="641" y="1967"/>
                        </a:lnTo>
                        <a:lnTo>
                          <a:pt x="689" y="1985"/>
                        </a:lnTo>
                        <a:lnTo>
                          <a:pt x="738" y="2002"/>
                        </a:lnTo>
                        <a:lnTo>
                          <a:pt x="787" y="2016"/>
                        </a:lnTo>
                        <a:lnTo>
                          <a:pt x="838" y="2026"/>
                        </a:lnTo>
                        <a:lnTo>
                          <a:pt x="891" y="2036"/>
                        </a:lnTo>
                        <a:lnTo>
                          <a:pt x="943" y="2042"/>
                        </a:lnTo>
                        <a:lnTo>
                          <a:pt x="997" y="2047"/>
                        </a:lnTo>
                        <a:lnTo>
                          <a:pt x="1051" y="2048"/>
                        </a:lnTo>
                        <a:lnTo>
                          <a:pt x="1105" y="2047"/>
                        </a:lnTo>
                        <a:lnTo>
                          <a:pt x="1158" y="2042"/>
                        </a:lnTo>
                        <a:lnTo>
                          <a:pt x="1211" y="2036"/>
                        </a:lnTo>
                        <a:lnTo>
                          <a:pt x="1262" y="2026"/>
                        </a:lnTo>
                        <a:lnTo>
                          <a:pt x="1313" y="2016"/>
                        </a:lnTo>
                        <a:lnTo>
                          <a:pt x="1362" y="2002"/>
                        </a:lnTo>
                        <a:lnTo>
                          <a:pt x="1412" y="1985"/>
                        </a:lnTo>
                        <a:lnTo>
                          <a:pt x="1459" y="1967"/>
                        </a:lnTo>
                        <a:lnTo>
                          <a:pt x="1505" y="1946"/>
                        </a:lnTo>
                        <a:lnTo>
                          <a:pt x="1551" y="1924"/>
                        </a:lnTo>
                        <a:lnTo>
                          <a:pt x="1595" y="1900"/>
                        </a:lnTo>
                        <a:lnTo>
                          <a:pt x="1637" y="1873"/>
                        </a:lnTo>
                        <a:lnTo>
                          <a:pt x="1678" y="1844"/>
                        </a:lnTo>
                        <a:lnTo>
                          <a:pt x="1719" y="1813"/>
                        </a:lnTo>
                        <a:lnTo>
                          <a:pt x="1756" y="1782"/>
                        </a:lnTo>
                        <a:lnTo>
                          <a:pt x="1793" y="1748"/>
                        </a:lnTo>
                        <a:lnTo>
                          <a:pt x="1828" y="1713"/>
                        </a:lnTo>
                        <a:lnTo>
                          <a:pt x="1861" y="1675"/>
                        </a:lnTo>
                        <a:lnTo>
                          <a:pt x="1892" y="1636"/>
                        </a:lnTo>
                        <a:lnTo>
                          <a:pt x="1922" y="1597"/>
                        </a:lnTo>
                        <a:lnTo>
                          <a:pt x="1949" y="1554"/>
                        </a:lnTo>
                        <a:lnTo>
                          <a:pt x="1974" y="1511"/>
                        </a:lnTo>
                        <a:lnTo>
                          <a:pt x="1997" y="1467"/>
                        </a:lnTo>
                        <a:lnTo>
                          <a:pt x="2018" y="1423"/>
                        </a:lnTo>
                        <a:lnTo>
                          <a:pt x="2037" y="1375"/>
                        </a:lnTo>
                        <a:lnTo>
                          <a:pt x="2054" y="1327"/>
                        </a:lnTo>
                        <a:lnTo>
                          <a:pt x="2068" y="1280"/>
                        </a:lnTo>
                        <a:lnTo>
                          <a:pt x="2079" y="1230"/>
                        </a:lnTo>
                        <a:lnTo>
                          <a:pt x="2089" y="1179"/>
                        </a:lnTo>
                        <a:lnTo>
                          <a:pt x="2096" y="1128"/>
                        </a:lnTo>
                        <a:lnTo>
                          <a:pt x="2099" y="1077"/>
                        </a:lnTo>
                        <a:lnTo>
                          <a:pt x="2100" y="1024"/>
                        </a:lnTo>
                      </a:path>
                    </a:pathLst>
                  </a:custGeom>
                  <a:noFill/>
                  <a:ln w="19050" cmpd="sng">
                    <a:solidFill>
                      <a:srgbClr val="808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sp>
            <p:nvSpPr>
              <p:cNvPr id="174" name="Поле 1"/>
              <p:cNvSpPr txBox="1">
                <a:spLocks noChangeArrowheads="1"/>
              </p:cNvSpPr>
              <p:nvPr/>
            </p:nvSpPr>
            <p:spPr bwMode="auto">
              <a:xfrm>
                <a:off x="7522771" y="2130765"/>
                <a:ext cx="156968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en-US"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UA</a:t>
                </a: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-модуль</a:t>
                </a:r>
              </a:p>
              <a:p>
                <a:pPr eaLnBrk="1" hangingPunct="1">
                  <a:defRPr/>
                </a:pPr>
                <a:r>
                  <a:rPr lang="ru-RU" altLang="ru-RU" sz="1800" b="1" i="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rPr>
                  <a:t>(НТТР-клиент) </a:t>
                </a:r>
                <a:endParaRPr lang="ru-RU" altLang="ru-RU" sz="1800" b="1" dirty="0" smtClean="0">
                  <a:solidFill>
                    <a:srgbClr val="0070C0"/>
                  </a:solidFill>
                  <a:effectLst>
                    <a:outerShdw dist="38100" dir="2700000" algn="tl" rotWithShape="0">
                      <a:srgbClr val="FFC000"/>
                    </a:outerShdw>
                  </a:effectLst>
                  <a:latin typeface="Arial Narrow" panose="020B0606020202030204" pitchFamily="34" charset="0"/>
                  <a:cs typeface="Calibri" panose="020F0502020204030204" pitchFamily="34" charset="0"/>
                </a:endParaRPr>
              </a:p>
            </p:txBody>
          </p:sp>
          <p:sp>
            <p:nvSpPr>
              <p:cNvPr id="180" name="Поле 8"/>
              <p:cNvSpPr txBox="1">
                <a:spLocks noChangeArrowheads="1"/>
              </p:cNvSpPr>
              <p:nvPr/>
            </p:nvSpPr>
            <p:spPr bwMode="auto">
              <a:xfrm>
                <a:off x="7498769" y="4215447"/>
                <a:ext cx="167213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upright="1">
                <a:spAutoFit/>
              </a:bodyPr>
              <a:lstStyle/>
              <a:p>
                <a:pPr algn="ctr" eaLnBrk="1" hangingPunct="1">
                  <a:spcAft>
                    <a:spcPts val="0"/>
                  </a:spcAft>
                  <a:defRPr/>
                </a:pPr>
                <a:r>
                  <a:rPr lang="ru-RU" sz="2000" b="1" i="1" dirty="0" smtClean="0">
                    <a:solidFill>
                      <a:srgbClr val="660066"/>
                    </a:solidFill>
                    <a:effectLst>
                      <a:outerShdw dist="38100" dir="27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rPr>
                  <a:t>Пользователь</a:t>
                </a:r>
                <a:endParaRPr lang="ru-RU" sz="2000" b="1" dirty="0">
                  <a:solidFill>
                    <a:srgbClr val="660066"/>
                  </a:solidFill>
                  <a:effectLst>
                    <a:outerShdw dist="38100" dir="2700000" algn="tl" rotWithShape="0">
                      <a:srgbClr val="FFC00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10" name="Группа 9"/>
              <p:cNvGrpSpPr/>
              <p:nvPr/>
            </p:nvGrpSpPr>
            <p:grpSpPr>
              <a:xfrm>
                <a:off x="7962256" y="2781316"/>
                <a:ext cx="809585" cy="985780"/>
                <a:chOff x="7730842" y="2014208"/>
                <a:chExt cx="809585" cy="985780"/>
              </a:xfrm>
            </p:grpSpPr>
            <p:grpSp>
              <p:nvGrpSpPr>
                <p:cNvPr id="190" name="Group 157"/>
                <p:cNvGrpSpPr>
                  <a:grpSpLocks/>
                </p:cNvGrpSpPr>
                <p:nvPr/>
              </p:nvGrpSpPr>
              <p:grpSpPr bwMode="auto">
                <a:xfrm rot="816676">
                  <a:off x="7972883" y="2689985"/>
                  <a:ext cx="567544" cy="310003"/>
                  <a:chOff x="3923" y="1176"/>
                  <a:chExt cx="369" cy="212"/>
                </a:xfrm>
              </p:grpSpPr>
              <p:sp>
                <p:nvSpPr>
                  <p:cNvPr id="233" name="Freeform 52"/>
                  <p:cNvSpPr>
                    <a:spLocks/>
                  </p:cNvSpPr>
                  <p:nvPr/>
                </p:nvSpPr>
                <p:spPr bwMode="auto">
                  <a:xfrm flipH="1">
                    <a:off x="3923" y="1176"/>
                    <a:ext cx="369" cy="212"/>
                  </a:xfrm>
                  <a:custGeom>
                    <a:avLst/>
                    <a:gdLst>
                      <a:gd name="T0" fmla="*/ 0 w 1113"/>
                      <a:gd name="T1" fmla="*/ 44 h 329"/>
                      <a:gd name="T2" fmla="*/ 36 w 1113"/>
                      <a:gd name="T3" fmla="*/ 0 h 329"/>
                      <a:gd name="T4" fmla="*/ 122 w 1113"/>
                      <a:gd name="T5" fmla="*/ 83 h 329"/>
                      <a:gd name="T6" fmla="*/ 122 w 1113"/>
                      <a:gd name="T7" fmla="*/ 101 h 329"/>
                      <a:gd name="T8" fmla="*/ 85 w 1113"/>
                      <a:gd name="T9" fmla="*/ 137 h 329"/>
                      <a:gd name="T10" fmla="*/ 0 w 1113"/>
                      <a:gd name="T11" fmla="*/ 54 h 329"/>
                      <a:gd name="T12" fmla="*/ 0 w 1113"/>
                      <a:gd name="T13" fmla="*/ 44 h 32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13" h="329">
                        <a:moveTo>
                          <a:pt x="0" y="106"/>
                        </a:moveTo>
                        <a:lnTo>
                          <a:pt x="329" y="0"/>
                        </a:lnTo>
                        <a:lnTo>
                          <a:pt x="1113" y="200"/>
                        </a:lnTo>
                        <a:lnTo>
                          <a:pt x="1113" y="243"/>
                        </a:lnTo>
                        <a:lnTo>
                          <a:pt x="774" y="329"/>
                        </a:lnTo>
                        <a:lnTo>
                          <a:pt x="0" y="131"/>
                        </a:lnTo>
                        <a:lnTo>
                          <a:pt x="0" y="106"/>
                        </a:lnTo>
                        <a:close/>
                      </a:path>
                    </a:pathLst>
                  </a:custGeom>
                  <a:solidFill>
                    <a:srgbClr val="CCFF66"/>
                  </a:solidFill>
                  <a:ln w="19050" cmpd="sng">
                    <a:solidFill>
                      <a:srgbClr val="996633"/>
                    </a:solidFill>
                    <a:prstDash val="solid"/>
                    <a:round/>
                    <a:headEnd/>
                    <a:tailEnd/>
                  </a:ln>
                </p:spPr>
                <p:txBody>
                  <a:bodyPr/>
                  <a:lstStyle/>
                  <a:p>
                    <a:endParaRPr lang="ru-RU"/>
                  </a:p>
                </p:txBody>
              </p:sp>
              <p:sp>
                <p:nvSpPr>
                  <p:cNvPr id="234" name="Freeform 50"/>
                  <p:cNvSpPr>
                    <a:spLocks noEditPoints="1"/>
                  </p:cNvSpPr>
                  <p:nvPr/>
                </p:nvSpPr>
                <p:spPr bwMode="auto">
                  <a:xfrm flipH="1">
                    <a:off x="3959" y="1202"/>
                    <a:ext cx="301" cy="152"/>
                  </a:xfrm>
                  <a:custGeom>
                    <a:avLst/>
                    <a:gdLst>
                      <a:gd name="T0" fmla="*/ 22 w 911"/>
                      <a:gd name="T1" fmla="*/ 3 h 237"/>
                      <a:gd name="T2" fmla="*/ 33 w 911"/>
                      <a:gd name="T3" fmla="*/ 13 h 237"/>
                      <a:gd name="T4" fmla="*/ 44 w 911"/>
                      <a:gd name="T5" fmla="*/ 24 h 237"/>
                      <a:gd name="T6" fmla="*/ 56 w 911"/>
                      <a:gd name="T7" fmla="*/ 35 h 237"/>
                      <a:gd name="T8" fmla="*/ 66 w 911"/>
                      <a:gd name="T9" fmla="*/ 46 h 237"/>
                      <a:gd name="T10" fmla="*/ 77 w 911"/>
                      <a:gd name="T11" fmla="*/ 57 h 237"/>
                      <a:gd name="T12" fmla="*/ 28 w 911"/>
                      <a:gd name="T13" fmla="*/ 6 h 237"/>
                      <a:gd name="T14" fmla="*/ 39 w 911"/>
                      <a:gd name="T15" fmla="*/ 17 h 237"/>
                      <a:gd name="T16" fmla="*/ 50 w 911"/>
                      <a:gd name="T17" fmla="*/ 28 h 237"/>
                      <a:gd name="T18" fmla="*/ 61 w 911"/>
                      <a:gd name="T19" fmla="*/ 38 h 237"/>
                      <a:gd name="T20" fmla="*/ 72 w 911"/>
                      <a:gd name="T21" fmla="*/ 49 h 237"/>
                      <a:gd name="T22" fmla="*/ 83 w 911"/>
                      <a:gd name="T23" fmla="*/ 60 h 237"/>
                      <a:gd name="T24" fmla="*/ 89 w 911"/>
                      <a:gd name="T25" fmla="*/ 67 h 237"/>
                      <a:gd name="T26" fmla="*/ 94 w 911"/>
                      <a:gd name="T27" fmla="*/ 71 h 237"/>
                      <a:gd name="T28" fmla="*/ 15 w 911"/>
                      <a:gd name="T29" fmla="*/ 10 h 237"/>
                      <a:gd name="T30" fmla="*/ 26 w 911"/>
                      <a:gd name="T31" fmla="*/ 21 h 237"/>
                      <a:gd name="T32" fmla="*/ 37 w 911"/>
                      <a:gd name="T33" fmla="*/ 32 h 237"/>
                      <a:gd name="T34" fmla="*/ 48 w 911"/>
                      <a:gd name="T35" fmla="*/ 43 h 237"/>
                      <a:gd name="T36" fmla="*/ 59 w 911"/>
                      <a:gd name="T37" fmla="*/ 54 h 237"/>
                      <a:gd name="T38" fmla="*/ 70 w 911"/>
                      <a:gd name="T39" fmla="*/ 65 h 237"/>
                      <a:gd name="T40" fmla="*/ 21 w 911"/>
                      <a:gd name="T41" fmla="*/ 14 h 237"/>
                      <a:gd name="T42" fmla="*/ 32 w 911"/>
                      <a:gd name="T43" fmla="*/ 24 h 237"/>
                      <a:gd name="T44" fmla="*/ 43 w 911"/>
                      <a:gd name="T45" fmla="*/ 36 h 237"/>
                      <a:gd name="T46" fmla="*/ 54 w 911"/>
                      <a:gd name="T47" fmla="*/ 46 h 237"/>
                      <a:gd name="T48" fmla="*/ 65 w 911"/>
                      <a:gd name="T49" fmla="*/ 58 h 237"/>
                      <a:gd name="T50" fmla="*/ 76 w 911"/>
                      <a:gd name="T51" fmla="*/ 68 h 237"/>
                      <a:gd name="T52" fmla="*/ 81 w 911"/>
                      <a:gd name="T53" fmla="*/ 75 h 237"/>
                      <a:gd name="T54" fmla="*/ 87 w 911"/>
                      <a:gd name="T55" fmla="*/ 79 h 237"/>
                      <a:gd name="T56" fmla="*/ 7 w 911"/>
                      <a:gd name="T57" fmla="*/ 19 h 237"/>
                      <a:gd name="T58" fmla="*/ 19 w 911"/>
                      <a:gd name="T59" fmla="*/ 30 h 237"/>
                      <a:gd name="T60" fmla="*/ 30 w 911"/>
                      <a:gd name="T61" fmla="*/ 40 h 237"/>
                      <a:gd name="T62" fmla="*/ 41 w 911"/>
                      <a:gd name="T63" fmla="*/ 51 h 237"/>
                      <a:gd name="T64" fmla="*/ 52 w 911"/>
                      <a:gd name="T65" fmla="*/ 62 h 237"/>
                      <a:gd name="T66" fmla="*/ 63 w 911"/>
                      <a:gd name="T67" fmla="*/ 73 h 237"/>
                      <a:gd name="T68" fmla="*/ 13 w 911"/>
                      <a:gd name="T69" fmla="*/ 22 h 237"/>
                      <a:gd name="T70" fmla="*/ 24 w 911"/>
                      <a:gd name="T71" fmla="*/ 33 h 237"/>
                      <a:gd name="T72" fmla="*/ 36 w 911"/>
                      <a:gd name="T73" fmla="*/ 44 h 237"/>
                      <a:gd name="T74" fmla="*/ 47 w 911"/>
                      <a:gd name="T75" fmla="*/ 55 h 237"/>
                      <a:gd name="T76" fmla="*/ 57 w 911"/>
                      <a:gd name="T77" fmla="*/ 66 h 237"/>
                      <a:gd name="T78" fmla="*/ 69 w 911"/>
                      <a:gd name="T79" fmla="*/ 76 h 237"/>
                      <a:gd name="T80" fmla="*/ 74 w 911"/>
                      <a:gd name="T81" fmla="*/ 83 h 237"/>
                      <a:gd name="T82" fmla="*/ 80 w 911"/>
                      <a:gd name="T83" fmla="*/ 87 h 237"/>
                      <a:gd name="T84" fmla="*/ 0 w 911"/>
                      <a:gd name="T85" fmla="*/ 27 h 237"/>
                      <a:gd name="T86" fmla="*/ 11 w 911"/>
                      <a:gd name="T87" fmla="*/ 37 h 237"/>
                      <a:gd name="T88" fmla="*/ 22 w 911"/>
                      <a:gd name="T89" fmla="*/ 48 h 237"/>
                      <a:gd name="T90" fmla="*/ 56 w 911"/>
                      <a:gd name="T91" fmla="*/ 81 h 237"/>
                      <a:gd name="T92" fmla="*/ 6 w 911"/>
                      <a:gd name="T93" fmla="*/ 30 h 237"/>
                      <a:gd name="T94" fmla="*/ 17 w 911"/>
                      <a:gd name="T95" fmla="*/ 41 h 237"/>
                      <a:gd name="T96" fmla="*/ 50 w 911"/>
                      <a:gd name="T97" fmla="*/ 73 h 237"/>
                      <a:gd name="T98" fmla="*/ 61 w 911"/>
                      <a:gd name="T99" fmla="*/ 84 h 237"/>
                      <a:gd name="T100" fmla="*/ 66 w 911"/>
                      <a:gd name="T101" fmla="*/ 92 h 237"/>
                      <a:gd name="T102" fmla="*/ 72 w 911"/>
                      <a:gd name="T103" fmla="*/ 95 h 23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911" h="237">
                        <a:moveTo>
                          <a:pt x="204" y="6"/>
                        </a:moveTo>
                        <a:lnTo>
                          <a:pt x="258" y="20"/>
                        </a:lnTo>
                        <a:lnTo>
                          <a:pt x="258" y="15"/>
                        </a:lnTo>
                        <a:lnTo>
                          <a:pt x="204" y="0"/>
                        </a:lnTo>
                        <a:lnTo>
                          <a:pt x="204" y="6"/>
                        </a:lnTo>
                        <a:close/>
                        <a:moveTo>
                          <a:pt x="305" y="33"/>
                        </a:moveTo>
                        <a:lnTo>
                          <a:pt x="359" y="47"/>
                        </a:lnTo>
                        <a:lnTo>
                          <a:pt x="359" y="41"/>
                        </a:lnTo>
                        <a:lnTo>
                          <a:pt x="305" y="27"/>
                        </a:lnTo>
                        <a:lnTo>
                          <a:pt x="305" y="33"/>
                        </a:lnTo>
                        <a:close/>
                        <a:moveTo>
                          <a:pt x="405" y="58"/>
                        </a:moveTo>
                        <a:lnTo>
                          <a:pt x="459" y="73"/>
                        </a:lnTo>
                        <a:lnTo>
                          <a:pt x="459" y="68"/>
                        </a:lnTo>
                        <a:lnTo>
                          <a:pt x="405" y="53"/>
                        </a:lnTo>
                        <a:lnTo>
                          <a:pt x="405" y="58"/>
                        </a:lnTo>
                        <a:close/>
                        <a:moveTo>
                          <a:pt x="508" y="85"/>
                        </a:moveTo>
                        <a:lnTo>
                          <a:pt x="562" y="99"/>
                        </a:lnTo>
                        <a:lnTo>
                          <a:pt x="562" y="93"/>
                        </a:lnTo>
                        <a:lnTo>
                          <a:pt x="508" y="80"/>
                        </a:lnTo>
                        <a:lnTo>
                          <a:pt x="508" y="85"/>
                        </a:lnTo>
                        <a:close/>
                        <a:moveTo>
                          <a:pt x="609" y="111"/>
                        </a:moveTo>
                        <a:lnTo>
                          <a:pt x="663" y="126"/>
                        </a:lnTo>
                        <a:lnTo>
                          <a:pt x="663" y="120"/>
                        </a:lnTo>
                        <a:lnTo>
                          <a:pt x="609" y="106"/>
                        </a:lnTo>
                        <a:lnTo>
                          <a:pt x="609" y="111"/>
                        </a:lnTo>
                        <a:close/>
                        <a:moveTo>
                          <a:pt x="709" y="138"/>
                        </a:moveTo>
                        <a:lnTo>
                          <a:pt x="763" y="151"/>
                        </a:lnTo>
                        <a:lnTo>
                          <a:pt x="763" y="146"/>
                        </a:lnTo>
                        <a:lnTo>
                          <a:pt x="709" y="132"/>
                        </a:lnTo>
                        <a:lnTo>
                          <a:pt x="709" y="138"/>
                        </a:lnTo>
                        <a:close/>
                        <a:moveTo>
                          <a:pt x="258" y="15"/>
                        </a:moveTo>
                        <a:lnTo>
                          <a:pt x="258" y="20"/>
                        </a:lnTo>
                        <a:lnTo>
                          <a:pt x="303" y="8"/>
                        </a:lnTo>
                        <a:lnTo>
                          <a:pt x="303" y="2"/>
                        </a:lnTo>
                        <a:lnTo>
                          <a:pt x="258" y="15"/>
                        </a:lnTo>
                        <a:close/>
                        <a:moveTo>
                          <a:pt x="359" y="41"/>
                        </a:moveTo>
                        <a:lnTo>
                          <a:pt x="359" y="47"/>
                        </a:lnTo>
                        <a:lnTo>
                          <a:pt x="405" y="34"/>
                        </a:lnTo>
                        <a:lnTo>
                          <a:pt x="405" y="28"/>
                        </a:lnTo>
                        <a:lnTo>
                          <a:pt x="359" y="41"/>
                        </a:lnTo>
                        <a:close/>
                        <a:moveTo>
                          <a:pt x="459" y="68"/>
                        </a:moveTo>
                        <a:lnTo>
                          <a:pt x="459" y="73"/>
                        </a:lnTo>
                        <a:lnTo>
                          <a:pt x="506" y="60"/>
                        </a:lnTo>
                        <a:lnTo>
                          <a:pt x="506" y="54"/>
                        </a:lnTo>
                        <a:lnTo>
                          <a:pt x="459" y="68"/>
                        </a:lnTo>
                        <a:close/>
                        <a:moveTo>
                          <a:pt x="562" y="93"/>
                        </a:moveTo>
                        <a:lnTo>
                          <a:pt x="562" y="99"/>
                        </a:lnTo>
                        <a:lnTo>
                          <a:pt x="607" y="86"/>
                        </a:lnTo>
                        <a:lnTo>
                          <a:pt x="607" y="81"/>
                        </a:lnTo>
                        <a:lnTo>
                          <a:pt x="562" y="93"/>
                        </a:lnTo>
                        <a:close/>
                        <a:moveTo>
                          <a:pt x="663" y="120"/>
                        </a:moveTo>
                        <a:lnTo>
                          <a:pt x="663" y="126"/>
                        </a:lnTo>
                        <a:lnTo>
                          <a:pt x="709" y="113"/>
                        </a:lnTo>
                        <a:lnTo>
                          <a:pt x="709" y="107"/>
                        </a:lnTo>
                        <a:lnTo>
                          <a:pt x="663" y="120"/>
                        </a:lnTo>
                        <a:close/>
                        <a:moveTo>
                          <a:pt x="763" y="146"/>
                        </a:moveTo>
                        <a:lnTo>
                          <a:pt x="763" y="151"/>
                        </a:lnTo>
                        <a:lnTo>
                          <a:pt x="810" y="139"/>
                        </a:lnTo>
                        <a:lnTo>
                          <a:pt x="810" y="134"/>
                        </a:lnTo>
                        <a:lnTo>
                          <a:pt x="763" y="146"/>
                        </a:lnTo>
                        <a:close/>
                        <a:moveTo>
                          <a:pt x="810" y="164"/>
                        </a:moveTo>
                        <a:lnTo>
                          <a:pt x="866" y="178"/>
                        </a:lnTo>
                        <a:lnTo>
                          <a:pt x="866" y="173"/>
                        </a:lnTo>
                        <a:lnTo>
                          <a:pt x="810" y="159"/>
                        </a:lnTo>
                        <a:lnTo>
                          <a:pt x="810" y="164"/>
                        </a:lnTo>
                        <a:close/>
                        <a:moveTo>
                          <a:pt x="866" y="173"/>
                        </a:moveTo>
                        <a:lnTo>
                          <a:pt x="866" y="178"/>
                        </a:lnTo>
                        <a:lnTo>
                          <a:pt x="911" y="165"/>
                        </a:lnTo>
                        <a:lnTo>
                          <a:pt x="911" y="160"/>
                        </a:lnTo>
                        <a:lnTo>
                          <a:pt x="866" y="173"/>
                        </a:lnTo>
                        <a:close/>
                        <a:moveTo>
                          <a:pt x="136" y="25"/>
                        </a:moveTo>
                        <a:lnTo>
                          <a:pt x="190" y="40"/>
                        </a:lnTo>
                        <a:lnTo>
                          <a:pt x="190" y="35"/>
                        </a:lnTo>
                        <a:lnTo>
                          <a:pt x="136" y="20"/>
                        </a:lnTo>
                        <a:lnTo>
                          <a:pt x="136" y="25"/>
                        </a:lnTo>
                        <a:close/>
                        <a:moveTo>
                          <a:pt x="237" y="52"/>
                        </a:moveTo>
                        <a:lnTo>
                          <a:pt x="291" y="67"/>
                        </a:lnTo>
                        <a:lnTo>
                          <a:pt x="291" y="60"/>
                        </a:lnTo>
                        <a:lnTo>
                          <a:pt x="237" y="47"/>
                        </a:lnTo>
                        <a:lnTo>
                          <a:pt x="237" y="52"/>
                        </a:lnTo>
                        <a:close/>
                        <a:moveTo>
                          <a:pt x="337" y="78"/>
                        </a:moveTo>
                        <a:lnTo>
                          <a:pt x="394" y="92"/>
                        </a:lnTo>
                        <a:lnTo>
                          <a:pt x="394" y="87"/>
                        </a:lnTo>
                        <a:lnTo>
                          <a:pt x="337" y="73"/>
                        </a:lnTo>
                        <a:lnTo>
                          <a:pt x="337" y="78"/>
                        </a:lnTo>
                        <a:close/>
                        <a:moveTo>
                          <a:pt x="440" y="105"/>
                        </a:moveTo>
                        <a:lnTo>
                          <a:pt x="494" y="118"/>
                        </a:lnTo>
                        <a:lnTo>
                          <a:pt x="494" y="113"/>
                        </a:lnTo>
                        <a:lnTo>
                          <a:pt x="440" y="99"/>
                        </a:lnTo>
                        <a:lnTo>
                          <a:pt x="440" y="105"/>
                        </a:lnTo>
                        <a:close/>
                        <a:moveTo>
                          <a:pt x="541" y="131"/>
                        </a:moveTo>
                        <a:lnTo>
                          <a:pt x="595" y="145"/>
                        </a:lnTo>
                        <a:lnTo>
                          <a:pt x="595" y="140"/>
                        </a:lnTo>
                        <a:lnTo>
                          <a:pt x="541" y="126"/>
                        </a:lnTo>
                        <a:lnTo>
                          <a:pt x="541" y="131"/>
                        </a:lnTo>
                        <a:close/>
                        <a:moveTo>
                          <a:pt x="641" y="158"/>
                        </a:moveTo>
                        <a:lnTo>
                          <a:pt x="696" y="171"/>
                        </a:lnTo>
                        <a:lnTo>
                          <a:pt x="696" y="166"/>
                        </a:lnTo>
                        <a:lnTo>
                          <a:pt x="641" y="151"/>
                        </a:lnTo>
                        <a:lnTo>
                          <a:pt x="641" y="158"/>
                        </a:lnTo>
                        <a:close/>
                        <a:moveTo>
                          <a:pt x="190" y="35"/>
                        </a:moveTo>
                        <a:lnTo>
                          <a:pt x="190" y="40"/>
                        </a:lnTo>
                        <a:lnTo>
                          <a:pt x="235" y="27"/>
                        </a:lnTo>
                        <a:lnTo>
                          <a:pt x="235" y="21"/>
                        </a:lnTo>
                        <a:lnTo>
                          <a:pt x="190" y="35"/>
                        </a:lnTo>
                        <a:close/>
                        <a:moveTo>
                          <a:pt x="291" y="60"/>
                        </a:moveTo>
                        <a:lnTo>
                          <a:pt x="291" y="66"/>
                        </a:lnTo>
                        <a:lnTo>
                          <a:pt x="337" y="53"/>
                        </a:lnTo>
                        <a:lnTo>
                          <a:pt x="337" y="48"/>
                        </a:lnTo>
                        <a:lnTo>
                          <a:pt x="291" y="60"/>
                        </a:lnTo>
                        <a:close/>
                        <a:moveTo>
                          <a:pt x="394" y="87"/>
                        </a:moveTo>
                        <a:lnTo>
                          <a:pt x="394" y="92"/>
                        </a:lnTo>
                        <a:lnTo>
                          <a:pt x="438" y="80"/>
                        </a:lnTo>
                        <a:lnTo>
                          <a:pt x="438" y="74"/>
                        </a:lnTo>
                        <a:lnTo>
                          <a:pt x="394" y="87"/>
                        </a:lnTo>
                        <a:close/>
                        <a:moveTo>
                          <a:pt x="494" y="113"/>
                        </a:moveTo>
                        <a:lnTo>
                          <a:pt x="494" y="118"/>
                        </a:lnTo>
                        <a:lnTo>
                          <a:pt x="539" y="106"/>
                        </a:lnTo>
                        <a:lnTo>
                          <a:pt x="539" y="101"/>
                        </a:lnTo>
                        <a:lnTo>
                          <a:pt x="494" y="113"/>
                        </a:lnTo>
                        <a:close/>
                        <a:moveTo>
                          <a:pt x="595" y="140"/>
                        </a:moveTo>
                        <a:lnTo>
                          <a:pt x="595" y="145"/>
                        </a:lnTo>
                        <a:lnTo>
                          <a:pt x="641" y="132"/>
                        </a:lnTo>
                        <a:lnTo>
                          <a:pt x="641" y="127"/>
                        </a:lnTo>
                        <a:lnTo>
                          <a:pt x="595" y="140"/>
                        </a:lnTo>
                        <a:close/>
                        <a:moveTo>
                          <a:pt x="696" y="166"/>
                        </a:moveTo>
                        <a:lnTo>
                          <a:pt x="696" y="171"/>
                        </a:lnTo>
                        <a:lnTo>
                          <a:pt x="742" y="159"/>
                        </a:lnTo>
                        <a:lnTo>
                          <a:pt x="742" y="153"/>
                        </a:lnTo>
                        <a:lnTo>
                          <a:pt x="696" y="166"/>
                        </a:lnTo>
                        <a:close/>
                        <a:moveTo>
                          <a:pt x="744" y="183"/>
                        </a:moveTo>
                        <a:lnTo>
                          <a:pt x="798" y="198"/>
                        </a:lnTo>
                        <a:lnTo>
                          <a:pt x="798" y="193"/>
                        </a:lnTo>
                        <a:lnTo>
                          <a:pt x="744" y="178"/>
                        </a:lnTo>
                        <a:lnTo>
                          <a:pt x="744" y="183"/>
                        </a:lnTo>
                        <a:close/>
                        <a:moveTo>
                          <a:pt x="798" y="192"/>
                        </a:moveTo>
                        <a:lnTo>
                          <a:pt x="798" y="198"/>
                        </a:lnTo>
                        <a:lnTo>
                          <a:pt x="843" y="184"/>
                        </a:lnTo>
                        <a:lnTo>
                          <a:pt x="843" y="179"/>
                        </a:lnTo>
                        <a:lnTo>
                          <a:pt x="798" y="192"/>
                        </a:lnTo>
                        <a:close/>
                        <a:moveTo>
                          <a:pt x="68" y="45"/>
                        </a:moveTo>
                        <a:lnTo>
                          <a:pt x="122" y="59"/>
                        </a:lnTo>
                        <a:lnTo>
                          <a:pt x="122" y="54"/>
                        </a:lnTo>
                        <a:lnTo>
                          <a:pt x="68" y="40"/>
                        </a:lnTo>
                        <a:lnTo>
                          <a:pt x="68" y="45"/>
                        </a:lnTo>
                        <a:close/>
                        <a:moveTo>
                          <a:pt x="169" y="72"/>
                        </a:moveTo>
                        <a:lnTo>
                          <a:pt x="223" y="85"/>
                        </a:lnTo>
                        <a:lnTo>
                          <a:pt x="223" y="80"/>
                        </a:lnTo>
                        <a:lnTo>
                          <a:pt x="169" y="67"/>
                        </a:lnTo>
                        <a:lnTo>
                          <a:pt x="169" y="72"/>
                        </a:lnTo>
                        <a:close/>
                        <a:moveTo>
                          <a:pt x="272" y="98"/>
                        </a:moveTo>
                        <a:lnTo>
                          <a:pt x="326" y="112"/>
                        </a:lnTo>
                        <a:lnTo>
                          <a:pt x="326" y="107"/>
                        </a:lnTo>
                        <a:lnTo>
                          <a:pt x="272" y="92"/>
                        </a:lnTo>
                        <a:lnTo>
                          <a:pt x="272" y="98"/>
                        </a:lnTo>
                        <a:close/>
                        <a:moveTo>
                          <a:pt x="372" y="124"/>
                        </a:moveTo>
                        <a:lnTo>
                          <a:pt x="427" y="138"/>
                        </a:lnTo>
                        <a:lnTo>
                          <a:pt x="427" y="133"/>
                        </a:lnTo>
                        <a:lnTo>
                          <a:pt x="372" y="118"/>
                        </a:lnTo>
                        <a:lnTo>
                          <a:pt x="372" y="124"/>
                        </a:lnTo>
                        <a:close/>
                        <a:moveTo>
                          <a:pt x="473" y="150"/>
                        </a:moveTo>
                        <a:lnTo>
                          <a:pt x="527" y="165"/>
                        </a:lnTo>
                        <a:lnTo>
                          <a:pt x="527" y="160"/>
                        </a:lnTo>
                        <a:lnTo>
                          <a:pt x="473" y="145"/>
                        </a:lnTo>
                        <a:lnTo>
                          <a:pt x="473" y="150"/>
                        </a:lnTo>
                        <a:close/>
                        <a:moveTo>
                          <a:pt x="574" y="177"/>
                        </a:moveTo>
                        <a:lnTo>
                          <a:pt x="630" y="191"/>
                        </a:lnTo>
                        <a:lnTo>
                          <a:pt x="630" y="185"/>
                        </a:lnTo>
                        <a:lnTo>
                          <a:pt x="574" y="171"/>
                        </a:lnTo>
                        <a:lnTo>
                          <a:pt x="574" y="177"/>
                        </a:lnTo>
                        <a:close/>
                        <a:moveTo>
                          <a:pt x="122" y="54"/>
                        </a:moveTo>
                        <a:lnTo>
                          <a:pt x="122" y="59"/>
                        </a:lnTo>
                        <a:lnTo>
                          <a:pt x="169" y="47"/>
                        </a:lnTo>
                        <a:lnTo>
                          <a:pt x="169" y="41"/>
                        </a:lnTo>
                        <a:lnTo>
                          <a:pt x="122" y="54"/>
                        </a:lnTo>
                        <a:close/>
                        <a:moveTo>
                          <a:pt x="223" y="80"/>
                        </a:moveTo>
                        <a:lnTo>
                          <a:pt x="223" y="85"/>
                        </a:lnTo>
                        <a:lnTo>
                          <a:pt x="270" y="73"/>
                        </a:lnTo>
                        <a:lnTo>
                          <a:pt x="270" y="68"/>
                        </a:lnTo>
                        <a:lnTo>
                          <a:pt x="223" y="80"/>
                        </a:lnTo>
                        <a:close/>
                        <a:moveTo>
                          <a:pt x="326" y="107"/>
                        </a:moveTo>
                        <a:lnTo>
                          <a:pt x="326" y="112"/>
                        </a:lnTo>
                        <a:lnTo>
                          <a:pt x="370" y="99"/>
                        </a:lnTo>
                        <a:lnTo>
                          <a:pt x="370" y="93"/>
                        </a:lnTo>
                        <a:lnTo>
                          <a:pt x="326" y="107"/>
                        </a:lnTo>
                        <a:close/>
                        <a:moveTo>
                          <a:pt x="427" y="133"/>
                        </a:moveTo>
                        <a:lnTo>
                          <a:pt x="427" y="138"/>
                        </a:lnTo>
                        <a:lnTo>
                          <a:pt x="471" y="126"/>
                        </a:lnTo>
                        <a:lnTo>
                          <a:pt x="471" y="120"/>
                        </a:lnTo>
                        <a:lnTo>
                          <a:pt x="427" y="133"/>
                        </a:lnTo>
                        <a:close/>
                        <a:moveTo>
                          <a:pt x="527" y="160"/>
                        </a:moveTo>
                        <a:lnTo>
                          <a:pt x="527" y="165"/>
                        </a:lnTo>
                        <a:lnTo>
                          <a:pt x="574" y="151"/>
                        </a:lnTo>
                        <a:lnTo>
                          <a:pt x="574" y="146"/>
                        </a:lnTo>
                        <a:lnTo>
                          <a:pt x="527" y="160"/>
                        </a:lnTo>
                        <a:close/>
                        <a:moveTo>
                          <a:pt x="630" y="185"/>
                        </a:moveTo>
                        <a:lnTo>
                          <a:pt x="630" y="191"/>
                        </a:lnTo>
                        <a:lnTo>
                          <a:pt x="674" y="178"/>
                        </a:lnTo>
                        <a:lnTo>
                          <a:pt x="674" y="173"/>
                        </a:lnTo>
                        <a:lnTo>
                          <a:pt x="630" y="185"/>
                        </a:lnTo>
                        <a:close/>
                        <a:moveTo>
                          <a:pt x="676" y="203"/>
                        </a:moveTo>
                        <a:lnTo>
                          <a:pt x="731" y="217"/>
                        </a:lnTo>
                        <a:lnTo>
                          <a:pt x="731" y="211"/>
                        </a:lnTo>
                        <a:lnTo>
                          <a:pt x="676" y="198"/>
                        </a:lnTo>
                        <a:lnTo>
                          <a:pt x="676" y="203"/>
                        </a:lnTo>
                        <a:close/>
                        <a:moveTo>
                          <a:pt x="731" y="211"/>
                        </a:moveTo>
                        <a:lnTo>
                          <a:pt x="731" y="217"/>
                        </a:lnTo>
                        <a:lnTo>
                          <a:pt x="775" y="204"/>
                        </a:lnTo>
                        <a:lnTo>
                          <a:pt x="775" y="199"/>
                        </a:lnTo>
                        <a:lnTo>
                          <a:pt x="731" y="211"/>
                        </a:lnTo>
                        <a:close/>
                        <a:moveTo>
                          <a:pt x="0" y="65"/>
                        </a:moveTo>
                        <a:lnTo>
                          <a:pt x="55" y="79"/>
                        </a:lnTo>
                        <a:lnTo>
                          <a:pt x="55" y="74"/>
                        </a:lnTo>
                        <a:lnTo>
                          <a:pt x="0" y="59"/>
                        </a:lnTo>
                        <a:lnTo>
                          <a:pt x="0" y="65"/>
                        </a:lnTo>
                        <a:close/>
                        <a:moveTo>
                          <a:pt x="101" y="91"/>
                        </a:moveTo>
                        <a:lnTo>
                          <a:pt x="157" y="105"/>
                        </a:lnTo>
                        <a:lnTo>
                          <a:pt x="157" y="100"/>
                        </a:lnTo>
                        <a:lnTo>
                          <a:pt x="101" y="85"/>
                        </a:lnTo>
                        <a:lnTo>
                          <a:pt x="101" y="91"/>
                        </a:lnTo>
                        <a:close/>
                        <a:moveTo>
                          <a:pt x="204" y="117"/>
                        </a:moveTo>
                        <a:lnTo>
                          <a:pt x="459" y="184"/>
                        </a:lnTo>
                        <a:lnTo>
                          <a:pt x="459" y="178"/>
                        </a:lnTo>
                        <a:lnTo>
                          <a:pt x="204" y="112"/>
                        </a:lnTo>
                        <a:lnTo>
                          <a:pt x="204" y="117"/>
                        </a:lnTo>
                        <a:close/>
                        <a:moveTo>
                          <a:pt x="508" y="197"/>
                        </a:moveTo>
                        <a:lnTo>
                          <a:pt x="562" y="210"/>
                        </a:lnTo>
                        <a:lnTo>
                          <a:pt x="562" y="205"/>
                        </a:lnTo>
                        <a:lnTo>
                          <a:pt x="508" y="191"/>
                        </a:lnTo>
                        <a:lnTo>
                          <a:pt x="508" y="197"/>
                        </a:lnTo>
                        <a:close/>
                        <a:moveTo>
                          <a:pt x="55" y="74"/>
                        </a:moveTo>
                        <a:lnTo>
                          <a:pt x="55" y="79"/>
                        </a:lnTo>
                        <a:lnTo>
                          <a:pt x="101" y="67"/>
                        </a:lnTo>
                        <a:lnTo>
                          <a:pt x="101" y="60"/>
                        </a:lnTo>
                        <a:lnTo>
                          <a:pt x="55" y="74"/>
                        </a:lnTo>
                        <a:close/>
                        <a:moveTo>
                          <a:pt x="157" y="100"/>
                        </a:moveTo>
                        <a:lnTo>
                          <a:pt x="157" y="105"/>
                        </a:lnTo>
                        <a:lnTo>
                          <a:pt x="202" y="92"/>
                        </a:lnTo>
                        <a:lnTo>
                          <a:pt x="202" y="87"/>
                        </a:lnTo>
                        <a:lnTo>
                          <a:pt x="157" y="100"/>
                        </a:lnTo>
                        <a:close/>
                        <a:moveTo>
                          <a:pt x="459" y="178"/>
                        </a:moveTo>
                        <a:lnTo>
                          <a:pt x="459" y="184"/>
                        </a:lnTo>
                        <a:lnTo>
                          <a:pt x="506" y="171"/>
                        </a:lnTo>
                        <a:lnTo>
                          <a:pt x="506" y="166"/>
                        </a:lnTo>
                        <a:lnTo>
                          <a:pt x="459" y="178"/>
                        </a:lnTo>
                        <a:close/>
                        <a:moveTo>
                          <a:pt x="562" y="205"/>
                        </a:moveTo>
                        <a:lnTo>
                          <a:pt x="562" y="210"/>
                        </a:lnTo>
                        <a:lnTo>
                          <a:pt x="607" y="198"/>
                        </a:lnTo>
                        <a:lnTo>
                          <a:pt x="607" y="193"/>
                        </a:lnTo>
                        <a:lnTo>
                          <a:pt x="562" y="205"/>
                        </a:lnTo>
                        <a:close/>
                        <a:moveTo>
                          <a:pt x="609" y="223"/>
                        </a:moveTo>
                        <a:lnTo>
                          <a:pt x="663" y="237"/>
                        </a:lnTo>
                        <a:lnTo>
                          <a:pt x="663" y="231"/>
                        </a:lnTo>
                        <a:lnTo>
                          <a:pt x="609" y="217"/>
                        </a:lnTo>
                        <a:lnTo>
                          <a:pt x="609" y="223"/>
                        </a:lnTo>
                        <a:close/>
                        <a:moveTo>
                          <a:pt x="663" y="231"/>
                        </a:moveTo>
                        <a:lnTo>
                          <a:pt x="663" y="237"/>
                        </a:lnTo>
                        <a:lnTo>
                          <a:pt x="707" y="224"/>
                        </a:lnTo>
                        <a:lnTo>
                          <a:pt x="707" y="219"/>
                        </a:lnTo>
                        <a:lnTo>
                          <a:pt x="663" y="231"/>
                        </a:lnTo>
                        <a:close/>
                      </a:path>
                    </a:pathLst>
                  </a:custGeom>
                  <a:solidFill>
                    <a:srgbClr val="969696"/>
                  </a:solidFill>
                  <a:ln w="9525" cmpd="sng">
                    <a:solidFill>
                      <a:srgbClr val="996633"/>
                    </a:solidFill>
                    <a:round/>
                    <a:headEnd/>
                    <a:tailEnd/>
                  </a:ln>
                </p:spPr>
                <p:txBody>
                  <a:bodyPr/>
                  <a:lstStyle/>
                  <a:p>
                    <a:endParaRPr lang="ru-RU"/>
                  </a:p>
                </p:txBody>
              </p:sp>
              <p:sp>
                <p:nvSpPr>
                  <p:cNvPr id="235" name="Freeform 51"/>
                  <p:cNvSpPr>
                    <a:spLocks/>
                  </p:cNvSpPr>
                  <p:nvPr/>
                </p:nvSpPr>
                <p:spPr bwMode="auto">
                  <a:xfrm flipH="1">
                    <a:off x="4036" y="1244"/>
                    <a:ext cx="256" cy="144"/>
                  </a:xfrm>
                  <a:custGeom>
                    <a:avLst/>
                    <a:gdLst>
                      <a:gd name="T0" fmla="*/ 0 w 774"/>
                      <a:gd name="T1" fmla="*/ 10 h 223"/>
                      <a:gd name="T2" fmla="*/ 85 w 774"/>
                      <a:gd name="T3" fmla="*/ 93 h 223"/>
                      <a:gd name="T4" fmla="*/ 85 w 774"/>
                      <a:gd name="T5" fmla="*/ 82 h 223"/>
                      <a:gd name="T6" fmla="*/ 0 w 774"/>
                      <a:gd name="T7" fmla="*/ 0 h 223"/>
                      <a:gd name="T8" fmla="*/ 0 w 774"/>
                      <a:gd name="T9" fmla="*/ 10 h 2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4" h="223">
                        <a:moveTo>
                          <a:pt x="0" y="25"/>
                        </a:moveTo>
                        <a:lnTo>
                          <a:pt x="774" y="223"/>
                        </a:lnTo>
                        <a:lnTo>
                          <a:pt x="774" y="197"/>
                        </a:lnTo>
                        <a:lnTo>
                          <a:pt x="0" y="0"/>
                        </a:lnTo>
                        <a:lnTo>
                          <a:pt x="0" y="25"/>
                        </a:lnTo>
                        <a:close/>
                      </a:path>
                    </a:pathLst>
                  </a:custGeom>
                  <a:noFill/>
                  <a:ln w="12700" cmpd="sng">
                    <a:solidFill>
                      <a:srgbClr val="996633"/>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grpSp>
            <p:grpSp>
              <p:nvGrpSpPr>
                <p:cNvPr id="192" name="Группа 191"/>
                <p:cNvGrpSpPr/>
                <p:nvPr/>
              </p:nvGrpSpPr>
              <p:grpSpPr bwMode="auto">
                <a:xfrm flipH="1">
                  <a:off x="7730842" y="2014208"/>
                  <a:ext cx="679857" cy="737305"/>
                  <a:chOff x="0" y="0"/>
                  <a:chExt cx="1010158" cy="1141686"/>
                </a:xfrm>
                <a:solidFill>
                  <a:schemeClr val="bg1"/>
                </a:solidFill>
              </p:grpSpPr>
              <p:grpSp>
                <p:nvGrpSpPr>
                  <p:cNvPr id="193" name="Группа 192"/>
                  <p:cNvGrpSpPr/>
                  <p:nvPr/>
                </p:nvGrpSpPr>
                <p:grpSpPr>
                  <a:xfrm>
                    <a:off x="0" y="0"/>
                    <a:ext cx="1010158" cy="1141686"/>
                    <a:chOff x="0" y="0"/>
                    <a:chExt cx="1010158" cy="1141686"/>
                  </a:xfrm>
                  <a:grpFill/>
                </p:grpSpPr>
                <p:grpSp>
                  <p:nvGrpSpPr>
                    <p:cNvPr id="199" name="Группа 198"/>
                    <p:cNvGrpSpPr/>
                    <p:nvPr/>
                  </p:nvGrpSpPr>
                  <p:grpSpPr>
                    <a:xfrm>
                      <a:off x="0" y="0"/>
                      <a:ext cx="1010158" cy="1141686"/>
                      <a:chOff x="0" y="0"/>
                      <a:chExt cx="1010158" cy="1141686"/>
                    </a:xfrm>
                    <a:grpFill/>
                  </p:grpSpPr>
                  <p:grpSp>
                    <p:nvGrpSpPr>
                      <p:cNvPr id="202" name="Группа 201"/>
                      <p:cNvGrpSpPr/>
                      <p:nvPr/>
                    </p:nvGrpSpPr>
                    <p:grpSpPr>
                      <a:xfrm>
                        <a:off x="0" y="0"/>
                        <a:ext cx="1010158" cy="1141686"/>
                        <a:chOff x="0" y="0"/>
                        <a:chExt cx="1010158" cy="1141686"/>
                      </a:xfrm>
                      <a:grpFill/>
                    </p:grpSpPr>
                    <p:grpSp>
                      <p:nvGrpSpPr>
                        <p:cNvPr id="204" name="Группа 203"/>
                        <p:cNvGrpSpPr/>
                        <p:nvPr/>
                      </p:nvGrpSpPr>
                      <p:grpSpPr>
                        <a:xfrm>
                          <a:off x="0" y="0"/>
                          <a:ext cx="1010158" cy="1141686"/>
                          <a:chOff x="0" y="0"/>
                          <a:chExt cx="1010158" cy="1141686"/>
                        </a:xfrm>
                        <a:grpFill/>
                      </p:grpSpPr>
                      <p:grpSp>
                        <p:nvGrpSpPr>
                          <p:cNvPr id="207" name="Группа 206"/>
                          <p:cNvGrpSpPr/>
                          <p:nvPr/>
                        </p:nvGrpSpPr>
                        <p:grpSpPr>
                          <a:xfrm>
                            <a:off x="0" y="0"/>
                            <a:ext cx="1010158" cy="1141686"/>
                            <a:chOff x="0" y="0"/>
                            <a:chExt cx="1010158" cy="1141686"/>
                          </a:xfrm>
                          <a:grpFill/>
                        </p:grpSpPr>
                        <p:grpSp>
                          <p:nvGrpSpPr>
                            <p:cNvPr id="209" name="Группа 208"/>
                            <p:cNvGrpSpPr/>
                            <p:nvPr/>
                          </p:nvGrpSpPr>
                          <p:grpSpPr>
                            <a:xfrm>
                              <a:off x="0" y="0"/>
                              <a:ext cx="1010158" cy="1141686"/>
                              <a:chOff x="0" y="0"/>
                              <a:chExt cx="1010158" cy="1141686"/>
                            </a:xfrm>
                            <a:grpFill/>
                          </p:grpSpPr>
                          <p:grpSp>
                            <p:nvGrpSpPr>
                              <p:cNvPr id="211" name="Группа 210"/>
                              <p:cNvGrpSpPr/>
                              <p:nvPr/>
                            </p:nvGrpSpPr>
                            <p:grpSpPr>
                              <a:xfrm>
                                <a:off x="0" y="0"/>
                                <a:ext cx="1010158" cy="1141686"/>
                                <a:chOff x="0" y="0"/>
                                <a:chExt cx="1010158" cy="1141686"/>
                              </a:xfrm>
                              <a:grpFill/>
                            </p:grpSpPr>
                            <p:grpSp>
                              <p:nvGrpSpPr>
                                <p:cNvPr id="213" name="Группа 212"/>
                                <p:cNvGrpSpPr/>
                                <p:nvPr/>
                              </p:nvGrpSpPr>
                              <p:grpSpPr>
                                <a:xfrm>
                                  <a:off x="0" y="0"/>
                                  <a:ext cx="1010158" cy="1141686"/>
                                  <a:chOff x="0" y="0"/>
                                  <a:chExt cx="1010158" cy="1141686"/>
                                </a:xfrm>
                                <a:grpFill/>
                              </p:grpSpPr>
                              <p:sp>
                                <p:nvSpPr>
                                  <p:cNvPr id="216" name="Полилиния 215"/>
                                  <p:cNvSpPr/>
                                  <p:nvPr/>
                                </p:nvSpPr>
                                <p:spPr>
                                  <a:xfrm>
                                    <a:off x="0" y="0"/>
                                    <a:ext cx="1010158" cy="1141686"/>
                                  </a:xfrm>
                                  <a:custGeom>
                                    <a:avLst/>
                                    <a:gdLst>
                                      <a:gd name="connsiteX0" fmla="*/ 103632 w 169164"/>
                                      <a:gd name="connsiteY0" fmla="*/ 3618 h 133158"/>
                                      <a:gd name="connsiteX1" fmla="*/ 103632 w 169164"/>
                                      <a:gd name="connsiteY1" fmla="*/ 3618 h 133158"/>
                                      <a:gd name="connsiteX2" fmla="*/ 124968 w 169164"/>
                                      <a:gd name="connsiteY2" fmla="*/ 23430 h 133158"/>
                                      <a:gd name="connsiteX3" fmla="*/ 135636 w 169164"/>
                                      <a:gd name="connsiteY3" fmla="*/ 34098 h 133158"/>
                                      <a:gd name="connsiteX4" fmla="*/ 138684 w 169164"/>
                                      <a:gd name="connsiteY4" fmla="*/ 38670 h 133158"/>
                                      <a:gd name="connsiteX5" fmla="*/ 147828 w 169164"/>
                                      <a:gd name="connsiteY5" fmla="*/ 47814 h 133158"/>
                                      <a:gd name="connsiteX6" fmla="*/ 152400 w 169164"/>
                                      <a:gd name="connsiteY6" fmla="*/ 53910 h 133158"/>
                                      <a:gd name="connsiteX7" fmla="*/ 158496 w 169164"/>
                                      <a:gd name="connsiteY7" fmla="*/ 64578 h 133158"/>
                                      <a:gd name="connsiteX8" fmla="*/ 164592 w 169164"/>
                                      <a:gd name="connsiteY8" fmla="*/ 76770 h 133158"/>
                                      <a:gd name="connsiteX9" fmla="*/ 167640 w 169164"/>
                                      <a:gd name="connsiteY9" fmla="*/ 82866 h 133158"/>
                                      <a:gd name="connsiteX10" fmla="*/ 169164 w 169164"/>
                                      <a:gd name="connsiteY10" fmla="*/ 88962 h 133158"/>
                                      <a:gd name="connsiteX11" fmla="*/ 158496 w 169164"/>
                                      <a:gd name="connsiteY11" fmla="*/ 120966 h 133158"/>
                                      <a:gd name="connsiteX12" fmla="*/ 153924 w 169164"/>
                                      <a:gd name="connsiteY12" fmla="*/ 124014 h 133158"/>
                                      <a:gd name="connsiteX13" fmla="*/ 149352 w 169164"/>
                                      <a:gd name="connsiteY13" fmla="*/ 128586 h 133158"/>
                                      <a:gd name="connsiteX14" fmla="*/ 143256 w 169164"/>
                                      <a:gd name="connsiteY14" fmla="*/ 130110 h 133158"/>
                                      <a:gd name="connsiteX15" fmla="*/ 134112 w 169164"/>
                                      <a:gd name="connsiteY15" fmla="*/ 133158 h 133158"/>
                                      <a:gd name="connsiteX16" fmla="*/ 83820 w 169164"/>
                                      <a:gd name="connsiteY16" fmla="*/ 131634 h 133158"/>
                                      <a:gd name="connsiteX17" fmla="*/ 79248 w 169164"/>
                                      <a:gd name="connsiteY17" fmla="*/ 130110 h 133158"/>
                                      <a:gd name="connsiteX18" fmla="*/ 71628 w 169164"/>
                                      <a:gd name="connsiteY18" fmla="*/ 128586 h 133158"/>
                                      <a:gd name="connsiteX19" fmla="*/ 62484 w 169164"/>
                                      <a:gd name="connsiteY19" fmla="*/ 124014 h 133158"/>
                                      <a:gd name="connsiteX20" fmla="*/ 54864 w 169164"/>
                                      <a:gd name="connsiteY20" fmla="*/ 120966 h 133158"/>
                                      <a:gd name="connsiteX21" fmla="*/ 41148 w 169164"/>
                                      <a:gd name="connsiteY21" fmla="*/ 114870 h 133158"/>
                                      <a:gd name="connsiteX22" fmla="*/ 35052 w 169164"/>
                                      <a:gd name="connsiteY22" fmla="*/ 111822 h 133158"/>
                                      <a:gd name="connsiteX23" fmla="*/ 30480 w 169164"/>
                                      <a:gd name="connsiteY23" fmla="*/ 110298 h 133158"/>
                                      <a:gd name="connsiteX24" fmla="*/ 15240 w 169164"/>
                                      <a:gd name="connsiteY24" fmla="*/ 101154 h 133158"/>
                                      <a:gd name="connsiteX25" fmla="*/ 10668 w 169164"/>
                                      <a:gd name="connsiteY25" fmla="*/ 98106 h 133158"/>
                                      <a:gd name="connsiteX26" fmla="*/ 4572 w 169164"/>
                                      <a:gd name="connsiteY26" fmla="*/ 88962 h 133158"/>
                                      <a:gd name="connsiteX27" fmla="*/ 1524 w 169164"/>
                                      <a:gd name="connsiteY27" fmla="*/ 84390 h 133158"/>
                                      <a:gd name="connsiteX28" fmla="*/ 0 w 169164"/>
                                      <a:gd name="connsiteY28" fmla="*/ 79818 h 133158"/>
                                      <a:gd name="connsiteX29" fmla="*/ 4572 w 169164"/>
                                      <a:gd name="connsiteY29" fmla="*/ 47814 h 133158"/>
                                      <a:gd name="connsiteX30" fmla="*/ 13716 w 169164"/>
                                      <a:gd name="connsiteY30" fmla="*/ 35622 h 133158"/>
                                      <a:gd name="connsiteX31" fmla="*/ 16764 w 169164"/>
                                      <a:gd name="connsiteY31" fmla="*/ 31050 h 133158"/>
                                      <a:gd name="connsiteX32" fmla="*/ 25908 w 169164"/>
                                      <a:gd name="connsiteY32" fmla="*/ 24954 h 133158"/>
                                      <a:gd name="connsiteX33" fmla="*/ 28956 w 169164"/>
                                      <a:gd name="connsiteY33" fmla="*/ 18858 h 133158"/>
                                      <a:gd name="connsiteX34" fmla="*/ 33528 w 169164"/>
                                      <a:gd name="connsiteY34" fmla="*/ 17334 h 133158"/>
                                      <a:gd name="connsiteX35" fmla="*/ 38100 w 169164"/>
                                      <a:gd name="connsiteY35" fmla="*/ 14286 h 133158"/>
                                      <a:gd name="connsiteX36" fmla="*/ 44196 w 169164"/>
                                      <a:gd name="connsiteY36" fmla="*/ 11238 h 133158"/>
                                      <a:gd name="connsiteX37" fmla="*/ 54864 w 169164"/>
                                      <a:gd name="connsiteY37" fmla="*/ 5142 h 133158"/>
                                      <a:gd name="connsiteX38" fmla="*/ 64008 w 169164"/>
                                      <a:gd name="connsiteY38" fmla="*/ 2094 h 133158"/>
                                      <a:gd name="connsiteX39" fmla="*/ 103632 w 169164"/>
                                      <a:gd name="connsiteY39" fmla="*/ 3618 h 133158"/>
                                      <a:gd name="connsiteX0" fmla="*/ 103632 w 173779"/>
                                      <a:gd name="connsiteY0" fmla="*/ 3618 h 133158"/>
                                      <a:gd name="connsiteX1" fmla="*/ 103632 w 173779"/>
                                      <a:gd name="connsiteY1" fmla="*/ 3618 h 133158"/>
                                      <a:gd name="connsiteX2" fmla="*/ 124968 w 173779"/>
                                      <a:gd name="connsiteY2" fmla="*/ 23430 h 133158"/>
                                      <a:gd name="connsiteX3" fmla="*/ 135636 w 173779"/>
                                      <a:gd name="connsiteY3" fmla="*/ 34098 h 133158"/>
                                      <a:gd name="connsiteX4" fmla="*/ 138684 w 173779"/>
                                      <a:gd name="connsiteY4" fmla="*/ 38670 h 133158"/>
                                      <a:gd name="connsiteX5" fmla="*/ 147828 w 173779"/>
                                      <a:gd name="connsiteY5" fmla="*/ 47814 h 133158"/>
                                      <a:gd name="connsiteX6" fmla="*/ 152400 w 173779"/>
                                      <a:gd name="connsiteY6" fmla="*/ 53910 h 133158"/>
                                      <a:gd name="connsiteX7" fmla="*/ 158496 w 173779"/>
                                      <a:gd name="connsiteY7" fmla="*/ 64578 h 133158"/>
                                      <a:gd name="connsiteX8" fmla="*/ 164592 w 173779"/>
                                      <a:gd name="connsiteY8" fmla="*/ 76770 h 133158"/>
                                      <a:gd name="connsiteX9" fmla="*/ 167640 w 173779"/>
                                      <a:gd name="connsiteY9" fmla="*/ 82866 h 133158"/>
                                      <a:gd name="connsiteX10" fmla="*/ 169164 w 173779"/>
                                      <a:gd name="connsiteY10" fmla="*/ 88962 h 133158"/>
                                      <a:gd name="connsiteX11" fmla="*/ 167219 w 173779"/>
                                      <a:gd name="connsiteY11" fmla="*/ 103289 h 133158"/>
                                      <a:gd name="connsiteX12" fmla="*/ 153924 w 173779"/>
                                      <a:gd name="connsiteY12" fmla="*/ 124014 h 133158"/>
                                      <a:gd name="connsiteX13" fmla="*/ 149352 w 173779"/>
                                      <a:gd name="connsiteY13" fmla="*/ 128586 h 133158"/>
                                      <a:gd name="connsiteX14" fmla="*/ 143256 w 173779"/>
                                      <a:gd name="connsiteY14" fmla="*/ 130110 h 133158"/>
                                      <a:gd name="connsiteX15" fmla="*/ 134112 w 173779"/>
                                      <a:gd name="connsiteY15" fmla="*/ 133158 h 133158"/>
                                      <a:gd name="connsiteX16" fmla="*/ 83820 w 173779"/>
                                      <a:gd name="connsiteY16" fmla="*/ 131634 h 133158"/>
                                      <a:gd name="connsiteX17" fmla="*/ 79248 w 173779"/>
                                      <a:gd name="connsiteY17" fmla="*/ 130110 h 133158"/>
                                      <a:gd name="connsiteX18" fmla="*/ 71628 w 173779"/>
                                      <a:gd name="connsiteY18" fmla="*/ 128586 h 133158"/>
                                      <a:gd name="connsiteX19" fmla="*/ 62484 w 173779"/>
                                      <a:gd name="connsiteY19" fmla="*/ 124014 h 133158"/>
                                      <a:gd name="connsiteX20" fmla="*/ 54864 w 173779"/>
                                      <a:gd name="connsiteY20" fmla="*/ 120966 h 133158"/>
                                      <a:gd name="connsiteX21" fmla="*/ 41148 w 173779"/>
                                      <a:gd name="connsiteY21" fmla="*/ 114870 h 133158"/>
                                      <a:gd name="connsiteX22" fmla="*/ 35052 w 173779"/>
                                      <a:gd name="connsiteY22" fmla="*/ 111822 h 133158"/>
                                      <a:gd name="connsiteX23" fmla="*/ 30480 w 173779"/>
                                      <a:gd name="connsiteY23" fmla="*/ 110298 h 133158"/>
                                      <a:gd name="connsiteX24" fmla="*/ 15240 w 173779"/>
                                      <a:gd name="connsiteY24" fmla="*/ 101154 h 133158"/>
                                      <a:gd name="connsiteX25" fmla="*/ 10668 w 173779"/>
                                      <a:gd name="connsiteY25" fmla="*/ 98106 h 133158"/>
                                      <a:gd name="connsiteX26" fmla="*/ 4572 w 173779"/>
                                      <a:gd name="connsiteY26" fmla="*/ 88962 h 133158"/>
                                      <a:gd name="connsiteX27" fmla="*/ 1524 w 173779"/>
                                      <a:gd name="connsiteY27" fmla="*/ 84390 h 133158"/>
                                      <a:gd name="connsiteX28" fmla="*/ 0 w 173779"/>
                                      <a:gd name="connsiteY28" fmla="*/ 79818 h 133158"/>
                                      <a:gd name="connsiteX29" fmla="*/ 4572 w 173779"/>
                                      <a:gd name="connsiteY29" fmla="*/ 47814 h 133158"/>
                                      <a:gd name="connsiteX30" fmla="*/ 13716 w 173779"/>
                                      <a:gd name="connsiteY30" fmla="*/ 35622 h 133158"/>
                                      <a:gd name="connsiteX31" fmla="*/ 16764 w 173779"/>
                                      <a:gd name="connsiteY31" fmla="*/ 31050 h 133158"/>
                                      <a:gd name="connsiteX32" fmla="*/ 25908 w 173779"/>
                                      <a:gd name="connsiteY32" fmla="*/ 24954 h 133158"/>
                                      <a:gd name="connsiteX33" fmla="*/ 28956 w 173779"/>
                                      <a:gd name="connsiteY33" fmla="*/ 18858 h 133158"/>
                                      <a:gd name="connsiteX34" fmla="*/ 33528 w 173779"/>
                                      <a:gd name="connsiteY34" fmla="*/ 17334 h 133158"/>
                                      <a:gd name="connsiteX35" fmla="*/ 38100 w 173779"/>
                                      <a:gd name="connsiteY35" fmla="*/ 14286 h 133158"/>
                                      <a:gd name="connsiteX36" fmla="*/ 44196 w 173779"/>
                                      <a:gd name="connsiteY36" fmla="*/ 11238 h 133158"/>
                                      <a:gd name="connsiteX37" fmla="*/ 54864 w 173779"/>
                                      <a:gd name="connsiteY37" fmla="*/ 5142 h 133158"/>
                                      <a:gd name="connsiteX38" fmla="*/ 64008 w 173779"/>
                                      <a:gd name="connsiteY38" fmla="*/ 2094 h 133158"/>
                                      <a:gd name="connsiteX39" fmla="*/ 103632 w 173779"/>
                                      <a:gd name="connsiteY39" fmla="*/ 3618 h 133158"/>
                                      <a:gd name="connsiteX0" fmla="*/ 103632 w 167640"/>
                                      <a:gd name="connsiteY0" fmla="*/ 3618 h 133158"/>
                                      <a:gd name="connsiteX1" fmla="*/ 103632 w 167640"/>
                                      <a:gd name="connsiteY1" fmla="*/ 3618 h 133158"/>
                                      <a:gd name="connsiteX2" fmla="*/ 124968 w 167640"/>
                                      <a:gd name="connsiteY2" fmla="*/ 23430 h 133158"/>
                                      <a:gd name="connsiteX3" fmla="*/ 135636 w 167640"/>
                                      <a:gd name="connsiteY3" fmla="*/ 34098 h 133158"/>
                                      <a:gd name="connsiteX4" fmla="*/ 138684 w 167640"/>
                                      <a:gd name="connsiteY4" fmla="*/ 38670 h 133158"/>
                                      <a:gd name="connsiteX5" fmla="*/ 147828 w 167640"/>
                                      <a:gd name="connsiteY5" fmla="*/ 47814 h 133158"/>
                                      <a:gd name="connsiteX6" fmla="*/ 152400 w 167640"/>
                                      <a:gd name="connsiteY6" fmla="*/ 53910 h 133158"/>
                                      <a:gd name="connsiteX7" fmla="*/ 158496 w 167640"/>
                                      <a:gd name="connsiteY7" fmla="*/ 64578 h 133158"/>
                                      <a:gd name="connsiteX8" fmla="*/ 164592 w 167640"/>
                                      <a:gd name="connsiteY8" fmla="*/ 76770 h 133158"/>
                                      <a:gd name="connsiteX9" fmla="*/ 167640 w 167640"/>
                                      <a:gd name="connsiteY9" fmla="*/ 82866 h 133158"/>
                                      <a:gd name="connsiteX10" fmla="*/ 167219 w 167640"/>
                                      <a:gd name="connsiteY10" fmla="*/ 103289 h 133158"/>
                                      <a:gd name="connsiteX11" fmla="*/ 153924 w 167640"/>
                                      <a:gd name="connsiteY11" fmla="*/ 124014 h 133158"/>
                                      <a:gd name="connsiteX12" fmla="*/ 149352 w 167640"/>
                                      <a:gd name="connsiteY12" fmla="*/ 128586 h 133158"/>
                                      <a:gd name="connsiteX13" fmla="*/ 143256 w 167640"/>
                                      <a:gd name="connsiteY13" fmla="*/ 130110 h 133158"/>
                                      <a:gd name="connsiteX14" fmla="*/ 134112 w 167640"/>
                                      <a:gd name="connsiteY14" fmla="*/ 133158 h 133158"/>
                                      <a:gd name="connsiteX15" fmla="*/ 83820 w 167640"/>
                                      <a:gd name="connsiteY15" fmla="*/ 131634 h 133158"/>
                                      <a:gd name="connsiteX16" fmla="*/ 79248 w 167640"/>
                                      <a:gd name="connsiteY16" fmla="*/ 130110 h 133158"/>
                                      <a:gd name="connsiteX17" fmla="*/ 71628 w 167640"/>
                                      <a:gd name="connsiteY17" fmla="*/ 128586 h 133158"/>
                                      <a:gd name="connsiteX18" fmla="*/ 62484 w 167640"/>
                                      <a:gd name="connsiteY18" fmla="*/ 124014 h 133158"/>
                                      <a:gd name="connsiteX19" fmla="*/ 54864 w 167640"/>
                                      <a:gd name="connsiteY19" fmla="*/ 120966 h 133158"/>
                                      <a:gd name="connsiteX20" fmla="*/ 41148 w 167640"/>
                                      <a:gd name="connsiteY20" fmla="*/ 114870 h 133158"/>
                                      <a:gd name="connsiteX21" fmla="*/ 35052 w 167640"/>
                                      <a:gd name="connsiteY21" fmla="*/ 111822 h 133158"/>
                                      <a:gd name="connsiteX22" fmla="*/ 30480 w 167640"/>
                                      <a:gd name="connsiteY22" fmla="*/ 110298 h 133158"/>
                                      <a:gd name="connsiteX23" fmla="*/ 15240 w 167640"/>
                                      <a:gd name="connsiteY23" fmla="*/ 101154 h 133158"/>
                                      <a:gd name="connsiteX24" fmla="*/ 10668 w 167640"/>
                                      <a:gd name="connsiteY24" fmla="*/ 98106 h 133158"/>
                                      <a:gd name="connsiteX25" fmla="*/ 4572 w 167640"/>
                                      <a:gd name="connsiteY25" fmla="*/ 88962 h 133158"/>
                                      <a:gd name="connsiteX26" fmla="*/ 1524 w 167640"/>
                                      <a:gd name="connsiteY26" fmla="*/ 84390 h 133158"/>
                                      <a:gd name="connsiteX27" fmla="*/ 0 w 167640"/>
                                      <a:gd name="connsiteY27" fmla="*/ 79818 h 133158"/>
                                      <a:gd name="connsiteX28" fmla="*/ 4572 w 167640"/>
                                      <a:gd name="connsiteY28" fmla="*/ 47814 h 133158"/>
                                      <a:gd name="connsiteX29" fmla="*/ 13716 w 167640"/>
                                      <a:gd name="connsiteY29" fmla="*/ 35622 h 133158"/>
                                      <a:gd name="connsiteX30" fmla="*/ 16764 w 167640"/>
                                      <a:gd name="connsiteY30" fmla="*/ 31050 h 133158"/>
                                      <a:gd name="connsiteX31" fmla="*/ 25908 w 167640"/>
                                      <a:gd name="connsiteY31" fmla="*/ 24954 h 133158"/>
                                      <a:gd name="connsiteX32" fmla="*/ 28956 w 167640"/>
                                      <a:gd name="connsiteY32" fmla="*/ 18858 h 133158"/>
                                      <a:gd name="connsiteX33" fmla="*/ 33528 w 167640"/>
                                      <a:gd name="connsiteY33" fmla="*/ 17334 h 133158"/>
                                      <a:gd name="connsiteX34" fmla="*/ 38100 w 167640"/>
                                      <a:gd name="connsiteY34" fmla="*/ 14286 h 133158"/>
                                      <a:gd name="connsiteX35" fmla="*/ 44196 w 167640"/>
                                      <a:gd name="connsiteY35" fmla="*/ 11238 h 133158"/>
                                      <a:gd name="connsiteX36" fmla="*/ 54864 w 167640"/>
                                      <a:gd name="connsiteY36" fmla="*/ 5142 h 133158"/>
                                      <a:gd name="connsiteX37" fmla="*/ 64008 w 167640"/>
                                      <a:gd name="connsiteY37" fmla="*/ 2094 h 133158"/>
                                      <a:gd name="connsiteX38" fmla="*/ 103632 w 167640"/>
                                      <a:gd name="connsiteY38" fmla="*/ 3618 h 133158"/>
                                      <a:gd name="connsiteX0" fmla="*/ 103632 w 168223"/>
                                      <a:gd name="connsiteY0" fmla="*/ 3618 h 133158"/>
                                      <a:gd name="connsiteX1" fmla="*/ 103632 w 168223"/>
                                      <a:gd name="connsiteY1" fmla="*/ 3618 h 133158"/>
                                      <a:gd name="connsiteX2" fmla="*/ 124968 w 168223"/>
                                      <a:gd name="connsiteY2" fmla="*/ 23430 h 133158"/>
                                      <a:gd name="connsiteX3" fmla="*/ 135636 w 168223"/>
                                      <a:gd name="connsiteY3" fmla="*/ 34098 h 133158"/>
                                      <a:gd name="connsiteX4" fmla="*/ 138684 w 168223"/>
                                      <a:gd name="connsiteY4" fmla="*/ 38670 h 133158"/>
                                      <a:gd name="connsiteX5" fmla="*/ 147828 w 168223"/>
                                      <a:gd name="connsiteY5" fmla="*/ 47814 h 133158"/>
                                      <a:gd name="connsiteX6" fmla="*/ 152400 w 168223"/>
                                      <a:gd name="connsiteY6" fmla="*/ 53910 h 133158"/>
                                      <a:gd name="connsiteX7" fmla="*/ 158496 w 168223"/>
                                      <a:gd name="connsiteY7" fmla="*/ 64578 h 133158"/>
                                      <a:gd name="connsiteX8" fmla="*/ 164592 w 168223"/>
                                      <a:gd name="connsiteY8" fmla="*/ 76770 h 133158"/>
                                      <a:gd name="connsiteX9" fmla="*/ 167640 w 168223"/>
                                      <a:gd name="connsiteY9" fmla="*/ 82866 h 133158"/>
                                      <a:gd name="connsiteX10" fmla="*/ 168162 w 168223"/>
                                      <a:gd name="connsiteY10" fmla="*/ 102589 h 133158"/>
                                      <a:gd name="connsiteX11" fmla="*/ 153924 w 168223"/>
                                      <a:gd name="connsiteY11" fmla="*/ 124014 h 133158"/>
                                      <a:gd name="connsiteX12" fmla="*/ 149352 w 168223"/>
                                      <a:gd name="connsiteY12" fmla="*/ 128586 h 133158"/>
                                      <a:gd name="connsiteX13" fmla="*/ 143256 w 168223"/>
                                      <a:gd name="connsiteY13" fmla="*/ 130110 h 133158"/>
                                      <a:gd name="connsiteX14" fmla="*/ 134112 w 168223"/>
                                      <a:gd name="connsiteY14" fmla="*/ 133158 h 133158"/>
                                      <a:gd name="connsiteX15" fmla="*/ 83820 w 168223"/>
                                      <a:gd name="connsiteY15" fmla="*/ 131634 h 133158"/>
                                      <a:gd name="connsiteX16" fmla="*/ 79248 w 168223"/>
                                      <a:gd name="connsiteY16" fmla="*/ 130110 h 133158"/>
                                      <a:gd name="connsiteX17" fmla="*/ 71628 w 168223"/>
                                      <a:gd name="connsiteY17" fmla="*/ 128586 h 133158"/>
                                      <a:gd name="connsiteX18" fmla="*/ 62484 w 168223"/>
                                      <a:gd name="connsiteY18" fmla="*/ 124014 h 133158"/>
                                      <a:gd name="connsiteX19" fmla="*/ 54864 w 168223"/>
                                      <a:gd name="connsiteY19" fmla="*/ 120966 h 133158"/>
                                      <a:gd name="connsiteX20" fmla="*/ 41148 w 168223"/>
                                      <a:gd name="connsiteY20" fmla="*/ 114870 h 133158"/>
                                      <a:gd name="connsiteX21" fmla="*/ 35052 w 168223"/>
                                      <a:gd name="connsiteY21" fmla="*/ 111822 h 133158"/>
                                      <a:gd name="connsiteX22" fmla="*/ 30480 w 168223"/>
                                      <a:gd name="connsiteY22" fmla="*/ 110298 h 133158"/>
                                      <a:gd name="connsiteX23" fmla="*/ 15240 w 168223"/>
                                      <a:gd name="connsiteY23" fmla="*/ 101154 h 133158"/>
                                      <a:gd name="connsiteX24" fmla="*/ 10668 w 168223"/>
                                      <a:gd name="connsiteY24" fmla="*/ 98106 h 133158"/>
                                      <a:gd name="connsiteX25" fmla="*/ 4572 w 168223"/>
                                      <a:gd name="connsiteY25" fmla="*/ 88962 h 133158"/>
                                      <a:gd name="connsiteX26" fmla="*/ 1524 w 168223"/>
                                      <a:gd name="connsiteY26" fmla="*/ 84390 h 133158"/>
                                      <a:gd name="connsiteX27" fmla="*/ 0 w 168223"/>
                                      <a:gd name="connsiteY27" fmla="*/ 79818 h 133158"/>
                                      <a:gd name="connsiteX28" fmla="*/ 4572 w 168223"/>
                                      <a:gd name="connsiteY28" fmla="*/ 47814 h 133158"/>
                                      <a:gd name="connsiteX29" fmla="*/ 13716 w 168223"/>
                                      <a:gd name="connsiteY29" fmla="*/ 35622 h 133158"/>
                                      <a:gd name="connsiteX30" fmla="*/ 16764 w 168223"/>
                                      <a:gd name="connsiteY30" fmla="*/ 31050 h 133158"/>
                                      <a:gd name="connsiteX31" fmla="*/ 25908 w 168223"/>
                                      <a:gd name="connsiteY31" fmla="*/ 24954 h 133158"/>
                                      <a:gd name="connsiteX32" fmla="*/ 28956 w 168223"/>
                                      <a:gd name="connsiteY32" fmla="*/ 18858 h 133158"/>
                                      <a:gd name="connsiteX33" fmla="*/ 33528 w 168223"/>
                                      <a:gd name="connsiteY33" fmla="*/ 17334 h 133158"/>
                                      <a:gd name="connsiteX34" fmla="*/ 38100 w 168223"/>
                                      <a:gd name="connsiteY34" fmla="*/ 14286 h 133158"/>
                                      <a:gd name="connsiteX35" fmla="*/ 44196 w 168223"/>
                                      <a:gd name="connsiteY35" fmla="*/ 11238 h 133158"/>
                                      <a:gd name="connsiteX36" fmla="*/ 54864 w 168223"/>
                                      <a:gd name="connsiteY36" fmla="*/ 5142 h 133158"/>
                                      <a:gd name="connsiteX37" fmla="*/ 64008 w 168223"/>
                                      <a:gd name="connsiteY37" fmla="*/ 2094 h 133158"/>
                                      <a:gd name="connsiteX38" fmla="*/ 103632 w 16822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9243"/>
                                      <a:gd name="connsiteY0" fmla="*/ 3618 h 133158"/>
                                      <a:gd name="connsiteX1" fmla="*/ 103632 w 169243"/>
                                      <a:gd name="connsiteY1" fmla="*/ 3618 h 133158"/>
                                      <a:gd name="connsiteX2" fmla="*/ 124968 w 169243"/>
                                      <a:gd name="connsiteY2" fmla="*/ 23430 h 133158"/>
                                      <a:gd name="connsiteX3" fmla="*/ 135636 w 169243"/>
                                      <a:gd name="connsiteY3" fmla="*/ 34098 h 133158"/>
                                      <a:gd name="connsiteX4" fmla="*/ 138684 w 169243"/>
                                      <a:gd name="connsiteY4" fmla="*/ 38670 h 133158"/>
                                      <a:gd name="connsiteX5" fmla="*/ 147828 w 169243"/>
                                      <a:gd name="connsiteY5" fmla="*/ 47814 h 133158"/>
                                      <a:gd name="connsiteX6" fmla="*/ 152400 w 169243"/>
                                      <a:gd name="connsiteY6" fmla="*/ 53910 h 133158"/>
                                      <a:gd name="connsiteX7" fmla="*/ 158496 w 169243"/>
                                      <a:gd name="connsiteY7" fmla="*/ 64578 h 133158"/>
                                      <a:gd name="connsiteX8" fmla="*/ 149036 w 169243"/>
                                      <a:gd name="connsiteY8" fmla="*/ 78520 h 133158"/>
                                      <a:gd name="connsiteX9" fmla="*/ 167640 w 169243"/>
                                      <a:gd name="connsiteY9" fmla="*/ 82866 h 133158"/>
                                      <a:gd name="connsiteX10" fmla="*/ 168162 w 169243"/>
                                      <a:gd name="connsiteY10" fmla="*/ 102589 h 133158"/>
                                      <a:gd name="connsiteX11" fmla="*/ 153924 w 169243"/>
                                      <a:gd name="connsiteY11" fmla="*/ 124014 h 133158"/>
                                      <a:gd name="connsiteX12" fmla="*/ 149352 w 169243"/>
                                      <a:gd name="connsiteY12" fmla="*/ 128586 h 133158"/>
                                      <a:gd name="connsiteX13" fmla="*/ 143256 w 169243"/>
                                      <a:gd name="connsiteY13" fmla="*/ 130110 h 133158"/>
                                      <a:gd name="connsiteX14" fmla="*/ 134112 w 169243"/>
                                      <a:gd name="connsiteY14" fmla="*/ 133158 h 133158"/>
                                      <a:gd name="connsiteX15" fmla="*/ 83820 w 169243"/>
                                      <a:gd name="connsiteY15" fmla="*/ 131634 h 133158"/>
                                      <a:gd name="connsiteX16" fmla="*/ 79248 w 169243"/>
                                      <a:gd name="connsiteY16" fmla="*/ 130110 h 133158"/>
                                      <a:gd name="connsiteX17" fmla="*/ 71628 w 169243"/>
                                      <a:gd name="connsiteY17" fmla="*/ 128586 h 133158"/>
                                      <a:gd name="connsiteX18" fmla="*/ 62484 w 169243"/>
                                      <a:gd name="connsiteY18" fmla="*/ 124014 h 133158"/>
                                      <a:gd name="connsiteX19" fmla="*/ 54864 w 169243"/>
                                      <a:gd name="connsiteY19" fmla="*/ 120966 h 133158"/>
                                      <a:gd name="connsiteX20" fmla="*/ 41148 w 169243"/>
                                      <a:gd name="connsiteY20" fmla="*/ 114870 h 133158"/>
                                      <a:gd name="connsiteX21" fmla="*/ 35052 w 169243"/>
                                      <a:gd name="connsiteY21" fmla="*/ 111822 h 133158"/>
                                      <a:gd name="connsiteX22" fmla="*/ 30480 w 169243"/>
                                      <a:gd name="connsiteY22" fmla="*/ 110298 h 133158"/>
                                      <a:gd name="connsiteX23" fmla="*/ 15240 w 169243"/>
                                      <a:gd name="connsiteY23" fmla="*/ 101154 h 133158"/>
                                      <a:gd name="connsiteX24" fmla="*/ 10668 w 169243"/>
                                      <a:gd name="connsiteY24" fmla="*/ 98106 h 133158"/>
                                      <a:gd name="connsiteX25" fmla="*/ 4572 w 169243"/>
                                      <a:gd name="connsiteY25" fmla="*/ 88962 h 133158"/>
                                      <a:gd name="connsiteX26" fmla="*/ 1524 w 169243"/>
                                      <a:gd name="connsiteY26" fmla="*/ 84390 h 133158"/>
                                      <a:gd name="connsiteX27" fmla="*/ 0 w 169243"/>
                                      <a:gd name="connsiteY27" fmla="*/ 79818 h 133158"/>
                                      <a:gd name="connsiteX28" fmla="*/ 4572 w 169243"/>
                                      <a:gd name="connsiteY28" fmla="*/ 47814 h 133158"/>
                                      <a:gd name="connsiteX29" fmla="*/ 13716 w 169243"/>
                                      <a:gd name="connsiteY29" fmla="*/ 35622 h 133158"/>
                                      <a:gd name="connsiteX30" fmla="*/ 16764 w 169243"/>
                                      <a:gd name="connsiteY30" fmla="*/ 31050 h 133158"/>
                                      <a:gd name="connsiteX31" fmla="*/ 25908 w 169243"/>
                                      <a:gd name="connsiteY31" fmla="*/ 24954 h 133158"/>
                                      <a:gd name="connsiteX32" fmla="*/ 28956 w 169243"/>
                                      <a:gd name="connsiteY32" fmla="*/ 18858 h 133158"/>
                                      <a:gd name="connsiteX33" fmla="*/ 33528 w 169243"/>
                                      <a:gd name="connsiteY33" fmla="*/ 17334 h 133158"/>
                                      <a:gd name="connsiteX34" fmla="*/ 38100 w 169243"/>
                                      <a:gd name="connsiteY34" fmla="*/ 14286 h 133158"/>
                                      <a:gd name="connsiteX35" fmla="*/ 44196 w 169243"/>
                                      <a:gd name="connsiteY35" fmla="*/ 11238 h 133158"/>
                                      <a:gd name="connsiteX36" fmla="*/ 54864 w 169243"/>
                                      <a:gd name="connsiteY36" fmla="*/ 5142 h 133158"/>
                                      <a:gd name="connsiteX37" fmla="*/ 64008 w 169243"/>
                                      <a:gd name="connsiteY37" fmla="*/ 2094 h 133158"/>
                                      <a:gd name="connsiteX38" fmla="*/ 103632 w 169243"/>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7640 w 168162"/>
                                      <a:gd name="connsiteY9" fmla="*/ 82866 h 133158"/>
                                      <a:gd name="connsiteX10" fmla="*/ 168162 w 168162"/>
                                      <a:gd name="connsiteY10" fmla="*/ 102589 h 133158"/>
                                      <a:gd name="connsiteX11" fmla="*/ 153924 w 168162"/>
                                      <a:gd name="connsiteY11" fmla="*/ 124014 h 133158"/>
                                      <a:gd name="connsiteX12" fmla="*/ 149352 w 168162"/>
                                      <a:gd name="connsiteY12" fmla="*/ 128586 h 133158"/>
                                      <a:gd name="connsiteX13" fmla="*/ 143256 w 168162"/>
                                      <a:gd name="connsiteY13" fmla="*/ 130110 h 133158"/>
                                      <a:gd name="connsiteX14" fmla="*/ 134112 w 168162"/>
                                      <a:gd name="connsiteY14" fmla="*/ 133158 h 133158"/>
                                      <a:gd name="connsiteX15" fmla="*/ 83820 w 168162"/>
                                      <a:gd name="connsiteY15" fmla="*/ 131634 h 133158"/>
                                      <a:gd name="connsiteX16" fmla="*/ 79248 w 168162"/>
                                      <a:gd name="connsiteY16" fmla="*/ 130110 h 133158"/>
                                      <a:gd name="connsiteX17" fmla="*/ 71628 w 168162"/>
                                      <a:gd name="connsiteY17" fmla="*/ 128586 h 133158"/>
                                      <a:gd name="connsiteX18" fmla="*/ 62484 w 168162"/>
                                      <a:gd name="connsiteY18" fmla="*/ 124014 h 133158"/>
                                      <a:gd name="connsiteX19" fmla="*/ 54864 w 168162"/>
                                      <a:gd name="connsiteY19" fmla="*/ 120966 h 133158"/>
                                      <a:gd name="connsiteX20" fmla="*/ 41148 w 168162"/>
                                      <a:gd name="connsiteY20" fmla="*/ 114870 h 133158"/>
                                      <a:gd name="connsiteX21" fmla="*/ 35052 w 168162"/>
                                      <a:gd name="connsiteY21" fmla="*/ 111822 h 133158"/>
                                      <a:gd name="connsiteX22" fmla="*/ 30480 w 168162"/>
                                      <a:gd name="connsiteY22" fmla="*/ 110298 h 133158"/>
                                      <a:gd name="connsiteX23" fmla="*/ 15240 w 168162"/>
                                      <a:gd name="connsiteY23" fmla="*/ 101154 h 133158"/>
                                      <a:gd name="connsiteX24" fmla="*/ 10668 w 168162"/>
                                      <a:gd name="connsiteY24" fmla="*/ 98106 h 133158"/>
                                      <a:gd name="connsiteX25" fmla="*/ 4572 w 168162"/>
                                      <a:gd name="connsiteY25" fmla="*/ 88962 h 133158"/>
                                      <a:gd name="connsiteX26" fmla="*/ 1524 w 168162"/>
                                      <a:gd name="connsiteY26" fmla="*/ 84390 h 133158"/>
                                      <a:gd name="connsiteX27" fmla="*/ 0 w 168162"/>
                                      <a:gd name="connsiteY27" fmla="*/ 79818 h 133158"/>
                                      <a:gd name="connsiteX28" fmla="*/ 4572 w 168162"/>
                                      <a:gd name="connsiteY28" fmla="*/ 47814 h 133158"/>
                                      <a:gd name="connsiteX29" fmla="*/ 13716 w 168162"/>
                                      <a:gd name="connsiteY29" fmla="*/ 35622 h 133158"/>
                                      <a:gd name="connsiteX30" fmla="*/ 16764 w 168162"/>
                                      <a:gd name="connsiteY30" fmla="*/ 31050 h 133158"/>
                                      <a:gd name="connsiteX31" fmla="*/ 25908 w 168162"/>
                                      <a:gd name="connsiteY31" fmla="*/ 24954 h 133158"/>
                                      <a:gd name="connsiteX32" fmla="*/ 28956 w 168162"/>
                                      <a:gd name="connsiteY32" fmla="*/ 18858 h 133158"/>
                                      <a:gd name="connsiteX33" fmla="*/ 33528 w 168162"/>
                                      <a:gd name="connsiteY33" fmla="*/ 17334 h 133158"/>
                                      <a:gd name="connsiteX34" fmla="*/ 38100 w 168162"/>
                                      <a:gd name="connsiteY34" fmla="*/ 14286 h 133158"/>
                                      <a:gd name="connsiteX35" fmla="*/ 44196 w 168162"/>
                                      <a:gd name="connsiteY35" fmla="*/ 11238 h 133158"/>
                                      <a:gd name="connsiteX36" fmla="*/ 54864 w 168162"/>
                                      <a:gd name="connsiteY36" fmla="*/ 5142 h 133158"/>
                                      <a:gd name="connsiteX37" fmla="*/ 64008 w 168162"/>
                                      <a:gd name="connsiteY37" fmla="*/ 2094 h 133158"/>
                                      <a:gd name="connsiteX38" fmla="*/ 103632 w 168162"/>
                                      <a:gd name="connsiteY38"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8496 w 168162"/>
                                      <a:gd name="connsiteY7" fmla="*/ 6457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618 h 133158"/>
                                      <a:gd name="connsiteX1" fmla="*/ 103632 w 168162"/>
                                      <a:gd name="connsiteY1" fmla="*/ 3618 h 133158"/>
                                      <a:gd name="connsiteX2" fmla="*/ 124968 w 168162"/>
                                      <a:gd name="connsiteY2" fmla="*/ 23430 h 133158"/>
                                      <a:gd name="connsiteX3" fmla="*/ 135636 w 168162"/>
                                      <a:gd name="connsiteY3" fmla="*/ 34098 h 133158"/>
                                      <a:gd name="connsiteX4" fmla="*/ 138684 w 168162"/>
                                      <a:gd name="connsiteY4" fmla="*/ 38670 h 133158"/>
                                      <a:gd name="connsiteX5" fmla="*/ 147828 w 168162"/>
                                      <a:gd name="connsiteY5" fmla="*/ 47814 h 133158"/>
                                      <a:gd name="connsiteX6" fmla="*/ 152400 w 168162"/>
                                      <a:gd name="connsiteY6" fmla="*/ 53910 h 133158"/>
                                      <a:gd name="connsiteX7" fmla="*/ 151424 w 168162"/>
                                      <a:gd name="connsiteY7" fmla="*/ 9098 h 133158"/>
                                      <a:gd name="connsiteX8" fmla="*/ 149036 w 168162"/>
                                      <a:gd name="connsiteY8" fmla="*/ 78520 h 133158"/>
                                      <a:gd name="connsiteX9" fmla="*/ 166669 w 168162"/>
                                      <a:gd name="connsiteY9" fmla="*/ 80332 h 133158"/>
                                      <a:gd name="connsiteX10" fmla="*/ 167640 w 168162"/>
                                      <a:gd name="connsiteY10" fmla="*/ 82866 h 133158"/>
                                      <a:gd name="connsiteX11" fmla="*/ 168162 w 168162"/>
                                      <a:gd name="connsiteY11" fmla="*/ 102589 h 133158"/>
                                      <a:gd name="connsiteX12" fmla="*/ 153924 w 168162"/>
                                      <a:gd name="connsiteY12" fmla="*/ 124014 h 133158"/>
                                      <a:gd name="connsiteX13" fmla="*/ 149352 w 168162"/>
                                      <a:gd name="connsiteY13" fmla="*/ 128586 h 133158"/>
                                      <a:gd name="connsiteX14" fmla="*/ 143256 w 168162"/>
                                      <a:gd name="connsiteY14" fmla="*/ 130110 h 133158"/>
                                      <a:gd name="connsiteX15" fmla="*/ 134112 w 168162"/>
                                      <a:gd name="connsiteY15" fmla="*/ 133158 h 133158"/>
                                      <a:gd name="connsiteX16" fmla="*/ 83820 w 168162"/>
                                      <a:gd name="connsiteY16" fmla="*/ 131634 h 133158"/>
                                      <a:gd name="connsiteX17" fmla="*/ 79248 w 168162"/>
                                      <a:gd name="connsiteY17" fmla="*/ 130110 h 133158"/>
                                      <a:gd name="connsiteX18" fmla="*/ 71628 w 168162"/>
                                      <a:gd name="connsiteY18" fmla="*/ 128586 h 133158"/>
                                      <a:gd name="connsiteX19" fmla="*/ 62484 w 168162"/>
                                      <a:gd name="connsiteY19" fmla="*/ 124014 h 133158"/>
                                      <a:gd name="connsiteX20" fmla="*/ 54864 w 168162"/>
                                      <a:gd name="connsiteY20" fmla="*/ 120966 h 133158"/>
                                      <a:gd name="connsiteX21" fmla="*/ 41148 w 168162"/>
                                      <a:gd name="connsiteY21" fmla="*/ 114870 h 133158"/>
                                      <a:gd name="connsiteX22" fmla="*/ 35052 w 168162"/>
                                      <a:gd name="connsiteY22" fmla="*/ 111822 h 133158"/>
                                      <a:gd name="connsiteX23" fmla="*/ 30480 w 168162"/>
                                      <a:gd name="connsiteY23" fmla="*/ 110298 h 133158"/>
                                      <a:gd name="connsiteX24" fmla="*/ 15240 w 168162"/>
                                      <a:gd name="connsiteY24" fmla="*/ 101154 h 133158"/>
                                      <a:gd name="connsiteX25" fmla="*/ 10668 w 168162"/>
                                      <a:gd name="connsiteY25" fmla="*/ 98106 h 133158"/>
                                      <a:gd name="connsiteX26" fmla="*/ 4572 w 168162"/>
                                      <a:gd name="connsiteY26" fmla="*/ 88962 h 133158"/>
                                      <a:gd name="connsiteX27" fmla="*/ 1524 w 168162"/>
                                      <a:gd name="connsiteY27" fmla="*/ 84390 h 133158"/>
                                      <a:gd name="connsiteX28" fmla="*/ 0 w 168162"/>
                                      <a:gd name="connsiteY28" fmla="*/ 79818 h 133158"/>
                                      <a:gd name="connsiteX29" fmla="*/ 4572 w 168162"/>
                                      <a:gd name="connsiteY29" fmla="*/ 47814 h 133158"/>
                                      <a:gd name="connsiteX30" fmla="*/ 13716 w 168162"/>
                                      <a:gd name="connsiteY30" fmla="*/ 35622 h 133158"/>
                                      <a:gd name="connsiteX31" fmla="*/ 16764 w 168162"/>
                                      <a:gd name="connsiteY31" fmla="*/ 31050 h 133158"/>
                                      <a:gd name="connsiteX32" fmla="*/ 25908 w 168162"/>
                                      <a:gd name="connsiteY32" fmla="*/ 24954 h 133158"/>
                                      <a:gd name="connsiteX33" fmla="*/ 28956 w 168162"/>
                                      <a:gd name="connsiteY33" fmla="*/ 18858 h 133158"/>
                                      <a:gd name="connsiteX34" fmla="*/ 33528 w 168162"/>
                                      <a:gd name="connsiteY34" fmla="*/ 17334 h 133158"/>
                                      <a:gd name="connsiteX35" fmla="*/ 38100 w 168162"/>
                                      <a:gd name="connsiteY35" fmla="*/ 14286 h 133158"/>
                                      <a:gd name="connsiteX36" fmla="*/ 44196 w 168162"/>
                                      <a:gd name="connsiteY36" fmla="*/ 11238 h 133158"/>
                                      <a:gd name="connsiteX37" fmla="*/ 54864 w 168162"/>
                                      <a:gd name="connsiteY37" fmla="*/ 5142 h 133158"/>
                                      <a:gd name="connsiteX38" fmla="*/ 64008 w 168162"/>
                                      <a:gd name="connsiteY38" fmla="*/ 2094 h 133158"/>
                                      <a:gd name="connsiteX39" fmla="*/ 103632 w 168162"/>
                                      <a:gd name="connsiteY39" fmla="*/ 3618 h 133158"/>
                                      <a:gd name="connsiteX0" fmla="*/ 103632 w 168162"/>
                                      <a:gd name="connsiteY0" fmla="*/ 3963 h 133503"/>
                                      <a:gd name="connsiteX1" fmla="*/ 103632 w 168162"/>
                                      <a:gd name="connsiteY1" fmla="*/ 3963 h 133503"/>
                                      <a:gd name="connsiteX2" fmla="*/ 124968 w 168162"/>
                                      <a:gd name="connsiteY2" fmla="*/ 23775 h 133503"/>
                                      <a:gd name="connsiteX3" fmla="*/ 135636 w 168162"/>
                                      <a:gd name="connsiteY3" fmla="*/ 34443 h 133503"/>
                                      <a:gd name="connsiteX4" fmla="*/ 138684 w 168162"/>
                                      <a:gd name="connsiteY4" fmla="*/ 39015 h 133503"/>
                                      <a:gd name="connsiteX5" fmla="*/ 147828 w 168162"/>
                                      <a:gd name="connsiteY5" fmla="*/ 48159 h 133503"/>
                                      <a:gd name="connsiteX6" fmla="*/ 90400 w 168162"/>
                                      <a:gd name="connsiteY6" fmla="*/ 0 h 133503"/>
                                      <a:gd name="connsiteX7" fmla="*/ 151424 w 168162"/>
                                      <a:gd name="connsiteY7" fmla="*/ 9443 h 133503"/>
                                      <a:gd name="connsiteX8" fmla="*/ 149036 w 168162"/>
                                      <a:gd name="connsiteY8" fmla="*/ 78865 h 133503"/>
                                      <a:gd name="connsiteX9" fmla="*/ 166669 w 168162"/>
                                      <a:gd name="connsiteY9" fmla="*/ 80677 h 133503"/>
                                      <a:gd name="connsiteX10" fmla="*/ 167640 w 168162"/>
                                      <a:gd name="connsiteY10" fmla="*/ 83211 h 133503"/>
                                      <a:gd name="connsiteX11" fmla="*/ 168162 w 168162"/>
                                      <a:gd name="connsiteY11" fmla="*/ 102934 h 133503"/>
                                      <a:gd name="connsiteX12" fmla="*/ 153924 w 168162"/>
                                      <a:gd name="connsiteY12" fmla="*/ 124359 h 133503"/>
                                      <a:gd name="connsiteX13" fmla="*/ 149352 w 168162"/>
                                      <a:gd name="connsiteY13" fmla="*/ 128931 h 133503"/>
                                      <a:gd name="connsiteX14" fmla="*/ 143256 w 168162"/>
                                      <a:gd name="connsiteY14" fmla="*/ 130455 h 133503"/>
                                      <a:gd name="connsiteX15" fmla="*/ 134112 w 168162"/>
                                      <a:gd name="connsiteY15" fmla="*/ 133503 h 133503"/>
                                      <a:gd name="connsiteX16" fmla="*/ 83820 w 168162"/>
                                      <a:gd name="connsiteY16" fmla="*/ 131979 h 133503"/>
                                      <a:gd name="connsiteX17" fmla="*/ 79248 w 168162"/>
                                      <a:gd name="connsiteY17" fmla="*/ 130455 h 133503"/>
                                      <a:gd name="connsiteX18" fmla="*/ 71628 w 168162"/>
                                      <a:gd name="connsiteY18" fmla="*/ 128931 h 133503"/>
                                      <a:gd name="connsiteX19" fmla="*/ 62484 w 168162"/>
                                      <a:gd name="connsiteY19" fmla="*/ 124359 h 133503"/>
                                      <a:gd name="connsiteX20" fmla="*/ 54864 w 168162"/>
                                      <a:gd name="connsiteY20" fmla="*/ 121311 h 133503"/>
                                      <a:gd name="connsiteX21" fmla="*/ 41148 w 168162"/>
                                      <a:gd name="connsiteY21" fmla="*/ 115215 h 133503"/>
                                      <a:gd name="connsiteX22" fmla="*/ 35052 w 168162"/>
                                      <a:gd name="connsiteY22" fmla="*/ 112167 h 133503"/>
                                      <a:gd name="connsiteX23" fmla="*/ 30480 w 168162"/>
                                      <a:gd name="connsiteY23" fmla="*/ 110643 h 133503"/>
                                      <a:gd name="connsiteX24" fmla="*/ 15240 w 168162"/>
                                      <a:gd name="connsiteY24" fmla="*/ 101499 h 133503"/>
                                      <a:gd name="connsiteX25" fmla="*/ 10668 w 168162"/>
                                      <a:gd name="connsiteY25" fmla="*/ 98451 h 133503"/>
                                      <a:gd name="connsiteX26" fmla="*/ 4572 w 168162"/>
                                      <a:gd name="connsiteY26" fmla="*/ 89307 h 133503"/>
                                      <a:gd name="connsiteX27" fmla="*/ 1524 w 168162"/>
                                      <a:gd name="connsiteY27" fmla="*/ 84735 h 133503"/>
                                      <a:gd name="connsiteX28" fmla="*/ 0 w 168162"/>
                                      <a:gd name="connsiteY28" fmla="*/ 80163 h 133503"/>
                                      <a:gd name="connsiteX29" fmla="*/ 4572 w 168162"/>
                                      <a:gd name="connsiteY29" fmla="*/ 48159 h 133503"/>
                                      <a:gd name="connsiteX30" fmla="*/ 13716 w 168162"/>
                                      <a:gd name="connsiteY30" fmla="*/ 35967 h 133503"/>
                                      <a:gd name="connsiteX31" fmla="*/ 16764 w 168162"/>
                                      <a:gd name="connsiteY31" fmla="*/ 31395 h 133503"/>
                                      <a:gd name="connsiteX32" fmla="*/ 25908 w 168162"/>
                                      <a:gd name="connsiteY32" fmla="*/ 25299 h 133503"/>
                                      <a:gd name="connsiteX33" fmla="*/ 28956 w 168162"/>
                                      <a:gd name="connsiteY33" fmla="*/ 19203 h 133503"/>
                                      <a:gd name="connsiteX34" fmla="*/ 33528 w 168162"/>
                                      <a:gd name="connsiteY34" fmla="*/ 17679 h 133503"/>
                                      <a:gd name="connsiteX35" fmla="*/ 38100 w 168162"/>
                                      <a:gd name="connsiteY35" fmla="*/ 14631 h 133503"/>
                                      <a:gd name="connsiteX36" fmla="*/ 44196 w 168162"/>
                                      <a:gd name="connsiteY36" fmla="*/ 11583 h 133503"/>
                                      <a:gd name="connsiteX37" fmla="*/ 54864 w 168162"/>
                                      <a:gd name="connsiteY37" fmla="*/ 5487 h 133503"/>
                                      <a:gd name="connsiteX38" fmla="*/ 64008 w 168162"/>
                                      <a:gd name="connsiteY38" fmla="*/ 2439 h 133503"/>
                                      <a:gd name="connsiteX39" fmla="*/ 103632 w 168162"/>
                                      <a:gd name="connsiteY39" fmla="*/ 3963 h 133503"/>
                                      <a:gd name="connsiteX0" fmla="*/ 103632 w 168162"/>
                                      <a:gd name="connsiteY0" fmla="*/ 6629 h 136169"/>
                                      <a:gd name="connsiteX1" fmla="*/ 103632 w 168162"/>
                                      <a:gd name="connsiteY1" fmla="*/ 6629 h 136169"/>
                                      <a:gd name="connsiteX2" fmla="*/ 124968 w 168162"/>
                                      <a:gd name="connsiteY2" fmla="*/ 26441 h 136169"/>
                                      <a:gd name="connsiteX3" fmla="*/ 135636 w 168162"/>
                                      <a:gd name="connsiteY3" fmla="*/ 37109 h 136169"/>
                                      <a:gd name="connsiteX4" fmla="*/ 138684 w 168162"/>
                                      <a:gd name="connsiteY4" fmla="*/ 41681 h 136169"/>
                                      <a:gd name="connsiteX5" fmla="*/ 90400 w 168162"/>
                                      <a:gd name="connsiteY5" fmla="*/ 2666 h 136169"/>
                                      <a:gd name="connsiteX6" fmla="*/ 151424 w 168162"/>
                                      <a:gd name="connsiteY6" fmla="*/ 12109 h 136169"/>
                                      <a:gd name="connsiteX7" fmla="*/ 149036 w 168162"/>
                                      <a:gd name="connsiteY7" fmla="*/ 81531 h 136169"/>
                                      <a:gd name="connsiteX8" fmla="*/ 166669 w 168162"/>
                                      <a:gd name="connsiteY8" fmla="*/ 83343 h 136169"/>
                                      <a:gd name="connsiteX9" fmla="*/ 167640 w 168162"/>
                                      <a:gd name="connsiteY9" fmla="*/ 85877 h 136169"/>
                                      <a:gd name="connsiteX10" fmla="*/ 168162 w 168162"/>
                                      <a:gd name="connsiteY10" fmla="*/ 105600 h 136169"/>
                                      <a:gd name="connsiteX11" fmla="*/ 153924 w 168162"/>
                                      <a:gd name="connsiteY11" fmla="*/ 127025 h 136169"/>
                                      <a:gd name="connsiteX12" fmla="*/ 149352 w 168162"/>
                                      <a:gd name="connsiteY12" fmla="*/ 131597 h 136169"/>
                                      <a:gd name="connsiteX13" fmla="*/ 143256 w 168162"/>
                                      <a:gd name="connsiteY13" fmla="*/ 133121 h 136169"/>
                                      <a:gd name="connsiteX14" fmla="*/ 134112 w 168162"/>
                                      <a:gd name="connsiteY14" fmla="*/ 136169 h 136169"/>
                                      <a:gd name="connsiteX15" fmla="*/ 83820 w 168162"/>
                                      <a:gd name="connsiteY15" fmla="*/ 134645 h 136169"/>
                                      <a:gd name="connsiteX16" fmla="*/ 79248 w 168162"/>
                                      <a:gd name="connsiteY16" fmla="*/ 133121 h 136169"/>
                                      <a:gd name="connsiteX17" fmla="*/ 71628 w 168162"/>
                                      <a:gd name="connsiteY17" fmla="*/ 131597 h 136169"/>
                                      <a:gd name="connsiteX18" fmla="*/ 62484 w 168162"/>
                                      <a:gd name="connsiteY18" fmla="*/ 127025 h 136169"/>
                                      <a:gd name="connsiteX19" fmla="*/ 54864 w 168162"/>
                                      <a:gd name="connsiteY19" fmla="*/ 123977 h 136169"/>
                                      <a:gd name="connsiteX20" fmla="*/ 41148 w 168162"/>
                                      <a:gd name="connsiteY20" fmla="*/ 117881 h 136169"/>
                                      <a:gd name="connsiteX21" fmla="*/ 35052 w 168162"/>
                                      <a:gd name="connsiteY21" fmla="*/ 114833 h 136169"/>
                                      <a:gd name="connsiteX22" fmla="*/ 30480 w 168162"/>
                                      <a:gd name="connsiteY22" fmla="*/ 113309 h 136169"/>
                                      <a:gd name="connsiteX23" fmla="*/ 15240 w 168162"/>
                                      <a:gd name="connsiteY23" fmla="*/ 104165 h 136169"/>
                                      <a:gd name="connsiteX24" fmla="*/ 10668 w 168162"/>
                                      <a:gd name="connsiteY24" fmla="*/ 101117 h 136169"/>
                                      <a:gd name="connsiteX25" fmla="*/ 4572 w 168162"/>
                                      <a:gd name="connsiteY25" fmla="*/ 91973 h 136169"/>
                                      <a:gd name="connsiteX26" fmla="*/ 1524 w 168162"/>
                                      <a:gd name="connsiteY26" fmla="*/ 87401 h 136169"/>
                                      <a:gd name="connsiteX27" fmla="*/ 0 w 168162"/>
                                      <a:gd name="connsiteY27" fmla="*/ 82829 h 136169"/>
                                      <a:gd name="connsiteX28" fmla="*/ 4572 w 168162"/>
                                      <a:gd name="connsiteY28" fmla="*/ 50825 h 136169"/>
                                      <a:gd name="connsiteX29" fmla="*/ 13716 w 168162"/>
                                      <a:gd name="connsiteY29" fmla="*/ 38633 h 136169"/>
                                      <a:gd name="connsiteX30" fmla="*/ 16764 w 168162"/>
                                      <a:gd name="connsiteY30" fmla="*/ 34061 h 136169"/>
                                      <a:gd name="connsiteX31" fmla="*/ 25908 w 168162"/>
                                      <a:gd name="connsiteY31" fmla="*/ 27965 h 136169"/>
                                      <a:gd name="connsiteX32" fmla="*/ 28956 w 168162"/>
                                      <a:gd name="connsiteY32" fmla="*/ 21869 h 136169"/>
                                      <a:gd name="connsiteX33" fmla="*/ 33528 w 168162"/>
                                      <a:gd name="connsiteY33" fmla="*/ 20345 h 136169"/>
                                      <a:gd name="connsiteX34" fmla="*/ 38100 w 168162"/>
                                      <a:gd name="connsiteY34" fmla="*/ 17297 h 136169"/>
                                      <a:gd name="connsiteX35" fmla="*/ 44196 w 168162"/>
                                      <a:gd name="connsiteY35" fmla="*/ 14249 h 136169"/>
                                      <a:gd name="connsiteX36" fmla="*/ 54864 w 168162"/>
                                      <a:gd name="connsiteY36" fmla="*/ 8153 h 136169"/>
                                      <a:gd name="connsiteX37" fmla="*/ 64008 w 168162"/>
                                      <a:gd name="connsiteY37" fmla="*/ 5105 h 136169"/>
                                      <a:gd name="connsiteX38" fmla="*/ 103632 w 168162"/>
                                      <a:gd name="connsiteY38" fmla="*/ 6629 h 136169"/>
                                      <a:gd name="connsiteX0" fmla="*/ 103632 w 168162"/>
                                      <a:gd name="connsiteY0" fmla="*/ 6292 h 135832"/>
                                      <a:gd name="connsiteX1" fmla="*/ 103632 w 168162"/>
                                      <a:gd name="connsiteY1" fmla="*/ 6292 h 135832"/>
                                      <a:gd name="connsiteX2" fmla="*/ 124968 w 168162"/>
                                      <a:gd name="connsiteY2" fmla="*/ 26104 h 135832"/>
                                      <a:gd name="connsiteX3" fmla="*/ 135636 w 168162"/>
                                      <a:gd name="connsiteY3" fmla="*/ 36772 h 135832"/>
                                      <a:gd name="connsiteX4" fmla="*/ 90400 w 168162"/>
                                      <a:gd name="connsiteY4" fmla="*/ 2329 h 135832"/>
                                      <a:gd name="connsiteX5" fmla="*/ 151424 w 168162"/>
                                      <a:gd name="connsiteY5" fmla="*/ 11772 h 135832"/>
                                      <a:gd name="connsiteX6" fmla="*/ 149036 w 168162"/>
                                      <a:gd name="connsiteY6" fmla="*/ 81194 h 135832"/>
                                      <a:gd name="connsiteX7" fmla="*/ 166669 w 168162"/>
                                      <a:gd name="connsiteY7" fmla="*/ 83006 h 135832"/>
                                      <a:gd name="connsiteX8" fmla="*/ 167640 w 168162"/>
                                      <a:gd name="connsiteY8" fmla="*/ 85540 h 135832"/>
                                      <a:gd name="connsiteX9" fmla="*/ 168162 w 168162"/>
                                      <a:gd name="connsiteY9" fmla="*/ 105263 h 135832"/>
                                      <a:gd name="connsiteX10" fmla="*/ 153924 w 168162"/>
                                      <a:gd name="connsiteY10" fmla="*/ 126688 h 135832"/>
                                      <a:gd name="connsiteX11" fmla="*/ 149352 w 168162"/>
                                      <a:gd name="connsiteY11" fmla="*/ 131260 h 135832"/>
                                      <a:gd name="connsiteX12" fmla="*/ 143256 w 168162"/>
                                      <a:gd name="connsiteY12" fmla="*/ 132784 h 135832"/>
                                      <a:gd name="connsiteX13" fmla="*/ 134112 w 168162"/>
                                      <a:gd name="connsiteY13" fmla="*/ 135832 h 135832"/>
                                      <a:gd name="connsiteX14" fmla="*/ 83820 w 168162"/>
                                      <a:gd name="connsiteY14" fmla="*/ 134308 h 135832"/>
                                      <a:gd name="connsiteX15" fmla="*/ 79248 w 168162"/>
                                      <a:gd name="connsiteY15" fmla="*/ 132784 h 135832"/>
                                      <a:gd name="connsiteX16" fmla="*/ 71628 w 168162"/>
                                      <a:gd name="connsiteY16" fmla="*/ 131260 h 135832"/>
                                      <a:gd name="connsiteX17" fmla="*/ 62484 w 168162"/>
                                      <a:gd name="connsiteY17" fmla="*/ 126688 h 135832"/>
                                      <a:gd name="connsiteX18" fmla="*/ 54864 w 168162"/>
                                      <a:gd name="connsiteY18" fmla="*/ 123640 h 135832"/>
                                      <a:gd name="connsiteX19" fmla="*/ 41148 w 168162"/>
                                      <a:gd name="connsiteY19" fmla="*/ 117544 h 135832"/>
                                      <a:gd name="connsiteX20" fmla="*/ 35052 w 168162"/>
                                      <a:gd name="connsiteY20" fmla="*/ 114496 h 135832"/>
                                      <a:gd name="connsiteX21" fmla="*/ 30480 w 168162"/>
                                      <a:gd name="connsiteY21" fmla="*/ 112972 h 135832"/>
                                      <a:gd name="connsiteX22" fmla="*/ 15240 w 168162"/>
                                      <a:gd name="connsiteY22" fmla="*/ 103828 h 135832"/>
                                      <a:gd name="connsiteX23" fmla="*/ 10668 w 168162"/>
                                      <a:gd name="connsiteY23" fmla="*/ 100780 h 135832"/>
                                      <a:gd name="connsiteX24" fmla="*/ 4572 w 168162"/>
                                      <a:gd name="connsiteY24" fmla="*/ 91636 h 135832"/>
                                      <a:gd name="connsiteX25" fmla="*/ 1524 w 168162"/>
                                      <a:gd name="connsiteY25" fmla="*/ 87064 h 135832"/>
                                      <a:gd name="connsiteX26" fmla="*/ 0 w 168162"/>
                                      <a:gd name="connsiteY26" fmla="*/ 82492 h 135832"/>
                                      <a:gd name="connsiteX27" fmla="*/ 4572 w 168162"/>
                                      <a:gd name="connsiteY27" fmla="*/ 50488 h 135832"/>
                                      <a:gd name="connsiteX28" fmla="*/ 13716 w 168162"/>
                                      <a:gd name="connsiteY28" fmla="*/ 38296 h 135832"/>
                                      <a:gd name="connsiteX29" fmla="*/ 16764 w 168162"/>
                                      <a:gd name="connsiteY29" fmla="*/ 33724 h 135832"/>
                                      <a:gd name="connsiteX30" fmla="*/ 25908 w 168162"/>
                                      <a:gd name="connsiteY30" fmla="*/ 27628 h 135832"/>
                                      <a:gd name="connsiteX31" fmla="*/ 28956 w 168162"/>
                                      <a:gd name="connsiteY31" fmla="*/ 21532 h 135832"/>
                                      <a:gd name="connsiteX32" fmla="*/ 33528 w 168162"/>
                                      <a:gd name="connsiteY32" fmla="*/ 20008 h 135832"/>
                                      <a:gd name="connsiteX33" fmla="*/ 38100 w 168162"/>
                                      <a:gd name="connsiteY33" fmla="*/ 16960 h 135832"/>
                                      <a:gd name="connsiteX34" fmla="*/ 44196 w 168162"/>
                                      <a:gd name="connsiteY34" fmla="*/ 13912 h 135832"/>
                                      <a:gd name="connsiteX35" fmla="*/ 54864 w 168162"/>
                                      <a:gd name="connsiteY35" fmla="*/ 7816 h 135832"/>
                                      <a:gd name="connsiteX36" fmla="*/ 64008 w 168162"/>
                                      <a:gd name="connsiteY36" fmla="*/ 4768 h 135832"/>
                                      <a:gd name="connsiteX37" fmla="*/ 103632 w 168162"/>
                                      <a:gd name="connsiteY37" fmla="*/ 6292 h 135832"/>
                                      <a:gd name="connsiteX0" fmla="*/ 103632 w 168162"/>
                                      <a:gd name="connsiteY0" fmla="*/ 5503 h 135043"/>
                                      <a:gd name="connsiteX1" fmla="*/ 103632 w 168162"/>
                                      <a:gd name="connsiteY1" fmla="*/ 5503 h 135043"/>
                                      <a:gd name="connsiteX2" fmla="*/ 124968 w 168162"/>
                                      <a:gd name="connsiteY2" fmla="*/ 25315 h 135043"/>
                                      <a:gd name="connsiteX3" fmla="*/ 90400 w 168162"/>
                                      <a:gd name="connsiteY3" fmla="*/ 1540 h 135043"/>
                                      <a:gd name="connsiteX4" fmla="*/ 151424 w 168162"/>
                                      <a:gd name="connsiteY4" fmla="*/ 10983 h 135043"/>
                                      <a:gd name="connsiteX5" fmla="*/ 149036 w 168162"/>
                                      <a:gd name="connsiteY5" fmla="*/ 80405 h 135043"/>
                                      <a:gd name="connsiteX6" fmla="*/ 166669 w 168162"/>
                                      <a:gd name="connsiteY6" fmla="*/ 82217 h 135043"/>
                                      <a:gd name="connsiteX7" fmla="*/ 167640 w 168162"/>
                                      <a:gd name="connsiteY7" fmla="*/ 84751 h 135043"/>
                                      <a:gd name="connsiteX8" fmla="*/ 168162 w 168162"/>
                                      <a:gd name="connsiteY8" fmla="*/ 104474 h 135043"/>
                                      <a:gd name="connsiteX9" fmla="*/ 153924 w 168162"/>
                                      <a:gd name="connsiteY9" fmla="*/ 125899 h 135043"/>
                                      <a:gd name="connsiteX10" fmla="*/ 149352 w 168162"/>
                                      <a:gd name="connsiteY10" fmla="*/ 130471 h 135043"/>
                                      <a:gd name="connsiteX11" fmla="*/ 143256 w 168162"/>
                                      <a:gd name="connsiteY11" fmla="*/ 131995 h 135043"/>
                                      <a:gd name="connsiteX12" fmla="*/ 134112 w 168162"/>
                                      <a:gd name="connsiteY12" fmla="*/ 135043 h 135043"/>
                                      <a:gd name="connsiteX13" fmla="*/ 83820 w 168162"/>
                                      <a:gd name="connsiteY13" fmla="*/ 133519 h 135043"/>
                                      <a:gd name="connsiteX14" fmla="*/ 79248 w 168162"/>
                                      <a:gd name="connsiteY14" fmla="*/ 131995 h 135043"/>
                                      <a:gd name="connsiteX15" fmla="*/ 71628 w 168162"/>
                                      <a:gd name="connsiteY15" fmla="*/ 130471 h 135043"/>
                                      <a:gd name="connsiteX16" fmla="*/ 62484 w 168162"/>
                                      <a:gd name="connsiteY16" fmla="*/ 125899 h 135043"/>
                                      <a:gd name="connsiteX17" fmla="*/ 54864 w 168162"/>
                                      <a:gd name="connsiteY17" fmla="*/ 122851 h 135043"/>
                                      <a:gd name="connsiteX18" fmla="*/ 41148 w 168162"/>
                                      <a:gd name="connsiteY18" fmla="*/ 116755 h 135043"/>
                                      <a:gd name="connsiteX19" fmla="*/ 35052 w 168162"/>
                                      <a:gd name="connsiteY19" fmla="*/ 113707 h 135043"/>
                                      <a:gd name="connsiteX20" fmla="*/ 30480 w 168162"/>
                                      <a:gd name="connsiteY20" fmla="*/ 112183 h 135043"/>
                                      <a:gd name="connsiteX21" fmla="*/ 15240 w 168162"/>
                                      <a:gd name="connsiteY21" fmla="*/ 103039 h 135043"/>
                                      <a:gd name="connsiteX22" fmla="*/ 10668 w 168162"/>
                                      <a:gd name="connsiteY22" fmla="*/ 99991 h 135043"/>
                                      <a:gd name="connsiteX23" fmla="*/ 4572 w 168162"/>
                                      <a:gd name="connsiteY23" fmla="*/ 90847 h 135043"/>
                                      <a:gd name="connsiteX24" fmla="*/ 1524 w 168162"/>
                                      <a:gd name="connsiteY24" fmla="*/ 86275 h 135043"/>
                                      <a:gd name="connsiteX25" fmla="*/ 0 w 168162"/>
                                      <a:gd name="connsiteY25" fmla="*/ 81703 h 135043"/>
                                      <a:gd name="connsiteX26" fmla="*/ 4572 w 168162"/>
                                      <a:gd name="connsiteY26" fmla="*/ 49699 h 135043"/>
                                      <a:gd name="connsiteX27" fmla="*/ 13716 w 168162"/>
                                      <a:gd name="connsiteY27" fmla="*/ 37507 h 135043"/>
                                      <a:gd name="connsiteX28" fmla="*/ 16764 w 168162"/>
                                      <a:gd name="connsiteY28" fmla="*/ 32935 h 135043"/>
                                      <a:gd name="connsiteX29" fmla="*/ 25908 w 168162"/>
                                      <a:gd name="connsiteY29" fmla="*/ 26839 h 135043"/>
                                      <a:gd name="connsiteX30" fmla="*/ 28956 w 168162"/>
                                      <a:gd name="connsiteY30" fmla="*/ 20743 h 135043"/>
                                      <a:gd name="connsiteX31" fmla="*/ 33528 w 168162"/>
                                      <a:gd name="connsiteY31" fmla="*/ 19219 h 135043"/>
                                      <a:gd name="connsiteX32" fmla="*/ 38100 w 168162"/>
                                      <a:gd name="connsiteY32" fmla="*/ 16171 h 135043"/>
                                      <a:gd name="connsiteX33" fmla="*/ 44196 w 168162"/>
                                      <a:gd name="connsiteY33" fmla="*/ 13123 h 135043"/>
                                      <a:gd name="connsiteX34" fmla="*/ 54864 w 168162"/>
                                      <a:gd name="connsiteY34" fmla="*/ 7027 h 135043"/>
                                      <a:gd name="connsiteX35" fmla="*/ 64008 w 168162"/>
                                      <a:gd name="connsiteY35" fmla="*/ 3979 h 135043"/>
                                      <a:gd name="connsiteX36" fmla="*/ 103632 w 168162"/>
                                      <a:gd name="connsiteY36" fmla="*/ 5503 h 135043"/>
                                      <a:gd name="connsiteX0" fmla="*/ 103632 w 168162"/>
                                      <a:gd name="connsiteY0" fmla="*/ 4092 h 133632"/>
                                      <a:gd name="connsiteX1" fmla="*/ 103632 w 168162"/>
                                      <a:gd name="connsiteY1" fmla="*/ 4092 h 133632"/>
                                      <a:gd name="connsiteX2" fmla="*/ 90400 w 168162"/>
                                      <a:gd name="connsiteY2" fmla="*/ 129 h 133632"/>
                                      <a:gd name="connsiteX3" fmla="*/ 151424 w 168162"/>
                                      <a:gd name="connsiteY3" fmla="*/ 9572 h 133632"/>
                                      <a:gd name="connsiteX4" fmla="*/ 149036 w 168162"/>
                                      <a:gd name="connsiteY4" fmla="*/ 78994 h 133632"/>
                                      <a:gd name="connsiteX5" fmla="*/ 166669 w 168162"/>
                                      <a:gd name="connsiteY5" fmla="*/ 80806 h 133632"/>
                                      <a:gd name="connsiteX6" fmla="*/ 167640 w 168162"/>
                                      <a:gd name="connsiteY6" fmla="*/ 83340 h 133632"/>
                                      <a:gd name="connsiteX7" fmla="*/ 168162 w 168162"/>
                                      <a:gd name="connsiteY7" fmla="*/ 103063 h 133632"/>
                                      <a:gd name="connsiteX8" fmla="*/ 153924 w 168162"/>
                                      <a:gd name="connsiteY8" fmla="*/ 124488 h 133632"/>
                                      <a:gd name="connsiteX9" fmla="*/ 149352 w 168162"/>
                                      <a:gd name="connsiteY9" fmla="*/ 129060 h 133632"/>
                                      <a:gd name="connsiteX10" fmla="*/ 143256 w 168162"/>
                                      <a:gd name="connsiteY10" fmla="*/ 130584 h 133632"/>
                                      <a:gd name="connsiteX11" fmla="*/ 134112 w 168162"/>
                                      <a:gd name="connsiteY11" fmla="*/ 133632 h 133632"/>
                                      <a:gd name="connsiteX12" fmla="*/ 83820 w 168162"/>
                                      <a:gd name="connsiteY12" fmla="*/ 132108 h 133632"/>
                                      <a:gd name="connsiteX13" fmla="*/ 79248 w 168162"/>
                                      <a:gd name="connsiteY13" fmla="*/ 130584 h 133632"/>
                                      <a:gd name="connsiteX14" fmla="*/ 71628 w 168162"/>
                                      <a:gd name="connsiteY14" fmla="*/ 129060 h 133632"/>
                                      <a:gd name="connsiteX15" fmla="*/ 62484 w 168162"/>
                                      <a:gd name="connsiteY15" fmla="*/ 124488 h 133632"/>
                                      <a:gd name="connsiteX16" fmla="*/ 54864 w 168162"/>
                                      <a:gd name="connsiteY16" fmla="*/ 121440 h 133632"/>
                                      <a:gd name="connsiteX17" fmla="*/ 41148 w 168162"/>
                                      <a:gd name="connsiteY17" fmla="*/ 115344 h 133632"/>
                                      <a:gd name="connsiteX18" fmla="*/ 35052 w 168162"/>
                                      <a:gd name="connsiteY18" fmla="*/ 112296 h 133632"/>
                                      <a:gd name="connsiteX19" fmla="*/ 30480 w 168162"/>
                                      <a:gd name="connsiteY19" fmla="*/ 110772 h 133632"/>
                                      <a:gd name="connsiteX20" fmla="*/ 15240 w 168162"/>
                                      <a:gd name="connsiteY20" fmla="*/ 101628 h 133632"/>
                                      <a:gd name="connsiteX21" fmla="*/ 10668 w 168162"/>
                                      <a:gd name="connsiteY21" fmla="*/ 98580 h 133632"/>
                                      <a:gd name="connsiteX22" fmla="*/ 4572 w 168162"/>
                                      <a:gd name="connsiteY22" fmla="*/ 89436 h 133632"/>
                                      <a:gd name="connsiteX23" fmla="*/ 1524 w 168162"/>
                                      <a:gd name="connsiteY23" fmla="*/ 84864 h 133632"/>
                                      <a:gd name="connsiteX24" fmla="*/ 0 w 168162"/>
                                      <a:gd name="connsiteY24" fmla="*/ 80292 h 133632"/>
                                      <a:gd name="connsiteX25" fmla="*/ 4572 w 168162"/>
                                      <a:gd name="connsiteY25" fmla="*/ 48288 h 133632"/>
                                      <a:gd name="connsiteX26" fmla="*/ 13716 w 168162"/>
                                      <a:gd name="connsiteY26" fmla="*/ 36096 h 133632"/>
                                      <a:gd name="connsiteX27" fmla="*/ 16764 w 168162"/>
                                      <a:gd name="connsiteY27" fmla="*/ 31524 h 133632"/>
                                      <a:gd name="connsiteX28" fmla="*/ 25908 w 168162"/>
                                      <a:gd name="connsiteY28" fmla="*/ 25428 h 133632"/>
                                      <a:gd name="connsiteX29" fmla="*/ 28956 w 168162"/>
                                      <a:gd name="connsiteY29" fmla="*/ 19332 h 133632"/>
                                      <a:gd name="connsiteX30" fmla="*/ 33528 w 168162"/>
                                      <a:gd name="connsiteY30" fmla="*/ 17808 h 133632"/>
                                      <a:gd name="connsiteX31" fmla="*/ 38100 w 168162"/>
                                      <a:gd name="connsiteY31" fmla="*/ 14760 h 133632"/>
                                      <a:gd name="connsiteX32" fmla="*/ 44196 w 168162"/>
                                      <a:gd name="connsiteY32" fmla="*/ 11712 h 133632"/>
                                      <a:gd name="connsiteX33" fmla="*/ 54864 w 168162"/>
                                      <a:gd name="connsiteY33" fmla="*/ 5616 h 133632"/>
                                      <a:gd name="connsiteX34" fmla="*/ 64008 w 168162"/>
                                      <a:gd name="connsiteY34" fmla="*/ 2568 h 133632"/>
                                      <a:gd name="connsiteX35" fmla="*/ 103632 w 168162"/>
                                      <a:gd name="connsiteY35" fmla="*/ 4092 h 133632"/>
                                      <a:gd name="connsiteX0" fmla="*/ 64008 w 168162"/>
                                      <a:gd name="connsiteY0" fmla="*/ 2562 h 133626"/>
                                      <a:gd name="connsiteX1" fmla="*/ 103632 w 168162"/>
                                      <a:gd name="connsiteY1" fmla="*/ 4086 h 133626"/>
                                      <a:gd name="connsiteX2" fmla="*/ 90400 w 168162"/>
                                      <a:gd name="connsiteY2" fmla="*/ 123 h 133626"/>
                                      <a:gd name="connsiteX3" fmla="*/ 151424 w 168162"/>
                                      <a:gd name="connsiteY3" fmla="*/ 9566 h 133626"/>
                                      <a:gd name="connsiteX4" fmla="*/ 149036 w 168162"/>
                                      <a:gd name="connsiteY4" fmla="*/ 78988 h 133626"/>
                                      <a:gd name="connsiteX5" fmla="*/ 166669 w 168162"/>
                                      <a:gd name="connsiteY5" fmla="*/ 80800 h 133626"/>
                                      <a:gd name="connsiteX6" fmla="*/ 167640 w 168162"/>
                                      <a:gd name="connsiteY6" fmla="*/ 83334 h 133626"/>
                                      <a:gd name="connsiteX7" fmla="*/ 168162 w 168162"/>
                                      <a:gd name="connsiteY7" fmla="*/ 103057 h 133626"/>
                                      <a:gd name="connsiteX8" fmla="*/ 153924 w 168162"/>
                                      <a:gd name="connsiteY8" fmla="*/ 124482 h 133626"/>
                                      <a:gd name="connsiteX9" fmla="*/ 149352 w 168162"/>
                                      <a:gd name="connsiteY9" fmla="*/ 129054 h 133626"/>
                                      <a:gd name="connsiteX10" fmla="*/ 143256 w 168162"/>
                                      <a:gd name="connsiteY10" fmla="*/ 130578 h 133626"/>
                                      <a:gd name="connsiteX11" fmla="*/ 134112 w 168162"/>
                                      <a:gd name="connsiteY11" fmla="*/ 133626 h 133626"/>
                                      <a:gd name="connsiteX12" fmla="*/ 83820 w 168162"/>
                                      <a:gd name="connsiteY12" fmla="*/ 132102 h 133626"/>
                                      <a:gd name="connsiteX13" fmla="*/ 79248 w 168162"/>
                                      <a:gd name="connsiteY13" fmla="*/ 130578 h 133626"/>
                                      <a:gd name="connsiteX14" fmla="*/ 71628 w 168162"/>
                                      <a:gd name="connsiteY14" fmla="*/ 129054 h 133626"/>
                                      <a:gd name="connsiteX15" fmla="*/ 62484 w 168162"/>
                                      <a:gd name="connsiteY15" fmla="*/ 124482 h 133626"/>
                                      <a:gd name="connsiteX16" fmla="*/ 54864 w 168162"/>
                                      <a:gd name="connsiteY16" fmla="*/ 121434 h 133626"/>
                                      <a:gd name="connsiteX17" fmla="*/ 41148 w 168162"/>
                                      <a:gd name="connsiteY17" fmla="*/ 115338 h 133626"/>
                                      <a:gd name="connsiteX18" fmla="*/ 35052 w 168162"/>
                                      <a:gd name="connsiteY18" fmla="*/ 112290 h 133626"/>
                                      <a:gd name="connsiteX19" fmla="*/ 30480 w 168162"/>
                                      <a:gd name="connsiteY19" fmla="*/ 110766 h 133626"/>
                                      <a:gd name="connsiteX20" fmla="*/ 15240 w 168162"/>
                                      <a:gd name="connsiteY20" fmla="*/ 101622 h 133626"/>
                                      <a:gd name="connsiteX21" fmla="*/ 10668 w 168162"/>
                                      <a:gd name="connsiteY21" fmla="*/ 98574 h 133626"/>
                                      <a:gd name="connsiteX22" fmla="*/ 4572 w 168162"/>
                                      <a:gd name="connsiteY22" fmla="*/ 89430 h 133626"/>
                                      <a:gd name="connsiteX23" fmla="*/ 1524 w 168162"/>
                                      <a:gd name="connsiteY23" fmla="*/ 84858 h 133626"/>
                                      <a:gd name="connsiteX24" fmla="*/ 0 w 168162"/>
                                      <a:gd name="connsiteY24" fmla="*/ 80286 h 133626"/>
                                      <a:gd name="connsiteX25" fmla="*/ 4572 w 168162"/>
                                      <a:gd name="connsiteY25" fmla="*/ 48282 h 133626"/>
                                      <a:gd name="connsiteX26" fmla="*/ 13716 w 168162"/>
                                      <a:gd name="connsiteY26" fmla="*/ 36090 h 133626"/>
                                      <a:gd name="connsiteX27" fmla="*/ 16764 w 168162"/>
                                      <a:gd name="connsiteY27" fmla="*/ 31518 h 133626"/>
                                      <a:gd name="connsiteX28" fmla="*/ 25908 w 168162"/>
                                      <a:gd name="connsiteY28" fmla="*/ 25422 h 133626"/>
                                      <a:gd name="connsiteX29" fmla="*/ 28956 w 168162"/>
                                      <a:gd name="connsiteY29" fmla="*/ 19326 h 133626"/>
                                      <a:gd name="connsiteX30" fmla="*/ 33528 w 168162"/>
                                      <a:gd name="connsiteY30" fmla="*/ 17802 h 133626"/>
                                      <a:gd name="connsiteX31" fmla="*/ 38100 w 168162"/>
                                      <a:gd name="connsiteY31" fmla="*/ 14754 h 133626"/>
                                      <a:gd name="connsiteX32" fmla="*/ 44196 w 168162"/>
                                      <a:gd name="connsiteY32" fmla="*/ 11706 h 133626"/>
                                      <a:gd name="connsiteX33" fmla="*/ 54864 w 168162"/>
                                      <a:gd name="connsiteY33" fmla="*/ 5610 h 133626"/>
                                      <a:gd name="connsiteX34" fmla="*/ 64008 w 168162"/>
                                      <a:gd name="connsiteY34" fmla="*/ 2562 h 133626"/>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49036 w 168162"/>
                                      <a:gd name="connsiteY3" fmla="*/ 79153 h 133791"/>
                                      <a:gd name="connsiteX4" fmla="*/ 166669 w 168162"/>
                                      <a:gd name="connsiteY4" fmla="*/ 80965 h 133791"/>
                                      <a:gd name="connsiteX5" fmla="*/ 167640 w 168162"/>
                                      <a:gd name="connsiteY5" fmla="*/ 83499 h 133791"/>
                                      <a:gd name="connsiteX6" fmla="*/ 168162 w 168162"/>
                                      <a:gd name="connsiteY6" fmla="*/ 103222 h 133791"/>
                                      <a:gd name="connsiteX7" fmla="*/ 153924 w 168162"/>
                                      <a:gd name="connsiteY7" fmla="*/ 124647 h 133791"/>
                                      <a:gd name="connsiteX8" fmla="*/ 149352 w 168162"/>
                                      <a:gd name="connsiteY8" fmla="*/ 129219 h 133791"/>
                                      <a:gd name="connsiteX9" fmla="*/ 143256 w 168162"/>
                                      <a:gd name="connsiteY9" fmla="*/ 130743 h 133791"/>
                                      <a:gd name="connsiteX10" fmla="*/ 134112 w 168162"/>
                                      <a:gd name="connsiteY10" fmla="*/ 133791 h 133791"/>
                                      <a:gd name="connsiteX11" fmla="*/ 83820 w 168162"/>
                                      <a:gd name="connsiteY11" fmla="*/ 132267 h 133791"/>
                                      <a:gd name="connsiteX12" fmla="*/ 79248 w 168162"/>
                                      <a:gd name="connsiteY12" fmla="*/ 130743 h 133791"/>
                                      <a:gd name="connsiteX13" fmla="*/ 71628 w 168162"/>
                                      <a:gd name="connsiteY13" fmla="*/ 129219 h 133791"/>
                                      <a:gd name="connsiteX14" fmla="*/ 62484 w 168162"/>
                                      <a:gd name="connsiteY14" fmla="*/ 124647 h 133791"/>
                                      <a:gd name="connsiteX15" fmla="*/ 54864 w 168162"/>
                                      <a:gd name="connsiteY15" fmla="*/ 121599 h 133791"/>
                                      <a:gd name="connsiteX16" fmla="*/ 41148 w 168162"/>
                                      <a:gd name="connsiteY16" fmla="*/ 115503 h 133791"/>
                                      <a:gd name="connsiteX17" fmla="*/ 35052 w 168162"/>
                                      <a:gd name="connsiteY17" fmla="*/ 112455 h 133791"/>
                                      <a:gd name="connsiteX18" fmla="*/ 30480 w 168162"/>
                                      <a:gd name="connsiteY18" fmla="*/ 110931 h 133791"/>
                                      <a:gd name="connsiteX19" fmla="*/ 15240 w 168162"/>
                                      <a:gd name="connsiteY19" fmla="*/ 101787 h 133791"/>
                                      <a:gd name="connsiteX20" fmla="*/ 10668 w 168162"/>
                                      <a:gd name="connsiteY20" fmla="*/ 98739 h 133791"/>
                                      <a:gd name="connsiteX21" fmla="*/ 4572 w 168162"/>
                                      <a:gd name="connsiteY21" fmla="*/ 89595 h 133791"/>
                                      <a:gd name="connsiteX22" fmla="*/ 1524 w 168162"/>
                                      <a:gd name="connsiteY22" fmla="*/ 85023 h 133791"/>
                                      <a:gd name="connsiteX23" fmla="*/ 0 w 168162"/>
                                      <a:gd name="connsiteY23" fmla="*/ 80451 h 133791"/>
                                      <a:gd name="connsiteX24" fmla="*/ 4572 w 168162"/>
                                      <a:gd name="connsiteY24" fmla="*/ 48447 h 133791"/>
                                      <a:gd name="connsiteX25" fmla="*/ 13716 w 168162"/>
                                      <a:gd name="connsiteY25" fmla="*/ 36255 h 133791"/>
                                      <a:gd name="connsiteX26" fmla="*/ 16764 w 168162"/>
                                      <a:gd name="connsiteY26" fmla="*/ 31683 h 133791"/>
                                      <a:gd name="connsiteX27" fmla="*/ 25908 w 168162"/>
                                      <a:gd name="connsiteY27" fmla="*/ 25587 h 133791"/>
                                      <a:gd name="connsiteX28" fmla="*/ 28956 w 168162"/>
                                      <a:gd name="connsiteY28" fmla="*/ 19491 h 133791"/>
                                      <a:gd name="connsiteX29" fmla="*/ 33528 w 168162"/>
                                      <a:gd name="connsiteY29" fmla="*/ 17967 h 133791"/>
                                      <a:gd name="connsiteX30" fmla="*/ 38100 w 168162"/>
                                      <a:gd name="connsiteY30" fmla="*/ 14919 h 133791"/>
                                      <a:gd name="connsiteX31" fmla="*/ 44196 w 168162"/>
                                      <a:gd name="connsiteY31" fmla="*/ 11871 h 133791"/>
                                      <a:gd name="connsiteX32" fmla="*/ 54864 w 168162"/>
                                      <a:gd name="connsiteY32" fmla="*/ 5775 h 133791"/>
                                      <a:gd name="connsiteX33" fmla="*/ 64008 w 168162"/>
                                      <a:gd name="connsiteY33"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2727 h 133791"/>
                                      <a:gd name="connsiteX1" fmla="*/ 90400 w 168162"/>
                                      <a:gd name="connsiteY1" fmla="*/ 288 h 133791"/>
                                      <a:gd name="connsiteX2" fmla="*/ 151424 w 168162"/>
                                      <a:gd name="connsiteY2" fmla="*/ 9731 h 133791"/>
                                      <a:gd name="connsiteX3" fmla="*/ 151817 w 168162"/>
                                      <a:gd name="connsiteY3" fmla="*/ 72308 h 133791"/>
                                      <a:gd name="connsiteX4" fmla="*/ 149036 w 168162"/>
                                      <a:gd name="connsiteY4" fmla="*/ 79153 h 133791"/>
                                      <a:gd name="connsiteX5" fmla="*/ 166669 w 168162"/>
                                      <a:gd name="connsiteY5" fmla="*/ 80965 h 133791"/>
                                      <a:gd name="connsiteX6" fmla="*/ 167640 w 168162"/>
                                      <a:gd name="connsiteY6" fmla="*/ 83499 h 133791"/>
                                      <a:gd name="connsiteX7" fmla="*/ 168162 w 168162"/>
                                      <a:gd name="connsiteY7" fmla="*/ 103222 h 133791"/>
                                      <a:gd name="connsiteX8" fmla="*/ 153924 w 168162"/>
                                      <a:gd name="connsiteY8" fmla="*/ 124647 h 133791"/>
                                      <a:gd name="connsiteX9" fmla="*/ 149352 w 168162"/>
                                      <a:gd name="connsiteY9" fmla="*/ 129219 h 133791"/>
                                      <a:gd name="connsiteX10" fmla="*/ 143256 w 168162"/>
                                      <a:gd name="connsiteY10" fmla="*/ 130743 h 133791"/>
                                      <a:gd name="connsiteX11" fmla="*/ 134112 w 168162"/>
                                      <a:gd name="connsiteY11" fmla="*/ 133791 h 133791"/>
                                      <a:gd name="connsiteX12" fmla="*/ 83820 w 168162"/>
                                      <a:gd name="connsiteY12" fmla="*/ 132267 h 133791"/>
                                      <a:gd name="connsiteX13" fmla="*/ 79248 w 168162"/>
                                      <a:gd name="connsiteY13" fmla="*/ 130743 h 133791"/>
                                      <a:gd name="connsiteX14" fmla="*/ 71628 w 168162"/>
                                      <a:gd name="connsiteY14" fmla="*/ 129219 h 133791"/>
                                      <a:gd name="connsiteX15" fmla="*/ 62484 w 168162"/>
                                      <a:gd name="connsiteY15" fmla="*/ 124647 h 133791"/>
                                      <a:gd name="connsiteX16" fmla="*/ 54864 w 168162"/>
                                      <a:gd name="connsiteY16" fmla="*/ 121599 h 133791"/>
                                      <a:gd name="connsiteX17" fmla="*/ 41148 w 168162"/>
                                      <a:gd name="connsiteY17" fmla="*/ 115503 h 133791"/>
                                      <a:gd name="connsiteX18" fmla="*/ 35052 w 168162"/>
                                      <a:gd name="connsiteY18" fmla="*/ 112455 h 133791"/>
                                      <a:gd name="connsiteX19" fmla="*/ 30480 w 168162"/>
                                      <a:gd name="connsiteY19" fmla="*/ 110931 h 133791"/>
                                      <a:gd name="connsiteX20" fmla="*/ 15240 w 168162"/>
                                      <a:gd name="connsiteY20" fmla="*/ 101787 h 133791"/>
                                      <a:gd name="connsiteX21" fmla="*/ 10668 w 168162"/>
                                      <a:gd name="connsiteY21" fmla="*/ 98739 h 133791"/>
                                      <a:gd name="connsiteX22" fmla="*/ 4572 w 168162"/>
                                      <a:gd name="connsiteY22" fmla="*/ 89595 h 133791"/>
                                      <a:gd name="connsiteX23" fmla="*/ 1524 w 168162"/>
                                      <a:gd name="connsiteY23" fmla="*/ 85023 h 133791"/>
                                      <a:gd name="connsiteX24" fmla="*/ 0 w 168162"/>
                                      <a:gd name="connsiteY24" fmla="*/ 80451 h 133791"/>
                                      <a:gd name="connsiteX25" fmla="*/ 4572 w 168162"/>
                                      <a:gd name="connsiteY25" fmla="*/ 48447 h 133791"/>
                                      <a:gd name="connsiteX26" fmla="*/ 13716 w 168162"/>
                                      <a:gd name="connsiteY26" fmla="*/ 36255 h 133791"/>
                                      <a:gd name="connsiteX27" fmla="*/ 16764 w 168162"/>
                                      <a:gd name="connsiteY27" fmla="*/ 31683 h 133791"/>
                                      <a:gd name="connsiteX28" fmla="*/ 25908 w 168162"/>
                                      <a:gd name="connsiteY28" fmla="*/ 25587 h 133791"/>
                                      <a:gd name="connsiteX29" fmla="*/ 28956 w 168162"/>
                                      <a:gd name="connsiteY29" fmla="*/ 19491 h 133791"/>
                                      <a:gd name="connsiteX30" fmla="*/ 33528 w 168162"/>
                                      <a:gd name="connsiteY30" fmla="*/ 17967 h 133791"/>
                                      <a:gd name="connsiteX31" fmla="*/ 38100 w 168162"/>
                                      <a:gd name="connsiteY31" fmla="*/ 14919 h 133791"/>
                                      <a:gd name="connsiteX32" fmla="*/ 44196 w 168162"/>
                                      <a:gd name="connsiteY32" fmla="*/ 11871 h 133791"/>
                                      <a:gd name="connsiteX33" fmla="*/ 54864 w 168162"/>
                                      <a:gd name="connsiteY33" fmla="*/ 5775 h 133791"/>
                                      <a:gd name="connsiteX34" fmla="*/ 64008 w 168162"/>
                                      <a:gd name="connsiteY34" fmla="*/ 2727 h 133791"/>
                                      <a:gd name="connsiteX0" fmla="*/ 64008 w 168162"/>
                                      <a:gd name="connsiteY0" fmla="*/ 1232 h 132296"/>
                                      <a:gd name="connsiteX1" fmla="*/ 90164 w 168162"/>
                                      <a:gd name="connsiteY1" fmla="*/ 544 h 132296"/>
                                      <a:gd name="connsiteX2" fmla="*/ 151424 w 168162"/>
                                      <a:gd name="connsiteY2" fmla="*/ 8236 h 132296"/>
                                      <a:gd name="connsiteX3" fmla="*/ 151817 w 168162"/>
                                      <a:gd name="connsiteY3" fmla="*/ 70813 h 132296"/>
                                      <a:gd name="connsiteX4" fmla="*/ 149036 w 168162"/>
                                      <a:gd name="connsiteY4" fmla="*/ 77658 h 132296"/>
                                      <a:gd name="connsiteX5" fmla="*/ 166669 w 168162"/>
                                      <a:gd name="connsiteY5" fmla="*/ 79470 h 132296"/>
                                      <a:gd name="connsiteX6" fmla="*/ 167640 w 168162"/>
                                      <a:gd name="connsiteY6" fmla="*/ 82004 h 132296"/>
                                      <a:gd name="connsiteX7" fmla="*/ 168162 w 168162"/>
                                      <a:gd name="connsiteY7" fmla="*/ 101727 h 132296"/>
                                      <a:gd name="connsiteX8" fmla="*/ 153924 w 168162"/>
                                      <a:gd name="connsiteY8" fmla="*/ 123152 h 132296"/>
                                      <a:gd name="connsiteX9" fmla="*/ 149352 w 168162"/>
                                      <a:gd name="connsiteY9" fmla="*/ 127724 h 132296"/>
                                      <a:gd name="connsiteX10" fmla="*/ 143256 w 168162"/>
                                      <a:gd name="connsiteY10" fmla="*/ 129248 h 132296"/>
                                      <a:gd name="connsiteX11" fmla="*/ 134112 w 168162"/>
                                      <a:gd name="connsiteY11" fmla="*/ 132296 h 132296"/>
                                      <a:gd name="connsiteX12" fmla="*/ 83820 w 168162"/>
                                      <a:gd name="connsiteY12" fmla="*/ 130772 h 132296"/>
                                      <a:gd name="connsiteX13" fmla="*/ 79248 w 168162"/>
                                      <a:gd name="connsiteY13" fmla="*/ 129248 h 132296"/>
                                      <a:gd name="connsiteX14" fmla="*/ 71628 w 168162"/>
                                      <a:gd name="connsiteY14" fmla="*/ 127724 h 132296"/>
                                      <a:gd name="connsiteX15" fmla="*/ 62484 w 168162"/>
                                      <a:gd name="connsiteY15" fmla="*/ 123152 h 132296"/>
                                      <a:gd name="connsiteX16" fmla="*/ 54864 w 168162"/>
                                      <a:gd name="connsiteY16" fmla="*/ 120104 h 132296"/>
                                      <a:gd name="connsiteX17" fmla="*/ 41148 w 168162"/>
                                      <a:gd name="connsiteY17" fmla="*/ 114008 h 132296"/>
                                      <a:gd name="connsiteX18" fmla="*/ 35052 w 168162"/>
                                      <a:gd name="connsiteY18" fmla="*/ 110960 h 132296"/>
                                      <a:gd name="connsiteX19" fmla="*/ 30480 w 168162"/>
                                      <a:gd name="connsiteY19" fmla="*/ 109436 h 132296"/>
                                      <a:gd name="connsiteX20" fmla="*/ 15240 w 168162"/>
                                      <a:gd name="connsiteY20" fmla="*/ 100292 h 132296"/>
                                      <a:gd name="connsiteX21" fmla="*/ 10668 w 168162"/>
                                      <a:gd name="connsiteY21" fmla="*/ 97244 h 132296"/>
                                      <a:gd name="connsiteX22" fmla="*/ 4572 w 168162"/>
                                      <a:gd name="connsiteY22" fmla="*/ 88100 h 132296"/>
                                      <a:gd name="connsiteX23" fmla="*/ 1524 w 168162"/>
                                      <a:gd name="connsiteY23" fmla="*/ 83528 h 132296"/>
                                      <a:gd name="connsiteX24" fmla="*/ 0 w 168162"/>
                                      <a:gd name="connsiteY24" fmla="*/ 78956 h 132296"/>
                                      <a:gd name="connsiteX25" fmla="*/ 4572 w 168162"/>
                                      <a:gd name="connsiteY25" fmla="*/ 46952 h 132296"/>
                                      <a:gd name="connsiteX26" fmla="*/ 13716 w 168162"/>
                                      <a:gd name="connsiteY26" fmla="*/ 34760 h 132296"/>
                                      <a:gd name="connsiteX27" fmla="*/ 16764 w 168162"/>
                                      <a:gd name="connsiteY27" fmla="*/ 30188 h 132296"/>
                                      <a:gd name="connsiteX28" fmla="*/ 25908 w 168162"/>
                                      <a:gd name="connsiteY28" fmla="*/ 24092 h 132296"/>
                                      <a:gd name="connsiteX29" fmla="*/ 28956 w 168162"/>
                                      <a:gd name="connsiteY29" fmla="*/ 17996 h 132296"/>
                                      <a:gd name="connsiteX30" fmla="*/ 33528 w 168162"/>
                                      <a:gd name="connsiteY30" fmla="*/ 16472 h 132296"/>
                                      <a:gd name="connsiteX31" fmla="*/ 38100 w 168162"/>
                                      <a:gd name="connsiteY31" fmla="*/ 13424 h 132296"/>
                                      <a:gd name="connsiteX32" fmla="*/ 44196 w 168162"/>
                                      <a:gd name="connsiteY32" fmla="*/ 10376 h 132296"/>
                                      <a:gd name="connsiteX33" fmla="*/ 54864 w 168162"/>
                                      <a:gd name="connsiteY33" fmla="*/ 4280 h 132296"/>
                                      <a:gd name="connsiteX34" fmla="*/ 64008 w 168162"/>
                                      <a:gd name="connsiteY34" fmla="*/ 1232 h 132296"/>
                                      <a:gd name="connsiteX0" fmla="*/ 54864 w 168162"/>
                                      <a:gd name="connsiteY0" fmla="*/ 4121 h 132137"/>
                                      <a:gd name="connsiteX1" fmla="*/ 90164 w 168162"/>
                                      <a:gd name="connsiteY1" fmla="*/ 385 h 132137"/>
                                      <a:gd name="connsiteX2" fmla="*/ 151424 w 168162"/>
                                      <a:gd name="connsiteY2" fmla="*/ 8077 h 132137"/>
                                      <a:gd name="connsiteX3" fmla="*/ 151817 w 168162"/>
                                      <a:gd name="connsiteY3" fmla="*/ 70654 h 132137"/>
                                      <a:gd name="connsiteX4" fmla="*/ 149036 w 168162"/>
                                      <a:gd name="connsiteY4" fmla="*/ 77499 h 132137"/>
                                      <a:gd name="connsiteX5" fmla="*/ 166669 w 168162"/>
                                      <a:gd name="connsiteY5" fmla="*/ 79311 h 132137"/>
                                      <a:gd name="connsiteX6" fmla="*/ 167640 w 168162"/>
                                      <a:gd name="connsiteY6" fmla="*/ 81845 h 132137"/>
                                      <a:gd name="connsiteX7" fmla="*/ 168162 w 168162"/>
                                      <a:gd name="connsiteY7" fmla="*/ 101568 h 132137"/>
                                      <a:gd name="connsiteX8" fmla="*/ 153924 w 168162"/>
                                      <a:gd name="connsiteY8" fmla="*/ 122993 h 132137"/>
                                      <a:gd name="connsiteX9" fmla="*/ 149352 w 168162"/>
                                      <a:gd name="connsiteY9" fmla="*/ 127565 h 132137"/>
                                      <a:gd name="connsiteX10" fmla="*/ 143256 w 168162"/>
                                      <a:gd name="connsiteY10" fmla="*/ 129089 h 132137"/>
                                      <a:gd name="connsiteX11" fmla="*/ 134112 w 168162"/>
                                      <a:gd name="connsiteY11" fmla="*/ 132137 h 132137"/>
                                      <a:gd name="connsiteX12" fmla="*/ 83820 w 168162"/>
                                      <a:gd name="connsiteY12" fmla="*/ 130613 h 132137"/>
                                      <a:gd name="connsiteX13" fmla="*/ 79248 w 168162"/>
                                      <a:gd name="connsiteY13" fmla="*/ 129089 h 132137"/>
                                      <a:gd name="connsiteX14" fmla="*/ 71628 w 168162"/>
                                      <a:gd name="connsiteY14" fmla="*/ 127565 h 132137"/>
                                      <a:gd name="connsiteX15" fmla="*/ 62484 w 168162"/>
                                      <a:gd name="connsiteY15" fmla="*/ 122993 h 132137"/>
                                      <a:gd name="connsiteX16" fmla="*/ 54864 w 168162"/>
                                      <a:gd name="connsiteY16" fmla="*/ 119945 h 132137"/>
                                      <a:gd name="connsiteX17" fmla="*/ 41148 w 168162"/>
                                      <a:gd name="connsiteY17" fmla="*/ 113849 h 132137"/>
                                      <a:gd name="connsiteX18" fmla="*/ 35052 w 168162"/>
                                      <a:gd name="connsiteY18" fmla="*/ 110801 h 132137"/>
                                      <a:gd name="connsiteX19" fmla="*/ 30480 w 168162"/>
                                      <a:gd name="connsiteY19" fmla="*/ 109277 h 132137"/>
                                      <a:gd name="connsiteX20" fmla="*/ 15240 w 168162"/>
                                      <a:gd name="connsiteY20" fmla="*/ 100133 h 132137"/>
                                      <a:gd name="connsiteX21" fmla="*/ 10668 w 168162"/>
                                      <a:gd name="connsiteY21" fmla="*/ 97085 h 132137"/>
                                      <a:gd name="connsiteX22" fmla="*/ 4572 w 168162"/>
                                      <a:gd name="connsiteY22" fmla="*/ 87941 h 132137"/>
                                      <a:gd name="connsiteX23" fmla="*/ 1524 w 168162"/>
                                      <a:gd name="connsiteY23" fmla="*/ 83369 h 132137"/>
                                      <a:gd name="connsiteX24" fmla="*/ 0 w 168162"/>
                                      <a:gd name="connsiteY24" fmla="*/ 78797 h 132137"/>
                                      <a:gd name="connsiteX25" fmla="*/ 4572 w 168162"/>
                                      <a:gd name="connsiteY25" fmla="*/ 46793 h 132137"/>
                                      <a:gd name="connsiteX26" fmla="*/ 13716 w 168162"/>
                                      <a:gd name="connsiteY26" fmla="*/ 34601 h 132137"/>
                                      <a:gd name="connsiteX27" fmla="*/ 16764 w 168162"/>
                                      <a:gd name="connsiteY27" fmla="*/ 30029 h 132137"/>
                                      <a:gd name="connsiteX28" fmla="*/ 25908 w 168162"/>
                                      <a:gd name="connsiteY28" fmla="*/ 23933 h 132137"/>
                                      <a:gd name="connsiteX29" fmla="*/ 28956 w 168162"/>
                                      <a:gd name="connsiteY29" fmla="*/ 17837 h 132137"/>
                                      <a:gd name="connsiteX30" fmla="*/ 33528 w 168162"/>
                                      <a:gd name="connsiteY30" fmla="*/ 16313 h 132137"/>
                                      <a:gd name="connsiteX31" fmla="*/ 38100 w 168162"/>
                                      <a:gd name="connsiteY31" fmla="*/ 13265 h 132137"/>
                                      <a:gd name="connsiteX32" fmla="*/ 44196 w 168162"/>
                                      <a:gd name="connsiteY32" fmla="*/ 10217 h 132137"/>
                                      <a:gd name="connsiteX33" fmla="*/ 54864 w 168162"/>
                                      <a:gd name="connsiteY33" fmla="*/ 4121 h 132137"/>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52"/>
                                      <a:gd name="connsiteX1" fmla="*/ 90164 w 168162"/>
                                      <a:gd name="connsiteY1" fmla="*/ 100 h 131852"/>
                                      <a:gd name="connsiteX2" fmla="*/ 151424 w 168162"/>
                                      <a:gd name="connsiteY2" fmla="*/ 7792 h 131852"/>
                                      <a:gd name="connsiteX3" fmla="*/ 151817 w 168162"/>
                                      <a:gd name="connsiteY3" fmla="*/ 70369 h 131852"/>
                                      <a:gd name="connsiteX4" fmla="*/ 149036 w 168162"/>
                                      <a:gd name="connsiteY4" fmla="*/ 77214 h 131852"/>
                                      <a:gd name="connsiteX5" fmla="*/ 166669 w 168162"/>
                                      <a:gd name="connsiteY5" fmla="*/ 79026 h 131852"/>
                                      <a:gd name="connsiteX6" fmla="*/ 167640 w 168162"/>
                                      <a:gd name="connsiteY6" fmla="*/ 81560 h 131852"/>
                                      <a:gd name="connsiteX7" fmla="*/ 168162 w 168162"/>
                                      <a:gd name="connsiteY7" fmla="*/ 101283 h 131852"/>
                                      <a:gd name="connsiteX8" fmla="*/ 153924 w 168162"/>
                                      <a:gd name="connsiteY8" fmla="*/ 122708 h 131852"/>
                                      <a:gd name="connsiteX9" fmla="*/ 149352 w 168162"/>
                                      <a:gd name="connsiteY9" fmla="*/ 127280 h 131852"/>
                                      <a:gd name="connsiteX10" fmla="*/ 143256 w 168162"/>
                                      <a:gd name="connsiteY10" fmla="*/ 128804 h 131852"/>
                                      <a:gd name="connsiteX11" fmla="*/ 134112 w 168162"/>
                                      <a:gd name="connsiteY11" fmla="*/ 131852 h 131852"/>
                                      <a:gd name="connsiteX12" fmla="*/ 83820 w 168162"/>
                                      <a:gd name="connsiteY12" fmla="*/ 130328 h 131852"/>
                                      <a:gd name="connsiteX13" fmla="*/ 79248 w 168162"/>
                                      <a:gd name="connsiteY13" fmla="*/ 128804 h 131852"/>
                                      <a:gd name="connsiteX14" fmla="*/ 71628 w 168162"/>
                                      <a:gd name="connsiteY14" fmla="*/ 127280 h 131852"/>
                                      <a:gd name="connsiteX15" fmla="*/ 62484 w 168162"/>
                                      <a:gd name="connsiteY15" fmla="*/ 122708 h 131852"/>
                                      <a:gd name="connsiteX16" fmla="*/ 54864 w 168162"/>
                                      <a:gd name="connsiteY16" fmla="*/ 119660 h 131852"/>
                                      <a:gd name="connsiteX17" fmla="*/ 41148 w 168162"/>
                                      <a:gd name="connsiteY17" fmla="*/ 113564 h 131852"/>
                                      <a:gd name="connsiteX18" fmla="*/ 35052 w 168162"/>
                                      <a:gd name="connsiteY18" fmla="*/ 110516 h 131852"/>
                                      <a:gd name="connsiteX19" fmla="*/ 30480 w 168162"/>
                                      <a:gd name="connsiteY19" fmla="*/ 108992 h 131852"/>
                                      <a:gd name="connsiteX20" fmla="*/ 15240 w 168162"/>
                                      <a:gd name="connsiteY20" fmla="*/ 99848 h 131852"/>
                                      <a:gd name="connsiteX21" fmla="*/ 10668 w 168162"/>
                                      <a:gd name="connsiteY21" fmla="*/ 96800 h 131852"/>
                                      <a:gd name="connsiteX22" fmla="*/ 4572 w 168162"/>
                                      <a:gd name="connsiteY22" fmla="*/ 87656 h 131852"/>
                                      <a:gd name="connsiteX23" fmla="*/ 1524 w 168162"/>
                                      <a:gd name="connsiteY23" fmla="*/ 83084 h 131852"/>
                                      <a:gd name="connsiteX24" fmla="*/ 0 w 168162"/>
                                      <a:gd name="connsiteY24" fmla="*/ 78512 h 131852"/>
                                      <a:gd name="connsiteX25" fmla="*/ 4572 w 168162"/>
                                      <a:gd name="connsiteY25" fmla="*/ 46508 h 131852"/>
                                      <a:gd name="connsiteX26" fmla="*/ 13716 w 168162"/>
                                      <a:gd name="connsiteY26" fmla="*/ 34316 h 131852"/>
                                      <a:gd name="connsiteX27" fmla="*/ 16764 w 168162"/>
                                      <a:gd name="connsiteY27" fmla="*/ 29744 h 131852"/>
                                      <a:gd name="connsiteX28" fmla="*/ 25908 w 168162"/>
                                      <a:gd name="connsiteY28" fmla="*/ 23648 h 131852"/>
                                      <a:gd name="connsiteX29" fmla="*/ 28956 w 168162"/>
                                      <a:gd name="connsiteY29" fmla="*/ 17552 h 131852"/>
                                      <a:gd name="connsiteX30" fmla="*/ 33528 w 168162"/>
                                      <a:gd name="connsiteY30" fmla="*/ 16028 h 131852"/>
                                      <a:gd name="connsiteX31" fmla="*/ 38100 w 168162"/>
                                      <a:gd name="connsiteY31" fmla="*/ 12980 h 131852"/>
                                      <a:gd name="connsiteX32" fmla="*/ 44196 w 168162"/>
                                      <a:gd name="connsiteY32" fmla="*/ 9932 h 131852"/>
                                      <a:gd name="connsiteX33" fmla="*/ 54864 w 168162"/>
                                      <a:gd name="connsiteY33" fmla="*/ 3836 h 131852"/>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49352 w 168162"/>
                                      <a:gd name="connsiteY9" fmla="*/ 127280 h 131889"/>
                                      <a:gd name="connsiteX10" fmla="*/ 138070 w 168162"/>
                                      <a:gd name="connsiteY10" fmla="*/ 128979 h 131889"/>
                                      <a:gd name="connsiteX11" fmla="*/ 134112 w 168162"/>
                                      <a:gd name="connsiteY11" fmla="*/ 131852 h 131889"/>
                                      <a:gd name="connsiteX12" fmla="*/ 83820 w 168162"/>
                                      <a:gd name="connsiteY12" fmla="*/ 130328 h 131889"/>
                                      <a:gd name="connsiteX13" fmla="*/ 79248 w 168162"/>
                                      <a:gd name="connsiteY13" fmla="*/ 128804 h 131889"/>
                                      <a:gd name="connsiteX14" fmla="*/ 71628 w 168162"/>
                                      <a:gd name="connsiteY14" fmla="*/ 127280 h 131889"/>
                                      <a:gd name="connsiteX15" fmla="*/ 62484 w 168162"/>
                                      <a:gd name="connsiteY15" fmla="*/ 122708 h 131889"/>
                                      <a:gd name="connsiteX16" fmla="*/ 54864 w 168162"/>
                                      <a:gd name="connsiteY16" fmla="*/ 119660 h 131889"/>
                                      <a:gd name="connsiteX17" fmla="*/ 41148 w 168162"/>
                                      <a:gd name="connsiteY17" fmla="*/ 113564 h 131889"/>
                                      <a:gd name="connsiteX18" fmla="*/ 35052 w 168162"/>
                                      <a:gd name="connsiteY18" fmla="*/ 110516 h 131889"/>
                                      <a:gd name="connsiteX19" fmla="*/ 30480 w 168162"/>
                                      <a:gd name="connsiteY19" fmla="*/ 108992 h 131889"/>
                                      <a:gd name="connsiteX20" fmla="*/ 15240 w 168162"/>
                                      <a:gd name="connsiteY20" fmla="*/ 99848 h 131889"/>
                                      <a:gd name="connsiteX21" fmla="*/ 10668 w 168162"/>
                                      <a:gd name="connsiteY21" fmla="*/ 96800 h 131889"/>
                                      <a:gd name="connsiteX22" fmla="*/ 4572 w 168162"/>
                                      <a:gd name="connsiteY22" fmla="*/ 87656 h 131889"/>
                                      <a:gd name="connsiteX23" fmla="*/ 1524 w 168162"/>
                                      <a:gd name="connsiteY23" fmla="*/ 83084 h 131889"/>
                                      <a:gd name="connsiteX24" fmla="*/ 0 w 168162"/>
                                      <a:gd name="connsiteY24" fmla="*/ 78512 h 131889"/>
                                      <a:gd name="connsiteX25" fmla="*/ 4572 w 168162"/>
                                      <a:gd name="connsiteY25" fmla="*/ 46508 h 131889"/>
                                      <a:gd name="connsiteX26" fmla="*/ 13716 w 168162"/>
                                      <a:gd name="connsiteY26" fmla="*/ 34316 h 131889"/>
                                      <a:gd name="connsiteX27" fmla="*/ 16764 w 168162"/>
                                      <a:gd name="connsiteY27" fmla="*/ 29744 h 131889"/>
                                      <a:gd name="connsiteX28" fmla="*/ 25908 w 168162"/>
                                      <a:gd name="connsiteY28" fmla="*/ 23648 h 131889"/>
                                      <a:gd name="connsiteX29" fmla="*/ 28956 w 168162"/>
                                      <a:gd name="connsiteY29" fmla="*/ 17552 h 131889"/>
                                      <a:gd name="connsiteX30" fmla="*/ 33528 w 168162"/>
                                      <a:gd name="connsiteY30" fmla="*/ 16028 h 131889"/>
                                      <a:gd name="connsiteX31" fmla="*/ 38100 w 168162"/>
                                      <a:gd name="connsiteY31" fmla="*/ 12980 h 131889"/>
                                      <a:gd name="connsiteX32" fmla="*/ 44196 w 168162"/>
                                      <a:gd name="connsiteY32" fmla="*/ 9932 h 131889"/>
                                      <a:gd name="connsiteX33" fmla="*/ 54864 w 168162"/>
                                      <a:gd name="connsiteY33" fmla="*/ 3836 h 131889"/>
                                      <a:gd name="connsiteX0" fmla="*/ 54864 w 168162"/>
                                      <a:gd name="connsiteY0" fmla="*/ 3836 h 131889"/>
                                      <a:gd name="connsiteX1" fmla="*/ 90164 w 168162"/>
                                      <a:gd name="connsiteY1" fmla="*/ 100 h 131889"/>
                                      <a:gd name="connsiteX2" fmla="*/ 151424 w 168162"/>
                                      <a:gd name="connsiteY2" fmla="*/ 7792 h 131889"/>
                                      <a:gd name="connsiteX3" fmla="*/ 151817 w 168162"/>
                                      <a:gd name="connsiteY3" fmla="*/ 70369 h 131889"/>
                                      <a:gd name="connsiteX4" fmla="*/ 149036 w 168162"/>
                                      <a:gd name="connsiteY4" fmla="*/ 77214 h 131889"/>
                                      <a:gd name="connsiteX5" fmla="*/ 166669 w 168162"/>
                                      <a:gd name="connsiteY5" fmla="*/ 79026 h 131889"/>
                                      <a:gd name="connsiteX6" fmla="*/ 167640 w 168162"/>
                                      <a:gd name="connsiteY6" fmla="*/ 81560 h 131889"/>
                                      <a:gd name="connsiteX7" fmla="*/ 168162 w 168162"/>
                                      <a:gd name="connsiteY7" fmla="*/ 101283 h 131889"/>
                                      <a:gd name="connsiteX8" fmla="*/ 153924 w 168162"/>
                                      <a:gd name="connsiteY8" fmla="*/ 122708 h 131889"/>
                                      <a:gd name="connsiteX9" fmla="*/ 138070 w 168162"/>
                                      <a:gd name="connsiteY9" fmla="*/ 128979 h 131889"/>
                                      <a:gd name="connsiteX10" fmla="*/ 134112 w 168162"/>
                                      <a:gd name="connsiteY10" fmla="*/ 131852 h 131889"/>
                                      <a:gd name="connsiteX11" fmla="*/ 83820 w 168162"/>
                                      <a:gd name="connsiteY11" fmla="*/ 130328 h 131889"/>
                                      <a:gd name="connsiteX12" fmla="*/ 79248 w 168162"/>
                                      <a:gd name="connsiteY12" fmla="*/ 128804 h 131889"/>
                                      <a:gd name="connsiteX13" fmla="*/ 71628 w 168162"/>
                                      <a:gd name="connsiteY13" fmla="*/ 127280 h 131889"/>
                                      <a:gd name="connsiteX14" fmla="*/ 62484 w 168162"/>
                                      <a:gd name="connsiteY14" fmla="*/ 122708 h 131889"/>
                                      <a:gd name="connsiteX15" fmla="*/ 54864 w 168162"/>
                                      <a:gd name="connsiteY15" fmla="*/ 119660 h 131889"/>
                                      <a:gd name="connsiteX16" fmla="*/ 41148 w 168162"/>
                                      <a:gd name="connsiteY16" fmla="*/ 113564 h 131889"/>
                                      <a:gd name="connsiteX17" fmla="*/ 35052 w 168162"/>
                                      <a:gd name="connsiteY17" fmla="*/ 110516 h 131889"/>
                                      <a:gd name="connsiteX18" fmla="*/ 30480 w 168162"/>
                                      <a:gd name="connsiteY18" fmla="*/ 108992 h 131889"/>
                                      <a:gd name="connsiteX19" fmla="*/ 15240 w 168162"/>
                                      <a:gd name="connsiteY19" fmla="*/ 99848 h 131889"/>
                                      <a:gd name="connsiteX20" fmla="*/ 10668 w 168162"/>
                                      <a:gd name="connsiteY20" fmla="*/ 96800 h 131889"/>
                                      <a:gd name="connsiteX21" fmla="*/ 4572 w 168162"/>
                                      <a:gd name="connsiteY21" fmla="*/ 87656 h 131889"/>
                                      <a:gd name="connsiteX22" fmla="*/ 1524 w 168162"/>
                                      <a:gd name="connsiteY22" fmla="*/ 83084 h 131889"/>
                                      <a:gd name="connsiteX23" fmla="*/ 0 w 168162"/>
                                      <a:gd name="connsiteY23" fmla="*/ 78512 h 131889"/>
                                      <a:gd name="connsiteX24" fmla="*/ 4572 w 168162"/>
                                      <a:gd name="connsiteY24" fmla="*/ 46508 h 131889"/>
                                      <a:gd name="connsiteX25" fmla="*/ 13716 w 168162"/>
                                      <a:gd name="connsiteY25" fmla="*/ 34316 h 131889"/>
                                      <a:gd name="connsiteX26" fmla="*/ 16764 w 168162"/>
                                      <a:gd name="connsiteY26" fmla="*/ 29744 h 131889"/>
                                      <a:gd name="connsiteX27" fmla="*/ 25908 w 168162"/>
                                      <a:gd name="connsiteY27" fmla="*/ 23648 h 131889"/>
                                      <a:gd name="connsiteX28" fmla="*/ 28956 w 168162"/>
                                      <a:gd name="connsiteY28" fmla="*/ 17552 h 131889"/>
                                      <a:gd name="connsiteX29" fmla="*/ 33528 w 168162"/>
                                      <a:gd name="connsiteY29" fmla="*/ 16028 h 131889"/>
                                      <a:gd name="connsiteX30" fmla="*/ 38100 w 168162"/>
                                      <a:gd name="connsiteY30" fmla="*/ 12980 h 131889"/>
                                      <a:gd name="connsiteX31" fmla="*/ 44196 w 168162"/>
                                      <a:gd name="connsiteY31" fmla="*/ 9932 h 131889"/>
                                      <a:gd name="connsiteX32" fmla="*/ 54864 w 168162"/>
                                      <a:gd name="connsiteY32" fmla="*/ 3836 h 131889"/>
                                      <a:gd name="connsiteX0" fmla="*/ 54864 w 170275"/>
                                      <a:gd name="connsiteY0" fmla="*/ 3836 h 132245"/>
                                      <a:gd name="connsiteX1" fmla="*/ 90164 w 170275"/>
                                      <a:gd name="connsiteY1" fmla="*/ 100 h 132245"/>
                                      <a:gd name="connsiteX2" fmla="*/ 151424 w 170275"/>
                                      <a:gd name="connsiteY2" fmla="*/ 7792 h 132245"/>
                                      <a:gd name="connsiteX3" fmla="*/ 151817 w 170275"/>
                                      <a:gd name="connsiteY3" fmla="*/ 70369 h 132245"/>
                                      <a:gd name="connsiteX4" fmla="*/ 149036 w 170275"/>
                                      <a:gd name="connsiteY4" fmla="*/ 77214 h 132245"/>
                                      <a:gd name="connsiteX5" fmla="*/ 166669 w 170275"/>
                                      <a:gd name="connsiteY5" fmla="*/ 79026 h 132245"/>
                                      <a:gd name="connsiteX6" fmla="*/ 167640 w 170275"/>
                                      <a:gd name="connsiteY6" fmla="*/ 81560 h 132245"/>
                                      <a:gd name="connsiteX7" fmla="*/ 168162 w 170275"/>
                                      <a:gd name="connsiteY7" fmla="*/ 101283 h 132245"/>
                                      <a:gd name="connsiteX8" fmla="*/ 138070 w 170275"/>
                                      <a:gd name="connsiteY8" fmla="*/ 128979 h 132245"/>
                                      <a:gd name="connsiteX9" fmla="*/ 134112 w 170275"/>
                                      <a:gd name="connsiteY9" fmla="*/ 131852 h 132245"/>
                                      <a:gd name="connsiteX10" fmla="*/ 83820 w 170275"/>
                                      <a:gd name="connsiteY10" fmla="*/ 130328 h 132245"/>
                                      <a:gd name="connsiteX11" fmla="*/ 79248 w 170275"/>
                                      <a:gd name="connsiteY11" fmla="*/ 128804 h 132245"/>
                                      <a:gd name="connsiteX12" fmla="*/ 71628 w 170275"/>
                                      <a:gd name="connsiteY12" fmla="*/ 127280 h 132245"/>
                                      <a:gd name="connsiteX13" fmla="*/ 62484 w 170275"/>
                                      <a:gd name="connsiteY13" fmla="*/ 122708 h 132245"/>
                                      <a:gd name="connsiteX14" fmla="*/ 54864 w 170275"/>
                                      <a:gd name="connsiteY14" fmla="*/ 119660 h 132245"/>
                                      <a:gd name="connsiteX15" fmla="*/ 41148 w 170275"/>
                                      <a:gd name="connsiteY15" fmla="*/ 113564 h 132245"/>
                                      <a:gd name="connsiteX16" fmla="*/ 35052 w 170275"/>
                                      <a:gd name="connsiteY16" fmla="*/ 110516 h 132245"/>
                                      <a:gd name="connsiteX17" fmla="*/ 30480 w 170275"/>
                                      <a:gd name="connsiteY17" fmla="*/ 108992 h 132245"/>
                                      <a:gd name="connsiteX18" fmla="*/ 15240 w 170275"/>
                                      <a:gd name="connsiteY18" fmla="*/ 99848 h 132245"/>
                                      <a:gd name="connsiteX19" fmla="*/ 10668 w 170275"/>
                                      <a:gd name="connsiteY19" fmla="*/ 96800 h 132245"/>
                                      <a:gd name="connsiteX20" fmla="*/ 4572 w 170275"/>
                                      <a:gd name="connsiteY20" fmla="*/ 87656 h 132245"/>
                                      <a:gd name="connsiteX21" fmla="*/ 1524 w 170275"/>
                                      <a:gd name="connsiteY21" fmla="*/ 83084 h 132245"/>
                                      <a:gd name="connsiteX22" fmla="*/ 0 w 170275"/>
                                      <a:gd name="connsiteY22" fmla="*/ 78512 h 132245"/>
                                      <a:gd name="connsiteX23" fmla="*/ 4572 w 170275"/>
                                      <a:gd name="connsiteY23" fmla="*/ 46508 h 132245"/>
                                      <a:gd name="connsiteX24" fmla="*/ 13716 w 170275"/>
                                      <a:gd name="connsiteY24" fmla="*/ 34316 h 132245"/>
                                      <a:gd name="connsiteX25" fmla="*/ 16764 w 170275"/>
                                      <a:gd name="connsiteY25" fmla="*/ 29744 h 132245"/>
                                      <a:gd name="connsiteX26" fmla="*/ 25908 w 170275"/>
                                      <a:gd name="connsiteY26" fmla="*/ 23648 h 132245"/>
                                      <a:gd name="connsiteX27" fmla="*/ 28956 w 170275"/>
                                      <a:gd name="connsiteY27" fmla="*/ 17552 h 132245"/>
                                      <a:gd name="connsiteX28" fmla="*/ 33528 w 170275"/>
                                      <a:gd name="connsiteY28" fmla="*/ 16028 h 132245"/>
                                      <a:gd name="connsiteX29" fmla="*/ 38100 w 170275"/>
                                      <a:gd name="connsiteY29" fmla="*/ 12980 h 132245"/>
                                      <a:gd name="connsiteX30" fmla="*/ 44196 w 170275"/>
                                      <a:gd name="connsiteY30" fmla="*/ 9932 h 132245"/>
                                      <a:gd name="connsiteX31" fmla="*/ 54864 w 170275"/>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5240 w 168162"/>
                                      <a:gd name="connsiteY18" fmla="*/ 9984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2484 w 168162"/>
                                      <a:gd name="connsiteY13" fmla="*/ 122708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2245"/>
                                      <a:gd name="connsiteX1" fmla="*/ 90164 w 168162"/>
                                      <a:gd name="connsiteY1" fmla="*/ 100 h 132245"/>
                                      <a:gd name="connsiteX2" fmla="*/ 151424 w 168162"/>
                                      <a:gd name="connsiteY2" fmla="*/ 7792 h 132245"/>
                                      <a:gd name="connsiteX3" fmla="*/ 151817 w 168162"/>
                                      <a:gd name="connsiteY3" fmla="*/ 70369 h 132245"/>
                                      <a:gd name="connsiteX4" fmla="*/ 149036 w 168162"/>
                                      <a:gd name="connsiteY4" fmla="*/ 77214 h 132245"/>
                                      <a:gd name="connsiteX5" fmla="*/ 166669 w 168162"/>
                                      <a:gd name="connsiteY5" fmla="*/ 79026 h 132245"/>
                                      <a:gd name="connsiteX6" fmla="*/ 167640 w 168162"/>
                                      <a:gd name="connsiteY6" fmla="*/ 81560 h 132245"/>
                                      <a:gd name="connsiteX7" fmla="*/ 168162 w 168162"/>
                                      <a:gd name="connsiteY7" fmla="*/ 101283 h 132245"/>
                                      <a:gd name="connsiteX8" fmla="*/ 138070 w 168162"/>
                                      <a:gd name="connsiteY8" fmla="*/ 128979 h 132245"/>
                                      <a:gd name="connsiteX9" fmla="*/ 134112 w 168162"/>
                                      <a:gd name="connsiteY9" fmla="*/ 131852 h 132245"/>
                                      <a:gd name="connsiteX10" fmla="*/ 83820 w 168162"/>
                                      <a:gd name="connsiteY10" fmla="*/ 130328 h 132245"/>
                                      <a:gd name="connsiteX11" fmla="*/ 79248 w 168162"/>
                                      <a:gd name="connsiteY11" fmla="*/ 128804 h 132245"/>
                                      <a:gd name="connsiteX12" fmla="*/ 71628 w 168162"/>
                                      <a:gd name="connsiteY12" fmla="*/ 127280 h 132245"/>
                                      <a:gd name="connsiteX13" fmla="*/ 61777 w 168162"/>
                                      <a:gd name="connsiteY13" fmla="*/ 127260 h 132245"/>
                                      <a:gd name="connsiteX14" fmla="*/ 54864 w 168162"/>
                                      <a:gd name="connsiteY14" fmla="*/ 119660 h 132245"/>
                                      <a:gd name="connsiteX15" fmla="*/ 41148 w 168162"/>
                                      <a:gd name="connsiteY15" fmla="*/ 113564 h 132245"/>
                                      <a:gd name="connsiteX16" fmla="*/ 35052 w 168162"/>
                                      <a:gd name="connsiteY16" fmla="*/ 110516 h 132245"/>
                                      <a:gd name="connsiteX17" fmla="*/ 30480 w 168162"/>
                                      <a:gd name="connsiteY17" fmla="*/ 108992 h 132245"/>
                                      <a:gd name="connsiteX18" fmla="*/ 11704 w 168162"/>
                                      <a:gd name="connsiteY18" fmla="*/ 113678 h 132245"/>
                                      <a:gd name="connsiteX19" fmla="*/ 10668 w 168162"/>
                                      <a:gd name="connsiteY19" fmla="*/ 96800 h 132245"/>
                                      <a:gd name="connsiteX20" fmla="*/ 4572 w 168162"/>
                                      <a:gd name="connsiteY20" fmla="*/ 87656 h 132245"/>
                                      <a:gd name="connsiteX21" fmla="*/ 1524 w 168162"/>
                                      <a:gd name="connsiteY21" fmla="*/ 83084 h 132245"/>
                                      <a:gd name="connsiteX22" fmla="*/ 0 w 168162"/>
                                      <a:gd name="connsiteY22" fmla="*/ 78512 h 132245"/>
                                      <a:gd name="connsiteX23" fmla="*/ 4572 w 168162"/>
                                      <a:gd name="connsiteY23" fmla="*/ 46508 h 132245"/>
                                      <a:gd name="connsiteX24" fmla="*/ 13716 w 168162"/>
                                      <a:gd name="connsiteY24" fmla="*/ 34316 h 132245"/>
                                      <a:gd name="connsiteX25" fmla="*/ 16764 w 168162"/>
                                      <a:gd name="connsiteY25" fmla="*/ 29744 h 132245"/>
                                      <a:gd name="connsiteX26" fmla="*/ 25908 w 168162"/>
                                      <a:gd name="connsiteY26" fmla="*/ 23648 h 132245"/>
                                      <a:gd name="connsiteX27" fmla="*/ 28956 w 168162"/>
                                      <a:gd name="connsiteY27" fmla="*/ 17552 h 132245"/>
                                      <a:gd name="connsiteX28" fmla="*/ 33528 w 168162"/>
                                      <a:gd name="connsiteY28" fmla="*/ 16028 h 132245"/>
                                      <a:gd name="connsiteX29" fmla="*/ 38100 w 168162"/>
                                      <a:gd name="connsiteY29" fmla="*/ 12980 h 132245"/>
                                      <a:gd name="connsiteX30" fmla="*/ 44196 w 168162"/>
                                      <a:gd name="connsiteY30" fmla="*/ 9932 h 132245"/>
                                      <a:gd name="connsiteX31" fmla="*/ 54864 w 168162"/>
                                      <a:gd name="connsiteY31" fmla="*/ 3836 h 132245"/>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30480 w 168162"/>
                                      <a:gd name="connsiteY16" fmla="*/ 108992 h 131554"/>
                                      <a:gd name="connsiteX17" fmla="*/ 11704 w 168162"/>
                                      <a:gd name="connsiteY17" fmla="*/ 113678 h 131554"/>
                                      <a:gd name="connsiteX18" fmla="*/ 10668 w 168162"/>
                                      <a:gd name="connsiteY18" fmla="*/ 96800 h 131554"/>
                                      <a:gd name="connsiteX19" fmla="*/ 4572 w 168162"/>
                                      <a:gd name="connsiteY19" fmla="*/ 87656 h 131554"/>
                                      <a:gd name="connsiteX20" fmla="*/ 1524 w 168162"/>
                                      <a:gd name="connsiteY20" fmla="*/ 83084 h 131554"/>
                                      <a:gd name="connsiteX21" fmla="*/ 0 w 168162"/>
                                      <a:gd name="connsiteY21" fmla="*/ 78512 h 131554"/>
                                      <a:gd name="connsiteX22" fmla="*/ 4572 w 168162"/>
                                      <a:gd name="connsiteY22" fmla="*/ 46508 h 131554"/>
                                      <a:gd name="connsiteX23" fmla="*/ 13716 w 168162"/>
                                      <a:gd name="connsiteY23" fmla="*/ 34316 h 131554"/>
                                      <a:gd name="connsiteX24" fmla="*/ 16764 w 168162"/>
                                      <a:gd name="connsiteY24" fmla="*/ 29744 h 131554"/>
                                      <a:gd name="connsiteX25" fmla="*/ 25908 w 168162"/>
                                      <a:gd name="connsiteY25" fmla="*/ 23648 h 131554"/>
                                      <a:gd name="connsiteX26" fmla="*/ 28956 w 168162"/>
                                      <a:gd name="connsiteY26" fmla="*/ 17552 h 131554"/>
                                      <a:gd name="connsiteX27" fmla="*/ 33528 w 168162"/>
                                      <a:gd name="connsiteY27" fmla="*/ 16028 h 131554"/>
                                      <a:gd name="connsiteX28" fmla="*/ 38100 w 168162"/>
                                      <a:gd name="connsiteY28" fmla="*/ 12980 h 131554"/>
                                      <a:gd name="connsiteX29" fmla="*/ 44196 w 168162"/>
                                      <a:gd name="connsiteY29" fmla="*/ 9932 h 131554"/>
                                      <a:gd name="connsiteX30" fmla="*/ 54864 w 168162"/>
                                      <a:gd name="connsiteY30"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35052 w 168162"/>
                                      <a:gd name="connsiteY15" fmla="*/ 110516 h 131554"/>
                                      <a:gd name="connsiteX16" fmla="*/ 11704 w 168162"/>
                                      <a:gd name="connsiteY16" fmla="*/ 113678 h 131554"/>
                                      <a:gd name="connsiteX17" fmla="*/ 10668 w 168162"/>
                                      <a:gd name="connsiteY17" fmla="*/ 96800 h 131554"/>
                                      <a:gd name="connsiteX18" fmla="*/ 4572 w 168162"/>
                                      <a:gd name="connsiteY18" fmla="*/ 87656 h 131554"/>
                                      <a:gd name="connsiteX19" fmla="*/ 1524 w 168162"/>
                                      <a:gd name="connsiteY19" fmla="*/ 83084 h 131554"/>
                                      <a:gd name="connsiteX20" fmla="*/ 0 w 168162"/>
                                      <a:gd name="connsiteY20" fmla="*/ 78512 h 131554"/>
                                      <a:gd name="connsiteX21" fmla="*/ 4572 w 168162"/>
                                      <a:gd name="connsiteY21" fmla="*/ 46508 h 131554"/>
                                      <a:gd name="connsiteX22" fmla="*/ 13716 w 168162"/>
                                      <a:gd name="connsiteY22" fmla="*/ 34316 h 131554"/>
                                      <a:gd name="connsiteX23" fmla="*/ 16764 w 168162"/>
                                      <a:gd name="connsiteY23" fmla="*/ 29744 h 131554"/>
                                      <a:gd name="connsiteX24" fmla="*/ 25908 w 168162"/>
                                      <a:gd name="connsiteY24" fmla="*/ 23648 h 131554"/>
                                      <a:gd name="connsiteX25" fmla="*/ 28956 w 168162"/>
                                      <a:gd name="connsiteY25" fmla="*/ 17552 h 131554"/>
                                      <a:gd name="connsiteX26" fmla="*/ 33528 w 168162"/>
                                      <a:gd name="connsiteY26" fmla="*/ 16028 h 131554"/>
                                      <a:gd name="connsiteX27" fmla="*/ 38100 w 168162"/>
                                      <a:gd name="connsiteY27" fmla="*/ 12980 h 131554"/>
                                      <a:gd name="connsiteX28" fmla="*/ 44196 w 168162"/>
                                      <a:gd name="connsiteY28" fmla="*/ 9932 h 131554"/>
                                      <a:gd name="connsiteX29" fmla="*/ 54864 w 168162"/>
                                      <a:gd name="connsiteY29"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41148 w 168162"/>
                                      <a:gd name="connsiteY14" fmla="*/ 113564 h 131554"/>
                                      <a:gd name="connsiteX15" fmla="*/ 11704 w 168162"/>
                                      <a:gd name="connsiteY15" fmla="*/ 113678 h 131554"/>
                                      <a:gd name="connsiteX16" fmla="*/ 10668 w 168162"/>
                                      <a:gd name="connsiteY16" fmla="*/ 96800 h 131554"/>
                                      <a:gd name="connsiteX17" fmla="*/ 4572 w 168162"/>
                                      <a:gd name="connsiteY17" fmla="*/ 87656 h 131554"/>
                                      <a:gd name="connsiteX18" fmla="*/ 1524 w 168162"/>
                                      <a:gd name="connsiteY18" fmla="*/ 83084 h 131554"/>
                                      <a:gd name="connsiteX19" fmla="*/ 0 w 168162"/>
                                      <a:gd name="connsiteY19" fmla="*/ 78512 h 131554"/>
                                      <a:gd name="connsiteX20" fmla="*/ 4572 w 168162"/>
                                      <a:gd name="connsiteY20" fmla="*/ 46508 h 131554"/>
                                      <a:gd name="connsiteX21" fmla="*/ 13716 w 168162"/>
                                      <a:gd name="connsiteY21" fmla="*/ 34316 h 131554"/>
                                      <a:gd name="connsiteX22" fmla="*/ 16764 w 168162"/>
                                      <a:gd name="connsiteY22" fmla="*/ 29744 h 131554"/>
                                      <a:gd name="connsiteX23" fmla="*/ 25908 w 168162"/>
                                      <a:gd name="connsiteY23" fmla="*/ 23648 h 131554"/>
                                      <a:gd name="connsiteX24" fmla="*/ 28956 w 168162"/>
                                      <a:gd name="connsiteY24" fmla="*/ 17552 h 131554"/>
                                      <a:gd name="connsiteX25" fmla="*/ 33528 w 168162"/>
                                      <a:gd name="connsiteY25" fmla="*/ 16028 h 131554"/>
                                      <a:gd name="connsiteX26" fmla="*/ 38100 w 168162"/>
                                      <a:gd name="connsiteY26" fmla="*/ 12980 h 131554"/>
                                      <a:gd name="connsiteX27" fmla="*/ 44196 w 168162"/>
                                      <a:gd name="connsiteY27" fmla="*/ 9932 h 131554"/>
                                      <a:gd name="connsiteX28" fmla="*/ 54864 w 168162"/>
                                      <a:gd name="connsiteY28"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54864 w 168162"/>
                                      <a:gd name="connsiteY13" fmla="*/ 119660 h 131554"/>
                                      <a:gd name="connsiteX14" fmla="*/ 11704 w 168162"/>
                                      <a:gd name="connsiteY14" fmla="*/ 113678 h 131554"/>
                                      <a:gd name="connsiteX15" fmla="*/ 10668 w 168162"/>
                                      <a:gd name="connsiteY15" fmla="*/ 96800 h 131554"/>
                                      <a:gd name="connsiteX16" fmla="*/ 4572 w 168162"/>
                                      <a:gd name="connsiteY16" fmla="*/ 87656 h 131554"/>
                                      <a:gd name="connsiteX17" fmla="*/ 1524 w 168162"/>
                                      <a:gd name="connsiteY17" fmla="*/ 83084 h 131554"/>
                                      <a:gd name="connsiteX18" fmla="*/ 0 w 168162"/>
                                      <a:gd name="connsiteY18" fmla="*/ 78512 h 131554"/>
                                      <a:gd name="connsiteX19" fmla="*/ 4572 w 168162"/>
                                      <a:gd name="connsiteY19" fmla="*/ 46508 h 131554"/>
                                      <a:gd name="connsiteX20" fmla="*/ 13716 w 168162"/>
                                      <a:gd name="connsiteY20" fmla="*/ 34316 h 131554"/>
                                      <a:gd name="connsiteX21" fmla="*/ 16764 w 168162"/>
                                      <a:gd name="connsiteY21" fmla="*/ 29744 h 131554"/>
                                      <a:gd name="connsiteX22" fmla="*/ 25908 w 168162"/>
                                      <a:gd name="connsiteY22" fmla="*/ 23648 h 131554"/>
                                      <a:gd name="connsiteX23" fmla="*/ 28956 w 168162"/>
                                      <a:gd name="connsiteY23" fmla="*/ 17552 h 131554"/>
                                      <a:gd name="connsiteX24" fmla="*/ 33528 w 168162"/>
                                      <a:gd name="connsiteY24" fmla="*/ 16028 h 131554"/>
                                      <a:gd name="connsiteX25" fmla="*/ 38100 w 168162"/>
                                      <a:gd name="connsiteY25" fmla="*/ 12980 h 131554"/>
                                      <a:gd name="connsiteX26" fmla="*/ 44196 w 168162"/>
                                      <a:gd name="connsiteY26" fmla="*/ 9932 h 131554"/>
                                      <a:gd name="connsiteX27" fmla="*/ 54864 w 168162"/>
                                      <a:gd name="connsiteY27" fmla="*/ 3836 h 131554"/>
                                      <a:gd name="connsiteX0" fmla="*/ 54864 w 168162"/>
                                      <a:gd name="connsiteY0" fmla="*/ 3836 h 131554"/>
                                      <a:gd name="connsiteX1" fmla="*/ 90164 w 168162"/>
                                      <a:gd name="connsiteY1" fmla="*/ 100 h 131554"/>
                                      <a:gd name="connsiteX2" fmla="*/ 151424 w 168162"/>
                                      <a:gd name="connsiteY2" fmla="*/ 7792 h 131554"/>
                                      <a:gd name="connsiteX3" fmla="*/ 151817 w 168162"/>
                                      <a:gd name="connsiteY3" fmla="*/ 70369 h 131554"/>
                                      <a:gd name="connsiteX4" fmla="*/ 149036 w 168162"/>
                                      <a:gd name="connsiteY4" fmla="*/ 77214 h 131554"/>
                                      <a:gd name="connsiteX5" fmla="*/ 166669 w 168162"/>
                                      <a:gd name="connsiteY5" fmla="*/ 79026 h 131554"/>
                                      <a:gd name="connsiteX6" fmla="*/ 167640 w 168162"/>
                                      <a:gd name="connsiteY6" fmla="*/ 81560 h 131554"/>
                                      <a:gd name="connsiteX7" fmla="*/ 168162 w 168162"/>
                                      <a:gd name="connsiteY7" fmla="*/ 101283 h 131554"/>
                                      <a:gd name="connsiteX8" fmla="*/ 138070 w 168162"/>
                                      <a:gd name="connsiteY8" fmla="*/ 128979 h 131554"/>
                                      <a:gd name="connsiteX9" fmla="*/ 83820 w 168162"/>
                                      <a:gd name="connsiteY9" fmla="*/ 130328 h 131554"/>
                                      <a:gd name="connsiteX10" fmla="*/ 79248 w 168162"/>
                                      <a:gd name="connsiteY10" fmla="*/ 128804 h 131554"/>
                                      <a:gd name="connsiteX11" fmla="*/ 71628 w 168162"/>
                                      <a:gd name="connsiteY11" fmla="*/ 127280 h 131554"/>
                                      <a:gd name="connsiteX12" fmla="*/ 61777 w 168162"/>
                                      <a:gd name="connsiteY12" fmla="*/ 127260 h 131554"/>
                                      <a:gd name="connsiteX13" fmla="*/ 11704 w 168162"/>
                                      <a:gd name="connsiteY13" fmla="*/ 113678 h 131554"/>
                                      <a:gd name="connsiteX14" fmla="*/ 10668 w 168162"/>
                                      <a:gd name="connsiteY14" fmla="*/ 96800 h 131554"/>
                                      <a:gd name="connsiteX15" fmla="*/ 4572 w 168162"/>
                                      <a:gd name="connsiteY15" fmla="*/ 87656 h 131554"/>
                                      <a:gd name="connsiteX16" fmla="*/ 1524 w 168162"/>
                                      <a:gd name="connsiteY16" fmla="*/ 83084 h 131554"/>
                                      <a:gd name="connsiteX17" fmla="*/ 0 w 168162"/>
                                      <a:gd name="connsiteY17" fmla="*/ 78512 h 131554"/>
                                      <a:gd name="connsiteX18" fmla="*/ 4572 w 168162"/>
                                      <a:gd name="connsiteY18" fmla="*/ 46508 h 131554"/>
                                      <a:gd name="connsiteX19" fmla="*/ 13716 w 168162"/>
                                      <a:gd name="connsiteY19" fmla="*/ 34316 h 131554"/>
                                      <a:gd name="connsiteX20" fmla="*/ 16764 w 168162"/>
                                      <a:gd name="connsiteY20" fmla="*/ 29744 h 131554"/>
                                      <a:gd name="connsiteX21" fmla="*/ 25908 w 168162"/>
                                      <a:gd name="connsiteY21" fmla="*/ 23648 h 131554"/>
                                      <a:gd name="connsiteX22" fmla="*/ 28956 w 168162"/>
                                      <a:gd name="connsiteY22" fmla="*/ 17552 h 131554"/>
                                      <a:gd name="connsiteX23" fmla="*/ 33528 w 168162"/>
                                      <a:gd name="connsiteY23" fmla="*/ 16028 h 131554"/>
                                      <a:gd name="connsiteX24" fmla="*/ 38100 w 168162"/>
                                      <a:gd name="connsiteY24" fmla="*/ 12980 h 131554"/>
                                      <a:gd name="connsiteX25" fmla="*/ 44196 w 168162"/>
                                      <a:gd name="connsiteY25" fmla="*/ 9932 h 131554"/>
                                      <a:gd name="connsiteX26" fmla="*/ 54864 w 168162"/>
                                      <a:gd name="connsiteY26" fmla="*/ 3836 h 131554"/>
                                      <a:gd name="connsiteX0" fmla="*/ 54864 w 168162"/>
                                      <a:gd name="connsiteY0" fmla="*/ 3836 h 131035"/>
                                      <a:gd name="connsiteX1" fmla="*/ 90164 w 168162"/>
                                      <a:gd name="connsiteY1" fmla="*/ 100 h 131035"/>
                                      <a:gd name="connsiteX2" fmla="*/ 151424 w 168162"/>
                                      <a:gd name="connsiteY2" fmla="*/ 7792 h 131035"/>
                                      <a:gd name="connsiteX3" fmla="*/ 151817 w 168162"/>
                                      <a:gd name="connsiteY3" fmla="*/ 70369 h 131035"/>
                                      <a:gd name="connsiteX4" fmla="*/ 149036 w 168162"/>
                                      <a:gd name="connsiteY4" fmla="*/ 77214 h 131035"/>
                                      <a:gd name="connsiteX5" fmla="*/ 166669 w 168162"/>
                                      <a:gd name="connsiteY5" fmla="*/ 79026 h 131035"/>
                                      <a:gd name="connsiteX6" fmla="*/ 167640 w 168162"/>
                                      <a:gd name="connsiteY6" fmla="*/ 81560 h 131035"/>
                                      <a:gd name="connsiteX7" fmla="*/ 168162 w 168162"/>
                                      <a:gd name="connsiteY7" fmla="*/ 101283 h 131035"/>
                                      <a:gd name="connsiteX8" fmla="*/ 138070 w 168162"/>
                                      <a:gd name="connsiteY8" fmla="*/ 128979 h 131035"/>
                                      <a:gd name="connsiteX9" fmla="*/ 79248 w 168162"/>
                                      <a:gd name="connsiteY9" fmla="*/ 128804 h 131035"/>
                                      <a:gd name="connsiteX10" fmla="*/ 71628 w 168162"/>
                                      <a:gd name="connsiteY10" fmla="*/ 127280 h 131035"/>
                                      <a:gd name="connsiteX11" fmla="*/ 61777 w 168162"/>
                                      <a:gd name="connsiteY11" fmla="*/ 127260 h 131035"/>
                                      <a:gd name="connsiteX12" fmla="*/ 11704 w 168162"/>
                                      <a:gd name="connsiteY12" fmla="*/ 113678 h 131035"/>
                                      <a:gd name="connsiteX13" fmla="*/ 10668 w 168162"/>
                                      <a:gd name="connsiteY13" fmla="*/ 96800 h 131035"/>
                                      <a:gd name="connsiteX14" fmla="*/ 4572 w 168162"/>
                                      <a:gd name="connsiteY14" fmla="*/ 87656 h 131035"/>
                                      <a:gd name="connsiteX15" fmla="*/ 1524 w 168162"/>
                                      <a:gd name="connsiteY15" fmla="*/ 83084 h 131035"/>
                                      <a:gd name="connsiteX16" fmla="*/ 0 w 168162"/>
                                      <a:gd name="connsiteY16" fmla="*/ 78512 h 131035"/>
                                      <a:gd name="connsiteX17" fmla="*/ 4572 w 168162"/>
                                      <a:gd name="connsiteY17" fmla="*/ 46508 h 131035"/>
                                      <a:gd name="connsiteX18" fmla="*/ 13716 w 168162"/>
                                      <a:gd name="connsiteY18" fmla="*/ 34316 h 131035"/>
                                      <a:gd name="connsiteX19" fmla="*/ 16764 w 168162"/>
                                      <a:gd name="connsiteY19" fmla="*/ 29744 h 131035"/>
                                      <a:gd name="connsiteX20" fmla="*/ 25908 w 168162"/>
                                      <a:gd name="connsiteY20" fmla="*/ 23648 h 131035"/>
                                      <a:gd name="connsiteX21" fmla="*/ 28956 w 168162"/>
                                      <a:gd name="connsiteY21" fmla="*/ 17552 h 131035"/>
                                      <a:gd name="connsiteX22" fmla="*/ 33528 w 168162"/>
                                      <a:gd name="connsiteY22" fmla="*/ 16028 h 131035"/>
                                      <a:gd name="connsiteX23" fmla="*/ 38100 w 168162"/>
                                      <a:gd name="connsiteY23" fmla="*/ 12980 h 131035"/>
                                      <a:gd name="connsiteX24" fmla="*/ 44196 w 168162"/>
                                      <a:gd name="connsiteY24" fmla="*/ 9932 h 131035"/>
                                      <a:gd name="connsiteX25" fmla="*/ 54864 w 168162"/>
                                      <a:gd name="connsiteY25" fmla="*/ 3836 h 131035"/>
                                      <a:gd name="connsiteX0" fmla="*/ 54864 w 168162"/>
                                      <a:gd name="connsiteY0" fmla="*/ 3836 h 130590"/>
                                      <a:gd name="connsiteX1" fmla="*/ 90164 w 168162"/>
                                      <a:gd name="connsiteY1" fmla="*/ 100 h 130590"/>
                                      <a:gd name="connsiteX2" fmla="*/ 151424 w 168162"/>
                                      <a:gd name="connsiteY2" fmla="*/ 7792 h 130590"/>
                                      <a:gd name="connsiteX3" fmla="*/ 151817 w 168162"/>
                                      <a:gd name="connsiteY3" fmla="*/ 70369 h 130590"/>
                                      <a:gd name="connsiteX4" fmla="*/ 149036 w 168162"/>
                                      <a:gd name="connsiteY4" fmla="*/ 77214 h 130590"/>
                                      <a:gd name="connsiteX5" fmla="*/ 166669 w 168162"/>
                                      <a:gd name="connsiteY5" fmla="*/ 79026 h 130590"/>
                                      <a:gd name="connsiteX6" fmla="*/ 167640 w 168162"/>
                                      <a:gd name="connsiteY6" fmla="*/ 81560 h 130590"/>
                                      <a:gd name="connsiteX7" fmla="*/ 168162 w 168162"/>
                                      <a:gd name="connsiteY7" fmla="*/ 101283 h 130590"/>
                                      <a:gd name="connsiteX8" fmla="*/ 138070 w 168162"/>
                                      <a:gd name="connsiteY8" fmla="*/ 128979 h 130590"/>
                                      <a:gd name="connsiteX9" fmla="*/ 71628 w 168162"/>
                                      <a:gd name="connsiteY9" fmla="*/ 127280 h 130590"/>
                                      <a:gd name="connsiteX10" fmla="*/ 61777 w 168162"/>
                                      <a:gd name="connsiteY10" fmla="*/ 127260 h 130590"/>
                                      <a:gd name="connsiteX11" fmla="*/ 11704 w 168162"/>
                                      <a:gd name="connsiteY11" fmla="*/ 113678 h 130590"/>
                                      <a:gd name="connsiteX12" fmla="*/ 10668 w 168162"/>
                                      <a:gd name="connsiteY12" fmla="*/ 96800 h 130590"/>
                                      <a:gd name="connsiteX13" fmla="*/ 4572 w 168162"/>
                                      <a:gd name="connsiteY13" fmla="*/ 87656 h 130590"/>
                                      <a:gd name="connsiteX14" fmla="*/ 1524 w 168162"/>
                                      <a:gd name="connsiteY14" fmla="*/ 83084 h 130590"/>
                                      <a:gd name="connsiteX15" fmla="*/ 0 w 168162"/>
                                      <a:gd name="connsiteY15" fmla="*/ 78512 h 130590"/>
                                      <a:gd name="connsiteX16" fmla="*/ 4572 w 168162"/>
                                      <a:gd name="connsiteY16" fmla="*/ 46508 h 130590"/>
                                      <a:gd name="connsiteX17" fmla="*/ 13716 w 168162"/>
                                      <a:gd name="connsiteY17" fmla="*/ 34316 h 130590"/>
                                      <a:gd name="connsiteX18" fmla="*/ 16764 w 168162"/>
                                      <a:gd name="connsiteY18" fmla="*/ 29744 h 130590"/>
                                      <a:gd name="connsiteX19" fmla="*/ 25908 w 168162"/>
                                      <a:gd name="connsiteY19" fmla="*/ 23648 h 130590"/>
                                      <a:gd name="connsiteX20" fmla="*/ 28956 w 168162"/>
                                      <a:gd name="connsiteY20" fmla="*/ 17552 h 130590"/>
                                      <a:gd name="connsiteX21" fmla="*/ 33528 w 168162"/>
                                      <a:gd name="connsiteY21" fmla="*/ 16028 h 130590"/>
                                      <a:gd name="connsiteX22" fmla="*/ 38100 w 168162"/>
                                      <a:gd name="connsiteY22" fmla="*/ 12980 h 130590"/>
                                      <a:gd name="connsiteX23" fmla="*/ 44196 w 168162"/>
                                      <a:gd name="connsiteY23" fmla="*/ 9932 h 130590"/>
                                      <a:gd name="connsiteX24" fmla="*/ 54864 w 168162"/>
                                      <a:gd name="connsiteY24" fmla="*/ 3836 h 130590"/>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31025"/>
                                      <a:gd name="connsiteX1" fmla="*/ 90164 w 168162"/>
                                      <a:gd name="connsiteY1" fmla="*/ 100 h 131025"/>
                                      <a:gd name="connsiteX2" fmla="*/ 151424 w 168162"/>
                                      <a:gd name="connsiteY2" fmla="*/ 7792 h 131025"/>
                                      <a:gd name="connsiteX3" fmla="*/ 151817 w 168162"/>
                                      <a:gd name="connsiteY3" fmla="*/ 70369 h 131025"/>
                                      <a:gd name="connsiteX4" fmla="*/ 149036 w 168162"/>
                                      <a:gd name="connsiteY4" fmla="*/ 77214 h 131025"/>
                                      <a:gd name="connsiteX5" fmla="*/ 166669 w 168162"/>
                                      <a:gd name="connsiteY5" fmla="*/ 79026 h 131025"/>
                                      <a:gd name="connsiteX6" fmla="*/ 167640 w 168162"/>
                                      <a:gd name="connsiteY6" fmla="*/ 81560 h 131025"/>
                                      <a:gd name="connsiteX7" fmla="*/ 168162 w 168162"/>
                                      <a:gd name="connsiteY7" fmla="*/ 101283 h 131025"/>
                                      <a:gd name="connsiteX8" fmla="*/ 138070 w 168162"/>
                                      <a:gd name="connsiteY8" fmla="*/ 128979 h 131025"/>
                                      <a:gd name="connsiteX9" fmla="*/ 61777 w 168162"/>
                                      <a:gd name="connsiteY9" fmla="*/ 127260 h 131025"/>
                                      <a:gd name="connsiteX10" fmla="*/ 11704 w 168162"/>
                                      <a:gd name="connsiteY10" fmla="*/ 113678 h 131025"/>
                                      <a:gd name="connsiteX11" fmla="*/ 10668 w 168162"/>
                                      <a:gd name="connsiteY11" fmla="*/ 96800 h 131025"/>
                                      <a:gd name="connsiteX12" fmla="*/ 4572 w 168162"/>
                                      <a:gd name="connsiteY12" fmla="*/ 87656 h 131025"/>
                                      <a:gd name="connsiteX13" fmla="*/ 1524 w 168162"/>
                                      <a:gd name="connsiteY13" fmla="*/ 83084 h 131025"/>
                                      <a:gd name="connsiteX14" fmla="*/ 0 w 168162"/>
                                      <a:gd name="connsiteY14" fmla="*/ 78512 h 131025"/>
                                      <a:gd name="connsiteX15" fmla="*/ 4572 w 168162"/>
                                      <a:gd name="connsiteY15" fmla="*/ 46508 h 131025"/>
                                      <a:gd name="connsiteX16" fmla="*/ 13716 w 168162"/>
                                      <a:gd name="connsiteY16" fmla="*/ 34316 h 131025"/>
                                      <a:gd name="connsiteX17" fmla="*/ 16764 w 168162"/>
                                      <a:gd name="connsiteY17" fmla="*/ 29744 h 131025"/>
                                      <a:gd name="connsiteX18" fmla="*/ 25908 w 168162"/>
                                      <a:gd name="connsiteY18" fmla="*/ 23648 h 131025"/>
                                      <a:gd name="connsiteX19" fmla="*/ 28956 w 168162"/>
                                      <a:gd name="connsiteY19" fmla="*/ 17552 h 131025"/>
                                      <a:gd name="connsiteX20" fmla="*/ 33528 w 168162"/>
                                      <a:gd name="connsiteY20" fmla="*/ 16028 h 131025"/>
                                      <a:gd name="connsiteX21" fmla="*/ 38100 w 168162"/>
                                      <a:gd name="connsiteY21" fmla="*/ 12980 h 131025"/>
                                      <a:gd name="connsiteX22" fmla="*/ 44196 w 168162"/>
                                      <a:gd name="connsiteY22" fmla="*/ 9932 h 131025"/>
                                      <a:gd name="connsiteX23" fmla="*/ 54864 w 168162"/>
                                      <a:gd name="connsiteY23" fmla="*/ 3836 h 131025"/>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0668 w 168162"/>
                                      <a:gd name="connsiteY11" fmla="*/ 96800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572 w 168162"/>
                                      <a:gd name="connsiteY12" fmla="*/ 87656 h 128979"/>
                                      <a:gd name="connsiteX13" fmla="*/ 1524 w 168162"/>
                                      <a:gd name="connsiteY13" fmla="*/ 83084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6647 w 169945"/>
                                      <a:gd name="connsiteY0" fmla="*/ 3836 h 128979"/>
                                      <a:gd name="connsiteX1" fmla="*/ 91947 w 169945"/>
                                      <a:gd name="connsiteY1" fmla="*/ 100 h 128979"/>
                                      <a:gd name="connsiteX2" fmla="*/ 153207 w 169945"/>
                                      <a:gd name="connsiteY2" fmla="*/ 7792 h 128979"/>
                                      <a:gd name="connsiteX3" fmla="*/ 153600 w 169945"/>
                                      <a:gd name="connsiteY3" fmla="*/ 70369 h 128979"/>
                                      <a:gd name="connsiteX4" fmla="*/ 150819 w 169945"/>
                                      <a:gd name="connsiteY4" fmla="*/ 77214 h 128979"/>
                                      <a:gd name="connsiteX5" fmla="*/ 168452 w 169945"/>
                                      <a:gd name="connsiteY5" fmla="*/ 79026 h 128979"/>
                                      <a:gd name="connsiteX6" fmla="*/ 169423 w 169945"/>
                                      <a:gd name="connsiteY6" fmla="*/ 81560 h 128979"/>
                                      <a:gd name="connsiteX7" fmla="*/ 169945 w 169945"/>
                                      <a:gd name="connsiteY7" fmla="*/ 101283 h 128979"/>
                                      <a:gd name="connsiteX8" fmla="*/ 139853 w 169945"/>
                                      <a:gd name="connsiteY8" fmla="*/ 128979 h 128979"/>
                                      <a:gd name="connsiteX9" fmla="*/ 63560 w 169945"/>
                                      <a:gd name="connsiteY9" fmla="*/ 127260 h 128979"/>
                                      <a:gd name="connsiteX10" fmla="*/ 13487 w 169945"/>
                                      <a:gd name="connsiteY10" fmla="*/ 113678 h 128979"/>
                                      <a:gd name="connsiteX11" fmla="*/ 13630 w 169945"/>
                                      <a:gd name="connsiteY11" fmla="*/ 91723 h 128979"/>
                                      <a:gd name="connsiteX12" fmla="*/ 42188 w 169945"/>
                                      <a:gd name="connsiteY12" fmla="*/ 79602 h 128979"/>
                                      <a:gd name="connsiteX13" fmla="*/ 3307 w 169945"/>
                                      <a:gd name="connsiteY13" fmla="*/ 83084 h 128979"/>
                                      <a:gd name="connsiteX14" fmla="*/ 1783 w 169945"/>
                                      <a:gd name="connsiteY14" fmla="*/ 78512 h 128979"/>
                                      <a:gd name="connsiteX15" fmla="*/ 6355 w 169945"/>
                                      <a:gd name="connsiteY15" fmla="*/ 46508 h 128979"/>
                                      <a:gd name="connsiteX16" fmla="*/ 15499 w 169945"/>
                                      <a:gd name="connsiteY16" fmla="*/ 34316 h 128979"/>
                                      <a:gd name="connsiteX17" fmla="*/ 18547 w 169945"/>
                                      <a:gd name="connsiteY17" fmla="*/ 29744 h 128979"/>
                                      <a:gd name="connsiteX18" fmla="*/ 27691 w 169945"/>
                                      <a:gd name="connsiteY18" fmla="*/ 23648 h 128979"/>
                                      <a:gd name="connsiteX19" fmla="*/ 30739 w 169945"/>
                                      <a:gd name="connsiteY19" fmla="*/ 17552 h 128979"/>
                                      <a:gd name="connsiteX20" fmla="*/ 35311 w 169945"/>
                                      <a:gd name="connsiteY20" fmla="*/ 16028 h 128979"/>
                                      <a:gd name="connsiteX21" fmla="*/ 39883 w 169945"/>
                                      <a:gd name="connsiteY21" fmla="*/ 12980 h 128979"/>
                                      <a:gd name="connsiteX22" fmla="*/ 45979 w 169945"/>
                                      <a:gd name="connsiteY22" fmla="*/ 9932 h 128979"/>
                                      <a:gd name="connsiteX23" fmla="*/ 56647 w 169945"/>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4864 w 168162"/>
                                      <a:gd name="connsiteY0" fmla="*/ 3836 h 128979"/>
                                      <a:gd name="connsiteX1" fmla="*/ 90164 w 168162"/>
                                      <a:gd name="connsiteY1" fmla="*/ 100 h 128979"/>
                                      <a:gd name="connsiteX2" fmla="*/ 151424 w 168162"/>
                                      <a:gd name="connsiteY2" fmla="*/ 7792 h 128979"/>
                                      <a:gd name="connsiteX3" fmla="*/ 151817 w 168162"/>
                                      <a:gd name="connsiteY3" fmla="*/ 70369 h 128979"/>
                                      <a:gd name="connsiteX4" fmla="*/ 149036 w 168162"/>
                                      <a:gd name="connsiteY4" fmla="*/ 77214 h 128979"/>
                                      <a:gd name="connsiteX5" fmla="*/ 166669 w 168162"/>
                                      <a:gd name="connsiteY5" fmla="*/ 79026 h 128979"/>
                                      <a:gd name="connsiteX6" fmla="*/ 167640 w 168162"/>
                                      <a:gd name="connsiteY6" fmla="*/ 81560 h 128979"/>
                                      <a:gd name="connsiteX7" fmla="*/ 168162 w 168162"/>
                                      <a:gd name="connsiteY7" fmla="*/ 101283 h 128979"/>
                                      <a:gd name="connsiteX8" fmla="*/ 138070 w 168162"/>
                                      <a:gd name="connsiteY8" fmla="*/ 128979 h 128979"/>
                                      <a:gd name="connsiteX9" fmla="*/ 61777 w 168162"/>
                                      <a:gd name="connsiteY9" fmla="*/ 127260 h 128979"/>
                                      <a:gd name="connsiteX10" fmla="*/ 11704 w 168162"/>
                                      <a:gd name="connsiteY10" fmla="*/ 113678 h 128979"/>
                                      <a:gd name="connsiteX11" fmla="*/ 11847 w 168162"/>
                                      <a:gd name="connsiteY11" fmla="*/ 91723 h 128979"/>
                                      <a:gd name="connsiteX12" fmla="*/ 40405 w 168162"/>
                                      <a:gd name="connsiteY12" fmla="*/ 79602 h 128979"/>
                                      <a:gd name="connsiteX13" fmla="*/ 33823 w 168162"/>
                                      <a:gd name="connsiteY13" fmla="*/ 77131 h 128979"/>
                                      <a:gd name="connsiteX14" fmla="*/ 0 w 168162"/>
                                      <a:gd name="connsiteY14" fmla="*/ 78512 h 128979"/>
                                      <a:gd name="connsiteX15" fmla="*/ 4572 w 168162"/>
                                      <a:gd name="connsiteY15" fmla="*/ 46508 h 128979"/>
                                      <a:gd name="connsiteX16" fmla="*/ 13716 w 168162"/>
                                      <a:gd name="connsiteY16" fmla="*/ 34316 h 128979"/>
                                      <a:gd name="connsiteX17" fmla="*/ 16764 w 168162"/>
                                      <a:gd name="connsiteY17" fmla="*/ 29744 h 128979"/>
                                      <a:gd name="connsiteX18" fmla="*/ 25908 w 168162"/>
                                      <a:gd name="connsiteY18" fmla="*/ 23648 h 128979"/>
                                      <a:gd name="connsiteX19" fmla="*/ 28956 w 168162"/>
                                      <a:gd name="connsiteY19" fmla="*/ 17552 h 128979"/>
                                      <a:gd name="connsiteX20" fmla="*/ 33528 w 168162"/>
                                      <a:gd name="connsiteY20" fmla="*/ 16028 h 128979"/>
                                      <a:gd name="connsiteX21" fmla="*/ 38100 w 168162"/>
                                      <a:gd name="connsiteY21" fmla="*/ 12980 h 128979"/>
                                      <a:gd name="connsiteX22" fmla="*/ 44196 w 168162"/>
                                      <a:gd name="connsiteY22" fmla="*/ 9932 h 128979"/>
                                      <a:gd name="connsiteX23" fmla="*/ 54864 w 168162"/>
                                      <a:gd name="connsiteY23" fmla="*/ 3836 h 128979"/>
                                      <a:gd name="connsiteX0" fmla="*/ 50292 w 163590"/>
                                      <a:gd name="connsiteY0" fmla="*/ 3836 h 128979"/>
                                      <a:gd name="connsiteX1" fmla="*/ 85592 w 163590"/>
                                      <a:gd name="connsiteY1" fmla="*/ 100 h 128979"/>
                                      <a:gd name="connsiteX2" fmla="*/ 146852 w 163590"/>
                                      <a:gd name="connsiteY2" fmla="*/ 7792 h 128979"/>
                                      <a:gd name="connsiteX3" fmla="*/ 147245 w 163590"/>
                                      <a:gd name="connsiteY3" fmla="*/ 70369 h 128979"/>
                                      <a:gd name="connsiteX4" fmla="*/ 144464 w 163590"/>
                                      <a:gd name="connsiteY4" fmla="*/ 77214 h 128979"/>
                                      <a:gd name="connsiteX5" fmla="*/ 162097 w 163590"/>
                                      <a:gd name="connsiteY5" fmla="*/ 79026 h 128979"/>
                                      <a:gd name="connsiteX6" fmla="*/ 163068 w 163590"/>
                                      <a:gd name="connsiteY6" fmla="*/ 81560 h 128979"/>
                                      <a:gd name="connsiteX7" fmla="*/ 163590 w 163590"/>
                                      <a:gd name="connsiteY7" fmla="*/ 101283 h 128979"/>
                                      <a:gd name="connsiteX8" fmla="*/ 133498 w 163590"/>
                                      <a:gd name="connsiteY8" fmla="*/ 128979 h 128979"/>
                                      <a:gd name="connsiteX9" fmla="*/ 57205 w 163590"/>
                                      <a:gd name="connsiteY9" fmla="*/ 127260 h 128979"/>
                                      <a:gd name="connsiteX10" fmla="*/ 7132 w 163590"/>
                                      <a:gd name="connsiteY10" fmla="*/ 113678 h 128979"/>
                                      <a:gd name="connsiteX11" fmla="*/ 7275 w 163590"/>
                                      <a:gd name="connsiteY11" fmla="*/ 91723 h 128979"/>
                                      <a:gd name="connsiteX12" fmla="*/ 35833 w 163590"/>
                                      <a:gd name="connsiteY12" fmla="*/ 79602 h 128979"/>
                                      <a:gd name="connsiteX13" fmla="*/ 29251 w 163590"/>
                                      <a:gd name="connsiteY13" fmla="*/ 77131 h 128979"/>
                                      <a:gd name="connsiteX14" fmla="*/ 0 w 163590"/>
                                      <a:gd name="connsiteY14" fmla="*/ 46508 h 128979"/>
                                      <a:gd name="connsiteX15" fmla="*/ 9144 w 163590"/>
                                      <a:gd name="connsiteY15" fmla="*/ 34316 h 128979"/>
                                      <a:gd name="connsiteX16" fmla="*/ 12192 w 163590"/>
                                      <a:gd name="connsiteY16" fmla="*/ 29744 h 128979"/>
                                      <a:gd name="connsiteX17" fmla="*/ 21336 w 163590"/>
                                      <a:gd name="connsiteY17" fmla="*/ 23648 h 128979"/>
                                      <a:gd name="connsiteX18" fmla="*/ 24384 w 163590"/>
                                      <a:gd name="connsiteY18" fmla="*/ 17552 h 128979"/>
                                      <a:gd name="connsiteX19" fmla="*/ 28956 w 163590"/>
                                      <a:gd name="connsiteY19" fmla="*/ 16028 h 128979"/>
                                      <a:gd name="connsiteX20" fmla="*/ 33528 w 163590"/>
                                      <a:gd name="connsiteY20" fmla="*/ 12980 h 128979"/>
                                      <a:gd name="connsiteX21" fmla="*/ 39624 w 163590"/>
                                      <a:gd name="connsiteY21" fmla="*/ 9932 h 128979"/>
                                      <a:gd name="connsiteX22" fmla="*/ 50292 w 163590"/>
                                      <a:gd name="connsiteY22"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29404 w 164038"/>
                                      <a:gd name="connsiteY18" fmla="*/ 16028 h 128979"/>
                                      <a:gd name="connsiteX19" fmla="*/ 33976 w 164038"/>
                                      <a:gd name="connsiteY19" fmla="*/ 12980 h 128979"/>
                                      <a:gd name="connsiteX20" fmla="*/ 40072 w 164038"/>
                                      <a:gd name="connsiteY20" fmla="*/ 9932 h 128979"/>
                                      <a:gd name="connsiteX21" fmla="*/ 50740 w 164038"/>
                                      <a:gd name="connsiteY21"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40072 w 164038"/>
                                      <a:gd name="connsiteY19" fmla="*/ 9932 h 128979"/>
                                      <a:gd name="connsiteX20" fmla="*/ 50740 w 164038"/>
                                      <a:gd name="connsiteY20" fmla="*/ 3836 h 128979"/>
                                      <a:gd name="connsiteX0" fmla="*/ 50740 w 164038"/>
                                      <a:gd name="connsiteY0" fmla="*/ 3836 h 128979"/>
                                      <a:gd name="connsiteX1" fmla="*/ 86040 w 164038"/>
                                      <a:gd name="connsiteY1" fmla="*/ 100 h 128979"/>
                                      <a:gd name="connsiteX2" fmla="*/ 147300 w 164038"/>
                                      <a:gd name="connsiteY2" fmla="*/ 7792 h 128979"/>
                                      <a:gd name="connsiteX3" fmla="*/ 147693 w 164038"/>
                                      <a:gd name="connsiteY3" fmla="*/ 70369 h 128979"/>
                                      <a:gd name="connsiteX4" fmla="*/ 144912 w 164038"/>
                                      <a:gd name="connsiteY4" fmla="*/ 77214 h 128979"/>
                                      <a:gd name="connsiteX5" fmla="*/ 162545 w 164038"/>
                                      <a:gd name="connsiteY5" fmla="*/ 79026 h 128979"/>
                                      <a:gd name="connsiteX6" fmla="*/ 163516 w 164038"/>
                                      <a:gd name="connsiteY6" fmla="*/ 81560 h 128979"/>
                                      <a:gd name="connsiteX7" fmla="*/ 164038 w 164038"/>
                                      <a:gd name="connsiteY7" fmla="*/ 101283 h 128979"/>
                                      <a:gd name="connsiteX8" fmla="*/ 133946 w 164038"/>
                                      <a:gd name="connsiteY8" fmla="*/ 128979 h 128979"/>
                                      <a:gd name="connsiteX9" fmla="*/ 57653 w 164038"/>
                                      <a:gd name="connsiteY9" fmla="*/ 127260 h 128979"/>
                                      <a:gd name="connsiteX10" fmla="*/ 7580 w 164038"/>
                                      <a:gd name="connsiteY10" fmla="*/ 113678 h 128979"/>
                                      <a:gd name="connsiteX11" fmla="*/ 7723 w 164038"/>
                                      <a:gd name="connsiteY11" fmla="*/ 91723 h 128979"/>
                                      <a:gd name="connsiteX12" fmla="*/ 36281 w 164038"/>
                                      <a:gd name="connsiteY12" fmla="*/ 79602 h 128979"/>
                                      <a:gd name="connsiteX13" fmla="*/ 29699 w 164038"/>
                                      <a:gd name="connsiteY13" fmla="*/ 77131 h 128979"/>
                                      <a:gd name="connsiteX14" fmla="*/ 448 w 164038"/>
                                      <a:gd name="connsiteY14" fmla="*/ 46508 h 128979"/>
                                      <a:gd name="connsiteX15" fmla="*/ 12640 w 164038"/>
                                      <a:gd name="connsiteY15" fmla="*/ 29744 h 128979"/>
                                      <a:gd name="connsiteX16" fmla="*/ 21784 w 164038"/>
                                      <a:gd name="connsiteY16" fmla="*/ 23648 h 128979"/>
                                      <a:gd name="connsiteX17" fmla="*/ 24832 w 164038"/>
                                      <a:gd name="connsiteY17" fmla="*/ 17552 h 128979"/>
                                      <a:gd name="connsiteX18" fmla="*/ 33976 w 164038"/>
                                      <a:gd name="connsiteY18" fmla="*/ 12980 h 128979"/>
                                      <a:gd name="connsiteX19" fmla="*/ 50740 w 164038"/>
                                      <a:gd name="connsiteY19" fmla="*/ 3836 h 128979"/>
                                      <a:gd name="connsiteX0" fmla="*/ 33976 w 164038"/>
                                      <a:gd name="connsiteY0" fmla="*/ 12880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3976 w 164038"/>
                                      <a:gd name="connsiteY18" fmla="*/ 12880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24832 w 164038"/>
                                      <a:gd name="connsiteY17" fmla="*/ 17452 h 128879"/>
                                      <a:gd name="connsiteX18" fmla="*/ 30204 w 164038"/>
                                      <a:gd name="connsiteY18" fmla="*/ 5528 h 128879"/>
                                      <a:gd name="connsiteX0" fmla="*/ 30204 w 164038"/>
                                      <a:gd name="connsiteY0" fmla="*/ 5528 h 128879"/>
                                      <a:gd name="connsiteX1" fmla="*/ 86040 w 164038"/>
                                      <a:gd name="connsiteY1" fmla="*/ 0 h 128879"/>
                                      <a:gd name="connsiteX2" fmla="*/ 147300 w 164038"/>
                                      <a:gd name="connsiteY2" fmla="*/ 7692 h 128879"/>
                                      <a:gd name="connsiteX3" fmla="*/ 147693 w 164038"/>
                                      <a:gd name="connsiteY3" fmla="*/ 70269 h 128879"/>
                                      <a:gd name="connsiteX4" fmla="*/ 144912 w 164038"/>
                                      <a:gd name="connsiteY4" fmla="*/ 77114 h 128879"/>
                                      <a:gd name="connsiteX5" fmla="*/ 162545 w 164038"/>
                                      <a:gd name="connsiteY5" fmla="*/ 78926 h 128879"/>
                                      <a:gd name="connsiteX6" fmla="*/ 163516 w 164038"/>
                                      <a:gd name="connsiteY6" fmla="*/ 81460 h 128879"/>
                                      <a:gd name="connsiteX7" fmla="*/ 164038 w 164038"/>
                                      <a:gd name="connsiteY7" fmla="*/ 101183 h 128879"/>
                                      <a:gd name="connsiteX8" fmla="*/ 133946 w 164038"/>
                                      <a:gd name="connsiteY8" fmla="*/ 128879 h 128879"/>
                                      <a:gd name="connsiteX9" fmla="*/ 57653 w 164038"/>
                                      <a:gd name="connsiteY9" fmla="*/ 127160 h 128879"/>
                                      <a:gd name="connsiteX10" fmla="*/ 7580 w 164038"/>
                                      <a:gd name="connsiteY10" fmla="*/ 113578 h 128879"/>
                                      <a:gd name="connsiteX11" fmla="*/ 7723 w 164038"/>
                                      <a:gd name="connsiteY11" fmla="*/ 91623 h 128879"/>
                                      <a:gd name="connsiteX12" fmla="*/ 36281 w 164038"/>
                                      <a:gd name="connsiteY12" fmla="*/ 79502 h 128879"/>
                                      <a:gd name="connsiteX13" fmla="*/ 29699 w 164038"/>
                                      <a:gd name="connsiteY13" fmla="*/ 77031 h 128879"/>
                                      <a:gd name="connsiteX14" fmla="*/ 448 w 164038"/>
                                      <a:gd name="connsiteY14" fmla="*/ 46408 h 128879"/>
                                      <a:gd name="connsiteX15" fmla="*/ 12640 w 164038"/>
                                      <a:gd name="connsiteY15" fmla="*/ 29644 h 128879"/>
                                      <a:gd name="connsiteX16" fmla="*/ 21784 w 164038"/>
                                      <a:gd name="connsiteY16" fmla="*/ 23548 h 128879"/>
                                      <a:gd name="connsiteX17" fmla="*/ 30204 w 164038"/>
                                      <a:gd name="connsiteY17" fmla="*/ 5528 h 128879"/>
                                      <a:gd name="connsiteX0" fmla="*/ 30252 w 164086"/>
                                      <a:gd name="connsiteY0" fmla="*/ 5528 h 128879"/>
                                      <a:gd name="connsiteX1" fmla="*/ 86088 w 164086"/>
                                      <a:gd name="connsiteY1" fmla="*/ 0 h 128879"/>
                                      <a:gd name="connsiteX2" fmla="*/ 147348 w 164086"/>
                                      <a:gd name="connsiteY2" fmla="*/ 7692 h 128879"/>
                                      <a:gd name="connsiteX3" fmla="*/ 147741 w 164086"/>
                                      <a:gd name="connsiteY3" fmla="*/ 70269 h 128879"/>
                                      <a:gd name="connsiteX4" fmla="*/ 144960 w 164086"/>
                                      <a:gd name="connsiteY4" fmla="*/ 77114 h 128879"/>
                                      <a:gd name="connsiteX5" fmla="*/ 162593 w 164086"/>
                                      <a:gd name="connsiteY5" fmla="*/ 78926 h 128879"/>
                                      <a:gd name="connsiteX6" fmla="*/ 163564 w 164086"/>
                                      <a:gd name="connsiteY6" fmla="*/ 81460 h 128879"/>
                                      <a:gd name="connsiteX7" fmla="*/ 164086 w 164086"/>
                                      <a:gd name="connsiteY7" fmla="*/ 101183 h 128879"/>
                                      <a:gd name="connsiteX8" fmla="*/ 133994 w 164086"/>
                                      <a:gd name="connsiteY8" fmla="*/ 128879 h 128879"/>
                                      <a:gd name="connsiteX9" fmla="*/ 57701 w 164086"/>
                                      <a:gd name="connsiteY9" fmla="*/ 127160 h 128879"/>
                                      <a:gd name="connsiteX10" fmla="*/ 7628 w 164086"/>
                                      <a:gd name="connsiteY10" fmla="*/ 113578 h 128879"/>
                                      <a:gd name="connsiteX11" fmla="*/ 7771 w 164086"/>
                                      <a:gd name="connsiteY11" fmla="*/ 91623 h 128879"/>
                                      <a:gd name="connsiteX12" fmla="*/ 36329 w 164086"/>
                                      <a:gd name="connsiteY12" fmla="*/ 79502 h 128879"/>
                                      <a:gd name="connsiteX13" fmla="*/ 29747 w 164086"/>
                                      <a:gd name="connsiteY13" fmla="*/ 77031 h 128879"/>
                                      <a:gd name="connsiteX14" fmla="*/ 496 w 164086"/>
                                      <a:gd name="connsiteY14" fmla="*/ 46408 h 128879"/>
                                      <a:gd name="connsiteX15" fmla="*/ 12688 w 164086"/>
                                      <a:gd name="connsiteY15" fmla="*/ 29644 h 128879"/>
                                      <a:gd name="connsiteX16" fmla="*/ 30252 w 164086"/>
                                      <a:gd name="connsiteY16" fmla="*/ 5528 h 128879"/>
                                      <a:gd name="connsiteX0" fmla="*/ 29757 w 163591"/>
                                      <a:gd name="connsiteY0" fmla="*/ 5528 h 128879"/>
                                      <a:gd name="connsiteX1" fmla="*/ 85593 w 163591"/>
                                      <a:gd name="connsiteY1" fmla="*/ 0 h 128879"/>
                                      <a:gd name="connsiteX2" fmla="*/ 146853 w 163591"/>
                                      <a:gd name="connsiteY2" fmla="*/ 7692 h 128879"/>
                                      <a:gd name="connsiteX3" fmla="*/ 147246 w 163591"/>
                                      <a:gd name="connsiteY3" fmla="*/ 70269 h 128879"/>
                                      <a:gd name="connsiteX4" fmla="*/ 144465 w 163591"/>
                                      <a:gd name="connsiteY4" fmla="*/ 77114 h 128879"/>
                                      <a:gd name="connsiteX5" fmla="*/ 162098 w 163591"/>
                                      <a:gd name="connsiteY5" fmla="*/ 78926 h 128879"/>
                                      <a:gd name="connsiteX6" fmla="*/ 163069 w 163591"/>
                                      <a:gd name="connsiteY6" fmla="*/ 81460 h 128879"/>
                                      <a:gd name="connsiteX7" fmla="*/ 163591 w 163591"/>
                                      <a:gd name="connsiteY7" fmla="*/ 101183 h 128879"/>
                                      <a:gd name="connsiteX8" fmla="*/ 133499 w 163591"/>
                                      <a:gd name="connsiteY8" fmla="*/ 128879 h 128879"/>
                                      <a:gd name="connsiteX9" fmla="*/ 57206 w 163591"/>
                                      <a:gd name="connsiteY9" fmla="*/ 127160 h 128879"/>
                                      <a:gd name="connsiteX10" fmla="*/ 7133 w 163591"/>
                                      <a:gd name="connsiteY10" fmla="*/ 113578 h 128879"/>
                                      <a:gd name="connsiteX11" fmla="*/ 7276 w 163591"/>
                                      <a:gd name="connsiteY11" fmla="*/ 91623 h 128879"/>
                                      <a:gd name="connsiteX12" fmla="*/ 35834 w 163591"/>
                                      <a:gd name="connsiteY12" fmla="*/ 79502 h 128879"/>
                                      <a:gd name="connsiteX13" fmla="*/ 29252 w 163591"/>
                                      <a:gd name="connsiteY13" fmla="*/ 77031 h 128879"/>
                                      <a:gd name="connsiteX14" fmla="*/ 1 w 163591"/>
                                      <a:gd name="connsiteY14" fmla="*/ 46408 h 128879"/>
                                      <a:gd name="connsiteX15" fmla="*/ 29757 w 163591"/>
                                      <a:gd name="connsiteY15"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28879"/>
                                      <a:gd name="connsiteX1" fmla="*/ 78460 w 156458"/>
                                      <a:gd name="connsiteY1" fmla="*/ 0 h 128879"/>
                                      <a:gd name="connsiteX2" fmla="*/ 139720 w 156458"/>
                                      <a:gd name="connsiteY2" fmla="*/ 7692 h 128879"/>
                                      <a:gd name="connsiteX3" fmla="*/ 140113 w 156458"/>
                                      <a:gd name="connsiteY3" fmla="*/ 70269 h 128879"/>
                                      <a:gd name="connsiteX4" fmla="*/ 137332 w 156458"/>
                                      <a:gd name="connsiteY4" fmla="*/ 77114 h 128879"/>
                                      <a:gd name="connsiteX5" fmla="*/ 154965 w 156458"/>
                                      <a:gd name="connsiteY5" fmla="*/ 78926 h 128879"/>
                                      <a:gd name="connsiteX6" fmla="*/ 155936 w 156458"/>
                                      <a:gd name="connsiteY6" fmla="*/ 81460 h 128879"/>
                                      <a:gd name="connsiteX7" fmla="*/ 156458 w 156458"/>
                                      <a:gd name="connsiteY7" fmla="*/ 101183 h 128879"/>
                                      <a:gd name="connsiteX8" fmla="*/ 126366 w 156458"/>
                                      <a:gd name="connsiteY8" fmla="*/ 128879 h 128879"/>
                                      <a:gd name="connsiteX9" fmla="*/ 50073 w 156458"/>
                                      <a:gd name="connsiteY9" fmla="*/ 127160 h 128879"/>
                                      <a:gd name="connsiteX10" fmla="*/ 0 w 156458"/>
                                      <a:gd name="connsiteY10" fmla="*/ 113578 h 128879"/>
                                      <a:gd name="connsiteX11" fmla="*/ 143 w 156458"/>
                                      <a:gd name="connsiteY11" fmla="*/ 91623 h 128879"/>
                                      <a:gd name="connsiteX12" fmla="*/ 28701 w 156458"/>
                                      <a:gd name="connsiteY12" fmla="*/ 79502 h 128879"/>
                                      <a:gd name="connsiteX13" fmla="*/ 22119 w 156458"/>
                                      <a:gd name="connsiteY13" fmla="*/ 77031 h 128879"/>
                                      <a:gd name="connsiteX14" fmla="*/ 22624 w 156458"/>
                                      <a:gd name="connsiteY14" fmla="*/ 5528 h 128879"/>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1642"/>
                                      <a:gd name="connsiteX1" fmla="*/ 78460 w 156458"/>
                                      <a:gd name="connsiteY1" fmla="*/ 0 h 131642"/>
                                      <a:gd name="connsiteX2" fmla="*/ 139720 w 156458"/>
                                      <a:gd name="connsiteY2" fmla="*/ 7692 h 131642"/>
                                      <a:gd name="connsiteX3" fmla="*/ 140113 w 156458"/>
                                      <a:gd name="connsiteY3" fmla="*/ 70269 h 131642"/>
                                      <a:gd name="connsiteX4" fmla="*/ 137332 w 156458"/>
                                      <a:gd name="connsiteY4" fmla="*/ 77114 h 131642"/>
                                      <a:gd name="connsiteX5" fmla="*/ 154965 w 156458"/>
                                      <a:gd name="connsiteY5" fmla="*/ 78926 h 131642"/>
                                      <a:gd name="connsiteX6" fmla="*/ 155936 w 156458"/>
                                      <a:gd name="connsiteY6" fmla="*/ 81460 h 131642"/>
                                      <a:gd name="connsiteX7" fmla="*/ 156458 w 156458"/>
                                      <a:gd name="connsiteY7" fmla="*/ 101183 h 131642"/>
                                      <a:gd name="connsiteX8" fmla="*/ 126366 w 156458"/>
                                      <a:gd name="connsiteY8" fmla="*/ 128879 h 131642"/>
                                      <a:gd name="connsiteX9" fmla="*/ 89337 w 156458"/>
                                      <a:gd name="connsiteY9" fmla="*/ 130411 h 131642"/>
                                      <a:gd name="connsiteX10" fmla="*/ 50073 w 156458"/>
                                      <a:gd name="connsiteY10" fmla="*/ 127160 h 131642"/>
                                      <a:gd name="connsiteX11" fmla="*/ 0 w 156458"/>
                                      <a:gd name="connsiteY11" fmla="*/ 113578 h 131642"/>
                                      <a:gd name="connsiteX12" fmla="*/ 143 w 156458"/>
                                      <a:gd name="connsiteY12" fmla="*/ 91623 h 131642"/>
                                      <a:gd name="connsiteX13" fmla="*/ 28701 w 156458"/>
                                      <a:gd name="connsiteY13" fmla="*/ 79502 h 131642"/>
                                      <a:gd name="connsiteX14" fmla="*/ 22119 w 156458"/>
                                      <a:gd name="connsiteY14" fmla="*/ 77031 h 131642"/>
                                      <a:gd name="connsiteX15" fmla="*/ 22624 w 156458"/>
                                      <a:gd name="connsiteY15" fmla="*/ 5528 h 131642"/>
                                      <a:gd name="connsiteX0" fmla="*/ 22624 w 156458"/>
                                      <a:gd name="connsiteY0" fmla="*/ 5528 h 130411"/>
                                      <a:gd name="connsiteX1" fmla="*/ 78460 w 156458"/>
                                      <a:gd name="connsiteY1" fmla="*/ 0 h 130411"/>
                                      <a:gd name="connsiteX2" fmla="*/ 139720 w 156458"/>
                                      <a:gd name="connsiteY2" fmla="*/ 7692 h 130411"/>
                                      <a:gd name="connsiteX3" fmla="*/ 140113 w 156458"/>
                                      <a:gd name="connsiteY3" fmla="*/ 70269 h 130411"/>
                                      <a:gd name="connsiteX4" fmla="*/ 137332 w 156458"/>
                                      <a:gd name="connsiteY4" fmla="*/ 77114 h 130411"/>
                                      <a:gd name="connsiteX5" fmla="*/ 154965 w 156458"/>
                                      <a:gd name="connsiteY5" fmla="*/ 78926 h 130411"/>
                                      <a:gd name="connsiteX6" fmla="*/ 155936 w 156458"/>
                                      <a:gd name="connsiteY6" fmla="*/ 81460 h 130411"/>
                                      <a:gd name="connsiteX7" fmla="*/ 156458 w 156458"/>
                                      <a:gd name="connsiteY7" fmla="*/ 101183 h 130411"/>
                                      <a:gd name="connsiteX8" fmla="*/ 126366 w 156458"/>
                                      <a:gd name="connsiteY8" fmla="*/ 128879 h 130411"/>
                                      <a:gd name="connsiteX9" fmla="*/ 89337 w 156458"/>
                                      <a:gd name="connsiteY9" fmla="*/ 130411 h 130411"/>
                                      <a:gd name="connsiteX10" fmla="*/ 50073 w 156458"/>
                                      <a:gd name="connsiteY10" fmla="*/ 127160 h 130411"/>
                                      <a:gd name="connsiteX11" fmla="*/ 0 w 156458"/>
                                      <a:gd name="connsiteY11" fmla="*/ 113578 h 130411"/>
                                      <a:gd name="connsiteX12" fmla="*/ 143 w 156458"/>
                                      <a:gd name="connsiteY12" fmla="*/ 91623 h 130411"/>
                                      <a:gd name="connsiteX13" fmla="*/ 28701 w 156458"/>
                                      <a:gd name="connsiteY13" fmla="*/ 79502 h 130411"/>
                                      <a:gd name="connsiteX14" fmla="*/ 22119 w 156458"/>
                                      <a:gd name="connsiteY14" fmla="*/ 77031 h 130411"/>
                                      <a:gd name="connsiteX15" fmla="*/ 22624 w 156458"/>
                                      <a:gd name="connsiteY15" fmla="*/ 5528 h 130411"/>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617"/>
                                      <a:gd name="connsiteX1" fmla="*/ 78460 w 156458"/>
                                      <a:gd name="connsiteY1" fmla="*/ 0 h 131617"/>
                                      <a:gd name="connsiteX2" fmla="*/ 139720 w 156458"/>
                                      <a:gd name="connsiteY2" fmla="*/ 7692 h 131617"/>
                                      <a:gd name="connsiteX3" fmla="*/ 140113 w 156458"/>
                                      <a:gd name="connsiteY3" fmla="*/ 70269 h 131617"/>
                                      <a:gd name="connsiteX4" fmla="*/ 137332 w 156458"/>
                                      <a:gd name="connsiteY4" fmla="*/ 77114 h 131617"/>
                                      <a:gd name="connsiteX5" fmla="*/ 154965 w 156458"/>
                                      <a:gd name="connsiteY5" fmla="*/ 78926 h 131617"/>
                                      <a:gd name="connsiteX6" fmla="*/ 155936 w 156458"/>
                                      <a:gd name="connsiteY6" fmla="*/ 81460 h 131617"/>
                                      <a:gd name="connsiteX7" fmla="*/ 156458 w 156458"/>
                                      <a:gd name="connsiteY7" fmla="*/ 101183 h 131617"/>
                                      <a:gd name="connsiteX8" fmla="*/ 126366 w 156458"/>
                                      <a:gd name="connsiteY8" fmla="*/ 128879 h 131617"/>
                                      <a:gd name="connsiteX9" fmla="*/ 89337 w 156458"/>
                                      <a:gd name="connsiteY9" fmla="*/ 131111 h 131617"/>
                                      <a:gd name="connsiteX10" fmla="*/ 50073 w 156458"/>
                                      <a:gd name="connsiteY10" fmla="*/ 127160 h 131617"/>
                                      <a:gd name="connsiteX11" fmla="*/ 0 w 156458"/>
                                      <a:gd name="connsiteY11" fmla="*/ 113578 h 131617"/>
                                      <a:gd name="connsiteX12" fmla="*/ 143 w 156458"/>
                                      <a:gd name="connsiteY12" fmla="*/ 91623 h 131617"/>
                                      <a:gd name="connsiteX13" fmla="*/ 28701 w 156458"/>
                                      <a:gd name="connsiteY13" fmla="*/ 79502 h 131617"/>
                                      <a:gd name="connsiteX14" fmla="*/ 22119 w 156458"/>
                                      <a:gd name="connsiteY14" fmla="*/ 77031 h 131617"/>
                                      <a:gd name="connsiteX15" fmla="*/ 22624 w 156458"/>
                                      <a:gd name="connsiteY15" fmla="*/ 5528 h 131617"/>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0 w 156458"/>
                                      <a:gd name="connsiteY11" fmla="*/ 113578 h 131111"/>
                                      <a:gd name="connsiteX12" fmla="*/ 143 w 156458"/>
                                      <a:gd name="connsiteY12" fmla="*/ 91623 h 131111"/>
                                      <a:gd name="connsiteX13" fmla="*/ 28701 w 156458"/>
                                      <a:gd name="connsiteY13" fmla="*/ 79502 h 131111"/>
                                      <a:gd name="connsiteX14" fmla="*/ 22119 w 156458"/>
                                      <a:gd name="connsiteY14" fmla="*/ 77031 h 131111"/>
                                      <a:gd name="connsiteX15" fmla="*/ 22624 w 156458"/>
                                      <a:gd name="connsiteY15" fmla="*/ 5528 h 131111"/>
                                      <a:gd name="connsiteX0" fmla="*/ 24420 w 158254"/>
                                      <a:gd name="connsiteY0" fmla="*/ 5528 h 131111"/>
                                      <a:gd name="connsiteX1" fmla="*/ 80256 w 158254"/>
                                      <a:gd name="connsiteY1" fmla="*/ 0 h 131111"/>
                                      <a:gd name="connsiteX2" fmla="*/ 141516 w 158254"/>
                                      <a:gd name="connsiteY2" fmla="*/ 7692 h 131111"/>
                                      <a:gd name="connsiteX3" fmla="*/ 141909 w 158254"/>
                                      <a:gd name="connsiteY3" fmla="*/ 70269 h 131111"/>
                                      <a:gd name="connsiteX4" fmla="*/ 139128 w 158254"/>
                                      <a:gd name="connsiteY4" fmla="*/ 77114 h 131111"/>
                                      <a:gd name="connsiteX5" fmla="*/ 156761 w 158254"/>
                                      <a:gd name="connsiteY5" fmla="*/ 78926 h 131111"/>
                                      <a:gd name="connsiteX6" fmla="*/ 157732 w 158254"/>
                                      <a:gd name="connsiteY6" fmla="*/ 81460 h 131111"/>
                                      <a:gd name="connsiteX7" fmla="*/ 158254 w 158254"/>
                                      <a:gd name="connsiteY7" fmla="*/ 101183 h 131111"/>
                                      <a:gd name="connsiteX8" fmla="*/ 128162 w 158254"/>
                                      <a:gd name="connsiteY8" fmla="*/ 128879 h 131111"/>
                                      <a:gd name="connsiteX9" fmla="*/ 91133 w 158254"/>
                                      <a:gd name="connsiteY9" fmla="*/ 131111 h 131111"/>
                                      <a:gd name="connsiteX10" fmla="*/ 51869 w 158254"/>
                                      <a:gd name="connsiteY10" fmla="*/ 127160 h 131111"/>
                                      <a:gd name="connsiteX11" fmla="*/ 26546 w 158254"/>
                                      <a:gd name="connsiteY11" fmla="*/ 121874 h 131111"/>
                                      <a:gd name="connsiteX12" fmla="*/ 1796 w 158254"/>
                                      <a:gd name="connsiteY12" fmla="*/ 113578 h 131111"/>
                                      <a:gd name="connsiteX13" fmla="*/ 1939 w 158254"/>
                                      <a:gd name="connsiteY13" fmla="*/ 91623 h 131111"/>
                                      <a:gd name="connsiteX14" fmla="*/ 30497 w 158254"/>
                                      <a:gd name="connsiteY14" fmla="*/ 79502 h 131111"/>
                                      <a:gd name="connsiteX15" fmla="*/ 23915 w 158254"/>
                                      <a:gd name="connsiteY15" fmla="*/ 77031 h 131111"/>
                                      <a:gd name="connsiteX16" fmla="*/ 24420 w 158254"/>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89337 w 156458"/>
                                      <a:gd name="connsiteY9" fmla="*/ 131111 h 131111"/>
                                      <a:gd name="connsiteX10" fmla="*/ 50073 w 156458"/>
                                      <a:gd name="connsiteY10" fmla="*/ 127160 h 131111"/>
                                      <a:gd name="connsiteX11" fmla="*/ 24750 w 156458"/>
                                      <a:gd name="connsiteY11" fmla="*/ 121874 h 131111"/>
                                      <a:gd name="connsiteX12" fmla="*/ 0 w 156458"/>
                                      <a:gd name="connsiteY12" fmla="*/ 113578 h 131111"/>
                                      <a:gd name="connsiteX13" fmla="*/ 143 w 156458"/>
                                      <a:gd name="connsiteY13" fmla="*/ 91623 h 131111"/>
                                      <a:gd name="connsiteX14" fmla="*/ 28701 w 156458"/>
                                      <a:gd name="connsiteY14" fmla="*/ 79502 h 131111"/>
                                      <a:gd name="connsiteX15" fmla="*/ 22119 w 156458"/>
                                      <a:gd name="connsiteY15" fmla="*/ 77031 h 131111"/>
                                      <a:gd name="connsiteX16" fmla="*/ 22624 w 156458"/>
                                      <a:gd name="connsiteY16" fmla="*/ 5528 h 131111"/>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599"/>
                                      <a:gd name="connsiteX1" fmla="*/ 78460 w 156458"/>
                                      <a:gd name="connsiteY1" fmla="*/ 0 h 131599"/>
                                      <a:gd name="connsiteX2" fmla="*/ 139720 w 156458"/>
                                      <a:gd name="connsiteY2" fmla="*/ 7692 h 131599"/>
                                      <a:gd name="connsiteX3" fmla="*/ 140113 w 156458"/>
                                      <a:gd name="connsiteY3" fmla="*/ 70269 h 131599"/>
                                      <a:gd name="connsiteX4" fmla="*/ 137332 w 156458"/>
                                      <a:gd name="connsiteY4" fmla="*/ 77114 h 131599"/>
                                      <a:gd name="connsiteX5" fmla="*/ 154965 w 156458"/>
                                      <a:gd name="connsiteY5" fmla="*/ 78926 h 131599"/>
                                      <a:gd name="connsiteX6" fmla="*/ 155936 w 156458"/>
                                      <a:gd name="connsiteY6" fmla="*/ 81460 h 131599"/>
                                      <a:gd name="connsiteX7" fmla="*/ 156458 w 156458"/>
                                      <a:gd name="connsiteY7" fmla="*/ 101183 h 131599"/>
                                      <a:gd name="connsiteX8" fmla="*/ 126366 w 156458"/>
                                      <a:gd name="connsiteY8" fmla="*/ 128879 h 131599"/>
                                      <a:gd name="connsiteX9" fmla="*/ 110080 w 156458"/>
                                      <a:gd name="connsiteY9" fmla="*/ 130805 h 131599"/>
                                      <a:gd name="connsiteX10" fmla="*/ 89337 w 156458"/>
                                      <a:gd name="connsiteY10" fmla="*/ 131111 h 131599"/>
                                      <a:gd name="connsiteX11" fmla="*/ 50073 w 156458"/>
                                      <a:gd name="connsiteY11" fmla="*/ 127160 h 131599"/>
                                      <a:gd name="connsiteX12" fmla="*/ 24750 w 156458"/>
                                      <a:gd name="connsiteY12" fmla="*/ 121874 h 131599"/>
                                      <a:gd name="connsiteX13" fmla="*/ 0 w 156458"/>
                                      <a:gd name="connsiteY13" fmla="*/ 113578 h 131599"/>
                                      <a:gd name="connsiteX14" fmla="*/ 143 w 156458"/>
                                      <a:gd name="connsiteY14" fmla="*/ 91623 h 131599"/>
                                      <a:gd name="connsiteX15" fmla="*/ 28701 w 156458"/>
                                      <a:gd name="connsiteY15" fmla="*/ 79502 h 131599"/>
                                      <a:gd name="connsiteX16" fmla="*/ 22119 w 156458"/>
                                      <a:gd name="connsiteY16" fmla="*/ 77031 h 131599"/>
                                      <a:gd name="connsiteX17" fmla="*/ 22624 w 156458"/>
                                      <a:gd name="connsiteY17" fmla="*/ 5528 h 131599"/>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50073 w 156458"/>
                                      <a:gd name="connsiteY11" fmla="*/ 127160 h 131111"/>
                                      <a:gd name="connsiteX12" fmla="*/ 24750 w 156458"/>
                                      <a:gd name="connsiteY12" fmla="*/ 121874 h 131111"/>
                                      <a:gd name="connsiteX13" fmla="*/ 0 w 156458"/>
                                      <a:gd name="connsiteY13" fmla="*/ 113578 h 131111"/>
                                      <a:gd name="connsiteX14" fmla="*/ 143 w 156458"/>
                                      <a:gd name="connsiteY14" fmla="*/ 91623 h 131111"/>
                                      <a:gd name="connsiteX15" fmla="*/ 28701 w 156458"/>
                                      <a:gd name="connsiteY15" fmla="*/ 79502 h 131111"/>
                                      <a:gd name="connsiteX16" fmla="*/ 22119 w 156458"/>
                                      <a:gd name="connsiteY16" fmla="*/ 77031 h 131111"/>
                                      <a:gd name="connsiteX17" fmla="*/ 22624 w 156458"/>
                                      <a:gd name="connsiteY17"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0 w 156458"/>
                                      <a:gd name="connsiteY14" fmla="*/ 113578 h 131111"/>
                                      <a:gd name="connsiteX15" fmla="*/ 143 w 156458"/>
                                      <a:gd name="connsiteY15" fmla="*/ 91623 h 131111"/>
                                      <a:gd name="connsiteX16" fmla="*/ 28701 w 156458"/>
                                      <a:gd name="connsiteY16" fmla="*/ 79502 h 131111"/>
                                      <a:gd name="connsiteX17" fmla="*/ 22119 w 156458"/>
                                      <a:gd name="connsiteY17" fmla="*/ 77031 h 131111"/>
                                      <a:gd name="connsiteX18" fmla="*/ 22624 w 156458"/>
                                      <a:gd name="connsiteY18" fmla="*/ 5528 h 131111"/>
                                      <a:gd name="connsiteX0" fmla="*/ 23478 w 157312"/>
                                      <a:gd name="connsiteY0" fmla="*/ 5528 h 131111"/>
                                      <a:gd name="connsiteX1" fmla="*/ 79314 w 157312"/>
                                      <a:gd name="connsiteY1" fmla="*/ 0 h 131111"/>
                                      <a:gd name="connsiteX2" fmla="*/ 140574 w 157312"/>
                                      <a:gd name="connsiteY2" fmla="*/ 7692 h 131111"/>
                                      <a:gd name="connsiteX3" fmla="*/ 140967 w 157312"/>
                                      <a:gd name="connsiteY3" fmla="*/ 70269 h 131111"/>
                                      <a:gd name="connsiteX4" fmla="*/ 138186 w 157312"/>
                                      <a:gd name="connsiteY4" fmla="*/ 77114 h 131111"/>
                                      <a:gd name="connsiteX5" fmla="*/ 155819 w 157312"/>
                                      <a:gd name="connsiteY5" fmla="*/ 78926 h 131111"/>
                                      <a:gd name="connsiteX6" fmla="*/ 156790 w 157312"/>
                                      <a:gd name="connsiteY6" fmla="*/ 81460 h 131111"/>
                                      <a:gd name="connsiteX7" fmla="*/ 157312 w 157312"/>
                                      <a:gd name="connsiteY7" fmla="*/ 101183 h 131111"/>
                                      <a:gd name="connsiteX8" fmla="*/ 127220 w 157312"/>
                                      <a:gd name="connsiteY8" fmla="*/ 128879 h 131111"/>
                                      <a:gd name="connsiteX9" fmla="*/ 110934 w 157312"/>
                                      <a:gd name="connsiteY9" fmla="*/ 130805 h 131111"/>
                                      <a:gd name="connsiteX10" fmla="*/ 90191 w 157312"/>
                                      <a:gd name="connsiteY10" fmla="*/ 131111 h 131111"/>
                                      <a:gd name="connsiteX11" fmla="*/ 70155 w 157312"/>
                                      <a:gd name="connsiteY11" fmla="*/ 130104 h 131111"/>
                                      <a:gd name="connsiteX12" fmla="*/ 50927 w 157312"/>
                                      <a:gd name="connsiteY12" fmla="*/ 127160 h 131111"/>
                                      <a:gd name="connsiteX13" fmla="*/ 25604 w 157312"/>
                                      <a:gd name="connsiteY13" fmla="*/ 121874 h 131111"/>
                                      <a:gd name="connsiteX14" fmla="*/ 12876 w 157312"/>
                                      <a:gd name="connsiteY14" fmla="*/ 118022 h 131111"/>
                                      <a:gd name="connsiteX15" fmla="*/ 854 w 157312"/>
                                      <a:gd name="connsiteY15" fmla="*/ 113578 h 131111"/>
                                      <a:gd name="connsiteX16" fmla="*/ 997 w 157312"/>
                                      <a:gd name="connsiteY16" fmla="*/ 91623 h 131111"/>
                                      <a:gd name="connsiteX17" fmla="*/ 29555 w 157312"/>
                                      <a:gd name="connsiteY17" fmla="*/ 79502 h 131111"/>
                                      <a:gd name="connsiteX18" fmla="*/ 22973 w 157312"/>
                                      <a:gd name="connsiteY18" fmla="*/ 77031 h 131111"/>
                                      <a:gd name="connsiteX19" fmla="*/ 23478 w 157312"/>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24750 w 156458"/>
                                      <a:gd name="connsiteY13" fmla="*/ 121874 h 131111"/>
                                      <a:gd name="connsiteX14" fmla="*/ 12022 w 156458"/>
                                      <a:gd name="connsiteY14" fmla="*/ 118022 h 131111"/>
                                      <a:gd name="connsiteX15" fmla="*/ 0 w 156458"/>
                                      <a:gd name="connsiteY15" fmla="*/ 113578 h 131111"/>
                                      <a:gd name="connsiteX16" fmla="*/ 143 w 156458"/>
                                      <a:gd name="connsiteY16" fmla="*/ 91623 h 131111"/>
                                      <a:gd name="connsiteX17" fmla="*/ 28701 w 156458"/>
                                      <a:gd name="connsiteY17" fmla="*/ 79502 h 131111"/>
                                      <a:gd name="connsiteX18" fmla="*/ 22119 w 156458"/>
                                      <a:gd name="connsiteY18" fmla="*/ 77031 h 131111"/>
                                      <a:gd name="connsiteX19" fmla="*/ 22624 w 156458"/>
                                      <a:gd name="connsiteY19"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0073 w 156458"/>
                                      <a:gd name="connsiteY12" fmla="*/ 1271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2624 w 156458"/>
                                      <a:gd name="connsiteY0" fmla="*/ 5528 h 131111"/>
                                      <a:gd name="connsiteX1" fmla="*/ 78460 w 156458"/>
                                      <a:gd name="connsiteY1" fmla="*/ 0 h 131111"/>
                                      <a:gd name="connsiteX2" fmla="*/ 139720 w 156458"/>
                                      <a:gd name="connsiteY2" fmla="*/ 7692 h 131111"/>
                                      <a:gd name="connsiteX3" fmla="*/ 140113 w 156458"/>
                                      <a:gd name="connsiteY3" fmla="*/ 70269 h 131111"/>
                                      <a:gd name="connsiteX4" fmla="*/ 137332 w 156458"/>
                                      <a:gd name="connsiteY4" fmla="*/ 77114 h 131111"/>
                                      <a:gd name="connsiteX5" fmla="*/ 154965 w 156458"/>
                                      <a:gd name="connsiteY5" fmla="*/ 78926 h 131111"/>
                                      <a:gd name="connsiteX6" fmla="*/ 155936 w 156458"/>
                                      <a:gd name="connsiteY6" fmla="*/ 81460 h 131111"/>
                                      <a:gd name="connsiteX7" fmla="*/ 156458 w 156458"/>
                                      <a:gd name="connsiteY7" fmla="*/ 101183 h 131111"/>
                                      <a:gd name="connsiteX8" fmla="*/ 126366 w 156458"/>
                                      <a:gd name="connsiteY8" fmla="*/ 128879 h 131111"/>
                                      <a:gd name="connsiteX9" fmla="*/ 110080 w 156458"/>
                                      <a:gd name="connsiteY9" fmla="*/ 130805 h 131111"/>
                                      <a:gd name="connsiteX10" fmla="*/ 89337 w 156458"/>
                                      <a:gd name="connsiteY10" fmla="*/ 131111 h 131111"/>
                                      <a:gd name="connsiteX11" fmla="*/ 69301 w 156458"/>
                                      <a:gd name="connsiteY11" fmla="*/ 130104 h 131111"/>
                                      <a:gd name="connsiteX12" fmla="*/ 51252 w 156458"/>
                                      <a:gd name="connsiteY12" fmla="*/ 127860 h 131111"/>
                                      <a:gd name="connsiteX13" fmla="*/ 37243 w 156458"/>
                                      <a:gd name="connsiteY13" fmla="*/ 125201 h 131111"/>
                                      <a:gd name="connsiteX14" fmla="*/ 24750 w 156458"/>
                                      <a:gd name="connsiteY14" fmla="*/ 121874 h 131111"/>
                                      <a:gd name="connsiteX15" fmla="*/ 12022 w 156458"/>
                                      <a:gd name="connsiteY15" fmla="*/ 118022 h 131111"/>
                                      <a:gd name="connsiteX16" fmla="*/ 0 w 156458"/>
                                      <a:gd name="connsiteY16" fmla="*/ 113578 h 131111"/>
                                      <a:gd name="connsiteX17" fmla="*/ 143 w 156458"/>
                                      <a:gd name="connsiteY17" fmla="*/ 91623 h 131111"/>
                                      <a:gd name="connsiteX18" fmla="*/ 28701 w 156458"/>
                                      <a:gd name="connsiteY18" fmla="*/ 79502 h 131111"/>
                                      <a:gd name="connsiteX19" fmla="*/ 22119 w 156458"/>
                                      <a:gd name="connsiteY19" fmla="*/ 77031 h 131111"/>
                                      <a:gd name="connsiteX20" fmla="*/ 22624 w 156458"/>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4408 w 158242"/>
                                      <a:gd name="connsiteY0" fmla="*/ 5528 h 131111"/>
                                      <a:gd name="connsiteX1" fmla="*/ 80244 w 158242"/>
                                      <a:gd name="connsiteY1" fmla="*/ 0 h 131111"/>
                                      <a:gd name="connsiteX2" fmla="*/ 141504 w 158242"/>
                                      <a:gd name="connsiteY2" fmla="*/ 7692 h 131111"/>
                                      <a:gd name="connsiteX3" fmla="*/ 141897 w 158242"/>
                                      <a:gd name="connsiteY3" fmla="*/ 70269 h 131111"/>
                                      <a:gd name="connsiteX4" fmla="*/ 139116 w 158242"/>
                                      <a:gd name="connsiteY4" fmla="*/ 77114 h 131111"/>
                                      <a:gd name="connsiteX5" fmla="*/ 156749 w 158242"/>
                                      <a:gd name="connsiteY5" fmla="*/ 78926 h 131111"/>
                                      <a:gd name="connsiteX6" fmla="*/ 157720 w 158242"/>
                                      <a:gd name="connsiteY6" fmla="*/ 81460 h 131111"/>
                                      <a:gd name="connsiteX7" fmla="*/ 158242 w 158242"/>
                                      <a:gd name="connsiteY7" fmla="*/ 101183 h 131111"/>
                                      <a:gd name="connsiteX8" fmla="*/ 128150 w 158242"/>
                                      <a:gd name="connsiteY8" fmla="*/ 128879 h 131111"/>
                                      <a:gd name="connsiteX9" fmla="*/ 111864 w 158242"/>
                                      <a:gd name="connsiteY9" fmla="*/ 130805 h 131111"/>
                                      <a:gd name="connsiteX10" fmla="*/ 91121 w 158242"/>
                                      <a:gd name="connsiteY10" fmla="*/ 131111 h 131111"/>
                                      <a:gd name="connsiteX11" fmla="*/ 71085 w 158242"/>
                                      <a:gd name="connsiteY11" fmla="*/ 130104 h 131111"/>
                                      <a:gd name="connsiteX12" fmla="*/ 53036 w 158242"/>
                                      <a:gd name="connsiteY12" fmla="*/ 127860 h 131111"/>
                                      <a:gd name="connsiteX13" fmla="*/ 39027 w 158242"/>
                                      <a:gd name="connsiteY13" fmla="*/ 125201 h 131111"/>
                                      <a:gd name="connsiteX14" fmla="*/ 26534 w 158242"/>
                                      <a:gd name="connsiteY14" fmla="*/ 121874 h 131111"/>
                                      <a:gd name="connsiteX15" fmla="*/ 13806 w 158242"/>
                                      <a:gd name="connsiteY15" fmla="*/ 118022 h 131111"/>
                                      <a:gd name="connsiteX16" fmla="*/ 2491 w 158242"/>
                                      <a:gd name="connsiteY16" fmla="*/ 113753 h 131111"/>
                                      <a:gd name="connsiteX17" fmla="*/ 1927 w 158242"/>
                                      <a:gd name="connsiteY17" fmla="*/ 91623 h 131111"/>
                                      <a:gd name="connsiteX18" fmla="*/ 30485 w 158242"/>
                                      <a:gd name="connsiteY18" fmla="*/ 79502 h 131111"/>
                                      <a:gd name="connsiteX19" fmla="*/ 23903 w 158242"/>
                                      <a:gd name="connsiteY19" fmla="*/ 77031 h 131111"/>
                                      <a:gd name="connsiteX20" fmla="*/ 24408 w 158242"/>
                                      <a:gd name="connsiteY20" fmla="*/ 5528 h 131111"/>
                                      <a:gd name="connsiteX0" fmla="*/ 22481 w 156315"/>
                                      <a:gd name="connsiteY0" fmla="*/ 5528 h 131111"/>
                                      <a:gd name="connsiteX1" fmla="*/ 78317 w 156315"/>
                                      <a:gd name="connsiteY1" fmla="*/ 0 h 131111"/>
                                      <a:gd name="connsiteX2" fmla="*/ 139577 w 156315"/>
                                      <a:gd name="connsiteY2" fmla="*/ 7692 h 131111"/>
                                      <a:gd name="connsiteX3" fmla="*/ 139970 w 156315"/>
                                      <a:gd name="connsiteY3" fmla="*/ 70269 h 131111"/>
                                      <a:gd name="connsiteX4" fmla="*/ 137189 w 156315"/>
                                      <a:gd name="connsiteY4" fmla="*/ 77114 h 131111"/>
                                      <a:gd name="connsiteX5" fmla="*/ 154822 w 156315"/>
                                      <a:gd name="connsiteY5" fmla="*/ 78926 h 131111"/>
                                      <a:gd name="connsiteX6" fmla="*/ 155793 w 156315"/>
                                      <a:gd name="connsiteY6" fmla="*/ 81460 h 131111"/>
                                      <a:gd name="connsiteX7" fmla="*/ 156315 w 156315"/>
                                      <a:gd name="connsiteY7" fmla="*/ 101183 h 131111"/>
                                      <a:gd name="connsiteX8" fmla="*/ 126223 w 156315"/>
                                      <a:gd name="connsiteY8" fmla="*/ 128879 h 131111"/>
                                      <a:gd name="connsiteX9" fmla="*/ 109937 w 156315"/>
                                      <a:gd name="connsiteY9" fmla="*/ 130805 h 131111"/>
                                      <a:gd name="connsiteX10" fmla="*/ 89194 w 156315"/>
                                      <a:gd name="connsiteY10" fmla="*/ 131111 h 131111"/>
                                      <a:gd name="connsiteX11" fmla="*/ 69158 w 156315"/>
                                      <a:gd name="connsiteY11" fmla="*/ 130104 h 131111"/>
                                      <a:gd name="connsiteX12" fmla="*/ 51109 w 156315"/>
                                      <a:gd name="connsiteY12" fmla="*/ 127860 h 131111"/>
                                      <a:gd name="connsiteX13" fmla="*/ 37100 w 156315"/>
                                      <a:gd name="connsiteY13" fmla="*/ 125201 h 131111"/>
                                      <a:gd name="connsiteX14" fmla="*/ 24607 w 156315"/>
                                      <a:gd name="connsiteY14" fmla="*/ 121874 h 131111"/>
                                      <a:gd name="connsiteX15" fmla="*/ 11879 w 156315"/>
                                      <a:gd name="connsiteY15" fmla="*/ 118022 h 131111"/>
                                      <a:gd name="connsiteX16" fmla="*/ 564 w 156315"/>
                                      <a:gd name="connsiteY16" fmla="*/ 113753 h 131111"/>
                                      <a:gd name="connsiteX17" fmla="*/ 0 w 156315"/>
                                      <a:gd name="connsiteY17" fmla="*/ 91623 h 131111"/>
                                      <a:gd name="connsiteX18" fmla="*/ 28558 w 156315"/>
                                      <a:gd name="connsiteY18" fmla="*/ 79502 h 131111"/>
                                      <a:gd name="connsiteX19" fmla="*/ 21976 w 156315"/>
                                      <a:gd name="connsiteY19" fmla="*/ 77031 h 131111"/>
                                      <a:gd name="connsiteX20" fmla="*/ 22481 w 156315"/>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2662 w 156496"/>
                                      <a:gd name="connsiteY0" fmla="*/ 5528 h 131111"/>
                                      <a:gd name="connsiteX1" fmla="*/ 78498 w 156496"/>
                                      <a:gd name="connsiteY1" fmla="*/ 0 h 131111"/>
                                      <a:gd name="connsiteX2" fmla="*/ 139758 w 156496"/>
                                      <a:gd name="connsiteY2" fmla="*/ 7692 h 131111"/>
                                      <a:gd name="connsiteX3" fmla="*/ 140151 w 156496"/>
                                      <a:gd name="connsiteY3" fmla="*/ 70269 h 131111"/>
                                      <a:gd name="connsiteX4" fmla="*/ 137370 w 156496"/>
                                      <a:gd name="connsiteY4" fmla="*/ 77114 h 131111"/>
                                      <a:gd name="connsiteX5" fmla="*/ 155003 w 156496"/>
                                      <a:gd name="connsiteY5" fmla="*/ 78926 h 131111"/>
                                      <a:gd name="connsiteX6" fmla="*/ 155974 w 156496"/>
                                      <a:gd name="connsiteY6" fmla="*/ 81460 h 131111"/>
                                      <a:gd name="connsiteX7" fmla="*/ 156496 w 156496"/>
                                      <a:gd name="connsiteY7" fmla="*/ 101183 h 131111"/>
                                      <a:gd name="connsiteX8" fmla="*/ 126404 w 156496"/>
                                      <a:gd name="connsiteY8" fmla="*/ 128879 h 131111"/>
                                      <a:gd name="connsiteX9" fmla="*/ 110118 w 156496"/>
                                      <a:gd name="connsiteY9" fmla="*/ 130805 h 131111"/>
                                      <a:gd name="connsiteX10" fmla="*/ 89375 w 156496"/>
                                      <a:gd name="connsiteY10" fmla="*/ 131111 h 131111"/>
                                      <a:gd name="connsiteX11" fmla="*/ 69339 w 156496"/>
                                      <a:gd name="connsiteY11" fmla="*/ 130104 h 131111"/>
                                      <a:gd name="connsiteX12" fmla="*/ 51290 w 156496"/>
                                      <a:gd name="connsiteY12" fmla="*/ 127860 h 131111"/>
                                      <a:gd name="connsiteX13" fmla="*/ 37281 w 156496"/>
                                      <a:gd name="connsiteY13" fmla="*/ 125201 h 131111"/>
                                      <a:gd name="connsiteX14" fmla="*/ 24788 w 156496"/>
                                      <a:gd name="connsiteY14" fmla="*/ 121874 h 131111"/>
                                      <a:gd name="connsiteX15" fmla="*/ 12060 w 156496"/>
                                      <a:gd name="connsiteY15" fmla="*/ 118022 h 131111"/>
                                      <a:gd name="connsiteX16" fmla="*/ 745 w 156496"/>
                                      <a:gd name="connsiteY16" fmla="*/ 113753 h 131111"/>
                                      <a:gd name="connsiteX17" fmla="*/ 1124 w 156496"/>
                                      <a:gd name="connsiteY17" fmla="*/ 91798 h 131111"/>
                                      <a:gd name="connsiteX18" fmla="*/ 28739 w 156496"/>
                                      <a:gd name="connsiteY18" fmla="*/ 79502 h 131111"/>
                                      <a:gd name="connsiteX19" fmla="*/ 22157 w 156496"/>
                                      <a:gd name="connsiteY19" fmla="*/ 77031 h 131111"/>
                                      <a:gd name="connsiteX20" fmla="*/ 22662 w 156496"/>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 name="connsiteX0" fmla="*/ 21917 w 155751"/>
                                      <a:gd name="connsiteY0" fmla="*/ 5528 h 131111"/>
                                      <a:gd name="connsiteX1" fmla="*/ 77753 w 155751"/>
                                      <a:gd name="connsiteY1" fmla="*/ 0 h 131111"/>
                                      <a:gd name="connsiteX2" fmla="*/ 139013 w 155751"/>
                                      <a:gd name="connsiteY2" fmla="*/ 7692 h 131111"/>
                                      <a:gd name="connsiteX3" fmla="*/ 139406 w 155751"/>
                                      <a:gd name="connsiteY3" fmla="*/ 70269 h 131111"/>
                                      <a:gd name="connsiteX4" fmla="*/ 136625 w 155751"/>
                                      <a:gd name="connsiteY4" fmla="*/ 77114 h 131111"/>
                                      <a:gd name="connsiteX5" fmla="*/ 154258 w 155751"/>
                                      <a:gd name="connsiteY5" fmla="*/ 78926 h 131111"/>
                                      <a:gd name="connsiteX6" fmla="*/ 155229 w 155751"/>
                                      <a:gd name="connsiteY6" fmla="*/ 81460 h 131111"/>
                                      <a:gd name="connsiteX7" fmla="*/ 155751 w 155751"/>
                                      <a:gd name="connsiteY7" fmla="*/ 101183 h 131111"/>
                                      <a:gd name="connsiteX8" fmla="*/ 125659 w 155751"/>
                                      <a:gd name="connsiteY8" fmla="*/ 128879 h 131111"/>
                                      <a:gd name="connsiteX9" fmla="*/ 109373 w 155751"/>
                                      <a:gd name="connsiteY9" fmla="*/ 130805 h 131111"/>
                                      <a:gd name="connsiteX10" fmla="*/ 88630 w 155751"/>
                                      <a:gd name="connsiteY10" fmla="*/ 131111 h 131111"/>
                                      <a:gd name="connsiteX11" fmla="*/ 68594 w 155751"/>
                                      <a:gd name="connsiteY11" fmla="*/ 130104 h 131111"/>
                                      <a:gd name="connsiteX12" fmla="*/ 50545 w 155751"/>
                                      <a:gd name="connsiteY12" fmla="*/ 127860 h 131111"/>
                                      <a:gd name="connsiteX13" fmla="*/ 36536 w 155751"/>
                                      <a:gd name="connsiteY13" fmla="*/ 125201 h 131111"/>
                                      <a:gd name="connsiteX14" fmla="*/ 24043 w 155751"/>
                                      <a:gd name="connsiteY14" fmla="*/ 121874 h 131111"/>
                                      <a:gd name="connsiteX15" fmla="*/ 11315 w 155751"/>
                                      <a:gd name="connsiteY15" fmla="*/ 118022 h 131111"/>
                                      <a:gd name="connsiteX16" fmla="*/ 0 w 155751"/>
                                      <a:gd name="connsiteY16" fmla="*/ 113753 h 131111"/>
                                      <a:gd name="connsiteX17" fmla="*/ 379 w 155751"/>
                                      <a:gd name="connsiteY17" fmla="*/ 91798 h 131111"/>
                                      <a:gd name="connsiteX18" fmla="*/ 27994 w 155751"/>
                                      <a:gd name="connsiteY18" fmla="*/ 79502 h 131111"/>
                                      <a:gd name="connsiteX19" fmla="*/ 21412 w 155751"/>
                                      <a:gd name="connsiteY19" fmla="*/ 77031 h 131111"/>
                                      <a:gd name="connsiteX20" fmla="*/ 21917 w 155751"/>
                                      <a:gd name="connsiteY20" fmla="*/ 5528 h 13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5751" h="131111">
                                        <a:moveTo>
                                          <a:pt x="21917" y="5528"/>
                                        </a:moveTo>
                                        <a:lnTo>
                                          <a:pt x="77753" y="0"/>
                                        </a:lnTo>
                                        <a:lnTo>
                                          <a:pt x="139013" y="7692"/>
                                        </a:lnTo>
                                        <a:lnTo>
                                          <a:pt x="139406" y="70269"/>
                                        </a:lnTo>
                                        <a:lnTo>
                                          <a:pt x="136625" y="77114"/>
                                        </a:lnTo>
                                        <a:lnTo>
                                          <a:pt x="154258" y="78926"/>
                                        </a:lnTo>
                                        <a:cubicBezTo>
                                          <a:pt x="154582" y="79771"/>
                                          <a:pt x="154980" y="77751"/>
                                          <a:pt x="155229" y="81460"/>
                                        </a:cubicBezTo>
                                        <a:lnTo>
                                          <a:pt x="155751" y="101183"/>
                                        </a:lnTo>
                                        <a:lnTo>
                                          <a:pt x="125659" y="128879"/>
                                        </a:lnTo>
                                        <a:lnTo>
                                          <a:pt x="109373" y="130805"/>
                                        </a:lnTo>
                                        <a:lnTo>
                                          <a:pt x="88630" y="131111"/>
                                        </a:lnTo>
                                        <a:lnTo>
                                          <a:pt x="68594" y="130104"/>
                                        </a:lnTo>
                                        <a:lnTo>
                                          <a:pt x="50545" y="127860"/>
                                        </a:lnTo>
                                        <a:lnTo>
                                          <a:pt x="36536" y="125201"/>
                                        </a:lnTo>
                                        <a:lnTo>
                                          <a:pt x="24043" y="121874"/>
                                        </a:lnTo>
                                        <a:lnTo>
                                          <a:pt x="11315" y="118022"/>
                                        </a:lnTo>
                                        <a:lnTo>
                                          <a:pt x="0" y="113753"/>
                                        </a:lnTo>
                                        <a:cubicBezTo>
                                          <a:pt x="126" y="106435"/>
                                          <a:pt x="253" y="99116"/>
                                          <a:pt x="379" y="91798"/>
                                        </a:cubicBezTo>
                                        <a:lnTo>
                                          <a:pt x="27994" y="79502"/>
                                        </a:lnTo>
                                        <a:lnTo>
                                          <a:pt x="21412" y="77031"/>
                                        </a:lnTo>
                                        <a:cubicBezTo>
                                          <a:pt x="21580" y="53197"/>
                                          <a:pt x="21749" y="29362"/>
                                          <a:pt x="21917" y="5528"/>
                                        </a:cubicBezTo>
                                        <a:close/>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7" name="Полилиния 216"/>
                                  <p:cNvSpPr/>
                                  <p:nvPr/>
                                </p:nvSpPr>
                                <p:spPr>
                                  <a:xfrm>
                                    <a:off x="140208" y="51816"/>
                                    <a:ext cx="762635" cy="12827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4934" h="28320">
                                        <a:moveTo>
                                          <a:pt x="0" y="0"/>
                                        </a:moveTo>
                                        <a:lnTo>
                                          <a:pt x="139391" y="13505"/>
                                        </a:lnTo>
                                        <a:lnTo>
                                          <a:pt x="236542" y="20189"/>
                                        </a:lnTo>
                                        <a:lnTo>
                                          <a:pt x="329470" y="24892"/>
                                        </a:lnTo>
                                        <a:lnTo>
                                          <a:pt x="411133" y="27591"/>
                                        </a:lnTo>
                                        <a:lnTo>
                                          <a:pt x="488573" y="28320"/>
                                        </a:lnTo>
                                        <a:lnTo>
                                          <a:pt x="571644" y="27591"/>
                                        </a:lnTo>
                                        <a:lnTo>
                                          <a:pt x="647406" y="25509"/>
                                        </a:lnTo>
                                        <a:lnTo>
                                          <a:pt x="704934" y="4733"/>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4" name="Полилиния 213"/>
                                <p:cNvSpPr/>
                                <p:nvPr/>
                              </p:nvSpPr>
                              <p:spPr>
                                <a:xfrm>
                                  <a:off x="3048" y="707136"/>
                                  <a:ext cx="1002816" cy="2406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71810"/>
                                    <a:gd name="connsiteY0" fmla="*/ 28786 h 58899"/>
                                    <a:gd name="connsiteX1" fmla="*/ 139391 w 771810"/>
                                    <a:gd name="connsiteY1" fmla="*/ 42291 h 58899"/>
                                    <a:gd name="connsiteX2" fmla="*/ 236542 w 771810"/>
                                    <a:gd name="connsiteY2" fmla="*/ 48975 h 58899"/>
                                    <a:gd name="connsiteX3" fmla="*/ 329470 w 771810"/>
                                    <a:gd name="connsiteY3" fmla="*/ 53678 h 58899"/>
                                    <a:gd name="connsiteX4" fmla="*/ 411133 w 771810"/>
                                    <a:gd name="connsiteY4" fmla="*/ 56377 h 58899"/>
                                    <a:gd name="connsiteX5" fmla="*/ 488573 w 771810"/>
                                    <a:gd name="connsiteY5" fmla="*/ 57106 h 58899"/>
                                    <a:gd name="connsiteX6" fmla="*/ 571644 w 771810"/>
                                    <a:gd name="connsiteY6" fmla="*/ 56377 h 58899"/>
                                    <a:gd name="connsiteX7" fmla="*/ 647406 w 771810"/>
                                    <a:gd name="connsiteY7" fmla="*/ 54295 h 58899"/>
                                    <a:gd name="connsiteX8" fmla="*/ 771810 w 771810"/>
                                    <a:gd name="connsiteY8" fmla="*/ 0 h 58899"/>
                                    <a:gd name="connsiteX0" fmla="*/ 0 w 771810"/>
                                    <a:gd name="connsiteY0" fmla="*/ 28786 h 72302"/>
                                    <a:gd name="connsiteX1" fmla="*/ 139391 w 771810"/>
                                    <a:gd name="connsiteY1" fmla="*/ 42291 h 72302"/>
                                    <a:gd name="connsiteX2" fmla="*/ 236542 w 771810"/>
                                    <a:gd name="connsiteY2" fmla="*/ 48975 h 72302"/>
                                    <a:gd name="connsiteX3" fmla="*/ 329470 w 771810"/>
                                    <a:gd name="connsiteY3" fmla="*/ 53678 h 72302"/>
                                    <a:gd name="connsiteX4" fmla="*/ 411133 w 771810"/>
                                    <a:gd name="connsiteY4" fmla="*/ 56377 h 72302"/>
                                    <a:gd name="connsiteX5" fmla="*/ 488573 w 771810"/>
                                    <a:gd name="connsiteY5" fmla="*/ 57106 h 72302"/>
                                    <a:gd name="connsiteX6" fmla="*/ 571644 w 771810"/>
                                    <a:gd name="connsiteY6" fmla="*/ 56377 h 72302"/>
                                    <a:gd name="connsiteX7" fmla="*/ 623944 w 771810"/>
                                    <a:gd name="connsiteY7" fmla="*/ 70105 h 72302"/>
                                    <a:gd name="connsiteX8" fmla="*/ 771810 w 771810"/>
                                    <a:gd name="connsiteY8" fmla="*/ 0 h 72302"/>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88573 w 771810"/>
                                    <a:gd name="connsiteY5" fmla="*/ 57106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411133 w 771810"/>
                                    <a:gd name="connsiteY4" fmla="*/ 5637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29470 w 771810"/>
                                    <a:gd name="connsiteY3" fmla="*/ 53678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36542 w 771810"/>
                                    <a:gd name="connsiteY2" fmla="*/ 48975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39391 w 771810"/>
                                    <a:gd name="connsiteY1" fmla="*/ 42291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6237"/>
                                    <a:gd name="connsiteX1" fmla="*/ 120621 w 771810"/>
                                    <a:gd name="connsiteY1" fmla="*/ 49275 h 76237"/>
                                    <a:gd name="connsiteX2" fmla="*/ 220119 w 771810"/>
                                    <a:gd name="connsiteY2" fmla="*/ 60614 h 76237"/>
                                    <a:gd name="connsiteX3" fmla="*/ 303661 w 771810"/>
                                    <a:gd name="connsiteY3" fmla="*/ 67645 h 76237"/>
                                    <a:gd name="connsiteX4" fmla="*/ 379459 w 771810"/>
                                    <a:gd name="connsiteY4" fmla="*/ 73137 h 76237"/>
                                    <a:gd name="connsiteX5" fmla="*/ 479188 w 771810"/>
                                    <a:gd name="connsiteY5" fmla="*/ 73401 h 76237"/>
                                    <a:gd name="connsiteX6" fmla="*/ 555221 w 771810"/>
                                    <a:gd name="connsiteY6" fmla="*/ 73125 h 76237"/>
                                    <a:gd name="connsiteX7" fmla="*/ 623944 w 771810"/>
                                    <a:gd name="connsiteY7" fmla="*/ 70105 h 76237"/>
                                    <a:gd name="connsiteX8" fmla="*/ 771810 w 771810"/>
                                    <a:gd name="connsiteY8" fmla="*/ 0 h 76237"/>
                                    <a:gd name="connsiteX0" fmla="*/ 0 w 771810"/>
                                    <a:gd name="connsiteY0" fmla="*/ 28786 h 73401"/>
                                    <a:gd name="connsiteX1" fmla="*/ 120621 w 771810"/>
                                    <a:gd name="connsiteY1" fmla="*/ 49275 h 73401"/>
                                    <a:gd name="connsiteX2" fmla="*/ 220119 w 771810"/>
                                    <a:gd name="connsiteY2" fmla="*/ 60614 h 73401"/>
                                    <a:gd name="connsiteX3" fmla="*/ 303661 w 771810"/>
                                    <a:gd name="connsiteY3" fmla="*/ 67645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 name="connsiteX0" fmla="*/ 0 w 771810"/>
                                    <a:gd name="connsiteY0" fmla="*/ 28786 h 73401"/>
                                    <a:gd name="connsiteX1" fmla="*/ 120621 w 771810"/>
                                    <a:gd name="connsiteY1" fmla="*/ 49275 h 73401"/>
                                    <a:gd name="connsiteX2" fmla="*/ 220119 w 771810"/>
                                    <a:gd name="connsiteY2" fmla="*/ 60614 h 73401"/>
                                    <a:gd name="connsiteX3" fmla="*/ 297796 w 771810"/>
                                    <a:gd name="connsiteY3" fmla="*/ 69043 h 73401"/>
                                    <a:gd name="connsiteX4" fmla="*/ 379459 w 771810"/>
                                    <a:gd name="connsiteY4" fmla="*/ 73137 h 73401"/>
                                    <a:gd name="connsiteX5" fmla="*/ 479188 w 771810"/>
                                    <a:gd name="connsiteY5" fmla="*/ 73401 h 73401"/>
                                    <a:gd name="connsiteX6" fmla="*/ 555221 w 771810"/>
                                    <a:gd name="connsiteY6" fmla="*/ 73125 h 73401"/>
                                    <a:gd name="connsiteX7" fmla="*/ 623944 w 771810"/>
                                    <a:gd name="connsiteY7" fmla="*/ 70105 h 73401"/>
                                    <a:gd name="connsiteX8" fmla="*/ 771810 w 771810"/>
                                    <a:gd name="connsiteY8" fmla="*/ 0 h 7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1810" h="73401">
                                      <a:moveTo>
                                        <a:pt x="0" y="28786"/>
                                      </a:moveTo>
                                      <a:lnTo>
                                        <a:pt x="120621" y="49275"/>
                                      </a:lnTo>
                                      <a:lnTo>
                                        <a:pt x="220119" y="60614"/>
                                      </a:lnTo>
                                      <a:lnTo>
                                        <a:pt x="297796" y="69043"/>
                                      </a:lnTo>
                                      <a:lnTo>
                                        <a:pt x="379459" y="73137"/>
                                      </a:lnTo>
                                      <a:lnTo>
                                        <a:pt x="479188" y="73401"/>
                                      </a:lnTo>
                                      <a:lnTo>
                                        <a:pt x="555221" y="73125"/>
                                      </a:lnTo>
                                      <a:lnTo>
                                        <a:pt x="623944" y="70105"/>
                                      </a:lnTo>
                                      <a:lnTo>
                                        <a:pt x="771810"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15" name="Полилиния 214"/>
                                <p:cNvSpPr/>
                                <p:nvPr/>
                              </p:nvSpPr>
                              <p:spPr>
                                <a:xfrm>
                                  <a:off x="179832" y="670560"/>
                                  <a:ext cx="707138" cy="12679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14171"/>
                                    <a:gd name="connsiteY0" fmla="*/ 5073 h 33469"/>
                                    <a:gd name="connsiteX1" fmla="*/ 139391 w 714171"/>
                                    <a:gd name="connsiteY1" fmla="*/ 18578 h 33469"/>
                                    <a:gd name="connsiteX2" fmla="*/ 236542 w 714171"/>
                                    <a:gd name="connsiteY2" fmla="*/ 25262 h 33469"/>
                                    <a:gd name="connsiteX3" fmla="*/ 329470 w 714171"/>
                                    <a:gd name="connsiteY3" fmla="*/ 29965 h 33469"/>
                                    <a:gd name="connsiteX4" fmla="*/ 411133 w 714171"/>
                                    <a:gd name="connsiteY4" fmla="*/ 32664 h 33469"/>
                                    <a:gd name="connsiteX5" fmla="*/ 488573 w 714171"/>
                                    <a:gd name="connsiteY5" fmla="*/ 33393 h 33469"/>
                                    <a:gd name="connsiteX6" fmla="*/ 571644 w 714171"/>
                                    <a:gd name="connsiteY6" fmla="*/ 32664 h 33469"/>
                                    <a:gd name="connsiteX7" fmla="*/ 647406 w 714171"/>
                                    <a:gd name="connsiteY7" fmla="*/ 30582 h 33469"/>
                                    <a:gd name="connsiteX8" fmla="*/ 714171 w 714171"/>
                                    <a:gd name="connsiteY8" fmla="*/ 0 h 33469"/>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71644 w 714171"/>
                                    <a:gd name="connsiteY6" fmla="*/ 32664 h 33393"/>
                                    <a:gd name="connsiteX7" fmla="*/ 670506 w 714171"/>
                                    <a:gd name="connsiteY7" fmla="*/ 24170 h 33393"/>
                                    <a:gd name="connsiteX8" fmla="*/ 714171 w 714171"/>
                                    <a:gd name="connsiteY8" fmla="*/ 0 h 33393"/>
                                    <a:gd name="connsiteX0" fmla="*/ 0 w 714171"/>
                                    <a:gd name="connsiteY0" fmla="*/ 5073 h 33393"/>
                                    <a:gd name="connsiteX1" fmla="*/ 139391 w 714171"/>
                                    <a:gd name="connsiteY1" fmla="*/ 18578 h 33393"/>
                                    <a:gd name="connsiteX2" fmla="*/ 236542 w 714171"/>
                                    <a:gd name="connsiteY2" fmla="*/ 25262 h 33393"/>
                                    <a:gd name="connsiteX3" fmla="*/ 329470 w 714171"/>
                                    <a:gd name="connsiteY3" fmla="*/ 29965 h 33393"/>
                                    <a:gd name="connsiteX4" fmla="*/ 411133 w 714171"/>
                                    <a:gd name="connsiteY4" fmla="*/ 32664 h 33393"/>
                                    <a:gd name="connsiteX5" fmla="*/ 488573 w 714171"/>
                                    <a:gd name="connsiteY5" fmla="*/ 33393 h 33393"/>
                                    <a:gd name="connsiteX6" fmla="*/ 596284 w 714171"/>
                                    <a:gd name="connsiteY6" fmla="*/ 26940 h 33393"/>
                                    <a:gd name="connsiteX7" fmla="*/ 670506 w 714171"/>
                                    <a:gd name="connsiteY7" fmla="*/ 24170 h 33393"/>
                                    <a:gd name="connsiteX8" fmla="*/ 714171 w 714171"/>
                                    <a:gd name="connsiteY8" fmla="*/ 0 h 33393"/>
                                    <a:gd name="connsiteX0" fmla="*/ 0 w 714171"/>
                                    <a:gd name="connsiteY0" fmla="*/ 5073 h 32664"/>
                                    <a:gd name="connsiteX1" fmla="*/ 139391 w 714171"/>
                                    <a:gd name="connsiteY1" fmla="*/ 18578 h 32664"/>
                                    <a:gd name="connsiteX2" fmla="*/ 236542 w 714171"/>
                                    <a:gd name="connsiteY2" fmla="*/ 25262 h 32664"/>
                                    <a:gd name="connsiteX3" fmla="*/ 329470 w 714171"/>
                                    <a:gd name="connsiteY3" fmla="*/ 29965 h 32664"/>
                                    <a:gd name="connsiteX4" fmla="*/ 411133 w 714171"/>
                                    <a:gd name="connsiteY4" fmla="*/ 32664 h 32664"/>
                                    <a:gd name="connsiteX5" fmla="*/ 508593 w 714171"/>
                                    <a:gd name="connsiteY5" fmla="*/ 26995 h 32664"/>
                                    <a:gd name="connsiteX6" fmla="*/ 596284 w 714171"/>
                                    <a:gd name="connsiteY6" fmla="*/ 26940 h 32664"/>
                                    <a:gd name="connsiteX7" fmla="*/ 670506 w 714171"/>
                                    <a:gd name="connsiteY7" fmla="*/ 24170 h 32664"/>
                                    <a:gd name="connsiteX8" fmla="*/ 714171 w 714171"/>
                                    <a:gd name="connsiteY8" fmla="*/ 0 h 32664"/>
                                    <a:gd name="connsiteX0" fmla="*/ 0 w 714171"/>
                                    <a:gd name="connsiteY0" fmla="*/ 5073 h 29965"/>
                                    <a:gd name="connsiteX1" fmla="*/ 139391 w 714171"/>
                                    <a:gd name="connsiteY1" fmla="*/ 18578 h 29965"/>
                                    <a:gd name="connsiteX2" fmla="*/ 236542 w 714171"/>
                                    <a:gd name="connsiteY2" fmla="*/ 25262 h 29965"/>
                                    <a:gd name="connsiteX3" fmla="*/ 329470 w 714171"/>
                                    <a:gd name="connsiteY3" fmla="*/ 29965 h 29965"/>
                                    <a:gd name="connsiteX4" fmla="*/ 417293 w 714171"/>
                                    <a:gd name="connsiteY4" fmla="*/ 27595 h 29965"/>
                                    <a:gd name="connsiteX5" fmla="*/ 508593 w 714171"/>
                                    <a:gd name="connsiteY5" fmla="*/ 26995 h 29965"/>
                                    <a:gd name="connsiteX6" fmla="*/ 596284 w 714171"/>
                                    <a:gd name="connsiteY6" fmla="*/ 26940 h 29965"/>
                                    <a:gd name="connsiteX7" fmla="*/ 670506 w 714171"/>
                                    <a:gd name="connsiteY7" fmla="*/ 24170 h 29965"/>
                                    <a:gd name="connsiteX8" fmla="*/ 714171 w 714171"/>
                                    <a:gd name="connsiteY8" fmla="*/ 0 h 29965"/>
                                    <a:gd name="connsiteX0" fmla="*/ 0 w 714171"/>
                                    <a:gd name="connsiteY0" fmla="*/ 5073 h 27595"/>
                                    <a:gd name="connsiteX1" fmla="*/ 139391 w 714171"/>
                                    <a:gd name="connsiteY1" fmla="*/ 18578 h 27595"/>
                                    <a:gd name="connsiteX2" fmla="*/ 236542 w 714171"/>
                                    <a:gd name="connsiteY2" fmla="*/ 25262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39391 w 714171"/>
                                    <a:gd name="connsiteY1" fmla="*/ 18578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7595"/>
                                    <a:gd name="connsiteX1" fmla="*/ 105512 w 714171"/>
                                    <a:gd name="connsiteY1" fmla="*/ 12834 h 27595"/>
                                    <a:gd name="connsiteX2" fmla="*/ 218062 w 714171"/>
                                    <a:gd name="connsiteY2" fmla="*/ 19518 h 27595"/>
                                    <a:gd name="connsiteX3" fmla="*/ 318690 w 714171"/>
                                    <a:gd name="connsiteY3" fmla="*/ 24563 h 27595"/>
                                    <a:gd name="connsiteX4" fmla="*/ 417293 w 714171"/>
                                    <a:gd name="connsiteY4" fmla="*/ 27595 h 27595"/>
                                    <a:gd name="connsiteX5" fmla="*/ 508593 w 714171"/>
                                    <a:gd name="connsiteY5" fmla="*/ 26995 h 27595"/>
                                    <a:gd name="connsiteX6" fmla="*/ 596284 w 714171"/>
                                    <a:gd name="connsiteY6" fmla="*/ 26940 h 27595"/>
                                    <a:gd name="connsiteX7" fmla="*/ 670506 w 714171"/>
                                    <a:gd name="connsiteY7" fmla="*/ 24170 h 27595"/>
                                    <a:gd name="connsiteX8" fmla="*/ 714171 w 714171"/>
                                    <a:gd name="connsiteY8" fmla="*/ 0 h 27595"/>
                                    <a:gd name="connsiteX0" fmla="*/ 0 w 714171"/>
                                    <a:gd name="connsiteY0" fmla="*/ 5073 h 28009"/>
                                    <a:gd name="connsiteX1" fmla="*/ 105512 w 714171"/>
                                    <a:gd name="connsiteY1" fmla="*/ 12834 h 28009"/>
                                    <a:gd name="connsiteX2" fmla="*/ 218062 w 714171"/>
                                    <a:gd name="connsiteY2" fmla="*/ 19518 h 28009"/>
                                    <a:gd name="connsiteX3" fmla="*/ 318690 w 714171"/>
                                    <a:gd name="connsiteY3" fmla="*/ 24563 h 28009"/>
                                    <a:gd name="connsiteX4" fmla="*/ 417293 w 714171"/>
                                    <a:gd name="connsiteY4" fmla="*/ 27595 h 28009"/>
                                    <a:gd name="connsiteX5" fmla="*/ 507053 w 714171"/>
                                    <a:gd name="connsiteY5" fmla="*/ 28009 h 28009"/>
                                    <a:gd name="connsiteX6" fmla="*/ 596284 w 714171"/>
                                    <a:gd name="connsiteY6" fmla="*/ 26940 h 28009"/>
                                    <a:gd name="connsiteX7" fmla="*/ 670506 w 714171"/>
                                    <a:gd name="connsiteY7" fmla="*/ 24170 h 28009"/>
                                    <a:gd name="connsiteX8" fmla="*/ 714171 w 714171"/>
                                    <a:gd name="connsiteY8" fmla="*/ 0 h 2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171" h="28009">
                                      <a:moveTo>
                                        <a:pt x="0" y="5073"/>
                                      </a:moveTo>
                                      <a:lnTo>
                                        <a:pt x="105512" y="12834"/>
                                      </a:lnTo>
                                      <a:lnTo>
                                        <a:pt x="218062" y="19518"/>
                                      </a:lnTo>
                                      <a:lnTo>
                                        <a:pt x="318690" y="24563"/>
                                      </a:lnTo>
                                      <a:lnTo>
                                        <a:pt x="417293" y="27595"/>
                                      </a:lnTo>
                                      <a:lnTo>
                                        <a:pt x="507053" y="28009"/>
                                      </a:lnTo>
                                      <a:lnTo>
                                        <a:pt x="596284" y="26940"/>
                                      </a:lnTo>
                                      <a:lnTo>
                                        <a:pt x="670506" y="24170"/>
                                      </a:lnTo>
                                      <a:lnTo>
                                        <a:pt x="714171" y="0"/>
                                      </a:lnTo>
                                    </a:path>
                                  </a:pathLst>
                                </a:custGeom>
                                <a:solidFill>
                                  <a:srgbClr val="CCFF66"/>
                                </a:solid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2" name="Полилиния 211"/>
                              <p:cNvSpPr/>
                              <p:nvPr/>
                            </p:nvSpPr>
                            <p:spPr>
                              <a:xfrm>
                                <a:off x="270332" y="763374"/>
                                <a:ext cx="405532" cy="11772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0154" h="31704">
                                    <a:moveTo>
                                      <a:pt x="0" y="0"/>
                                    </a:moveTo>
                                    <a:lnTo>
                                      <a:pt x="51455" y="13916"/>
                                    </a:lnTo>
                                    <a:lnTo>
                                      <a:pt x="105710" y="22657"/>
                                    </a:lnTo>
                                    <a:lnTo>
                                      <a:pt x="200783" y="29005"/>
                                    </a:lnTo>
                                    <a:lnTo>
                                      <a:pt x="282446" y="31704"/>
                                    </a:lnTo>
                                    <a:lnTo>
                                      <a:pt x="357742" y="31197"/>
                                    </a:lnTo>
                                    <a:lnTo>
                                      <a:pt x="460116" y="27997"/>
                                    </a:lnTo>
                                    <a:lnTo>
                                      <a:pt x="570154" y="20971"/>
                                    </a:lnTo>
                                  </a:path>
                                </a:pathLst>
                              </a:custGeom>
                              <a:solidFill>
                                <a:srgbClr val="CCFF66"/>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10" name="Полилиния 209"/>
                            <p:cNvSpPr/>
                            <p:nvPr/>
                          </p:nvSpPr>
                          <p:spPr>
                            <a:xfrm>
                              <a:off x="184404" y="155448"/>
                              <a:ext cx="591831" cy="553931"/>
                            </a:xfrm>
                            <a:custGeom>
                              <a:avLst/>
                              <a:gdLst>
                                <a:gd name="connsiteX0" fmla="*/ 50412 w 84031"/>
                                <a:gd name="connsiteY0" fmla="*/ 52 h 65584"/>
                                <a:gd name="connsiteX1" fmla="*/ 50412 w 84031"/>
                                <a:gd name="connsiteY1" fmla="*/ 52 h 65584"/>
                                <a:gd name="connsiteX2" fmla="*/ 61080 w 84031"/>
                                <a:gd name="connsiteY2" fmla="*/ 7672 h 65584"/>
                                <a:gd name="connsiteX3" fmla="*/ 65652 w 84031"/>
                                <a:gd name="connsiteY3" fmla="*/ 9196 h 65584"/>
                                <a:gd name="connsiteX4" fmla="*/ 70224 w 84031"/>
                                <a:gd name="connsiteY4" fmla="*/ 13768 h 65584"/>
                                <a:gd name="connsiteX5" fmla="*/ 79368 w 84031"/>
                                <a:gd name="connsiteY5" fmla="*/ 19864 h 65584"/>
                                <a:gd name="connsiteX6" fmla="*/ 80892 w 84031"/>
                                <a:gd name="connsiteY6" fmla="*/ 24436 h 65584"/>
                                <a:gd name="connsiteX7" fmla="*/ 83940 w 84031"/>
                                <a:gd name="connsiteY7" fmla="*/ 29008 h 65584"/>
                                <a:gd name="connsiteX8" fmla="*/ 82416 w 84031"/>
                                <a:gd name="connsiteY8" fmla="*/ 50344 h 65584"/>
                                <a:gd name="connsiteX9" fmla="*/ 80892 w 84031"/>
                                <a:gd name="connsiteY9" fmla="*/ 54916 h 65584"/>
                                <a:gd name="connsiteX10" fmla="*/ 76320 w 84031"/>
                                <a:gd name="connsiteY10" fmla="*/ 59488 h 65584"/>
                                <a:gd name="connsiteX11" fmla="*/ 68700 w 84031"/>
                                <a:gd name="connsiteY11" fmla="*/ 65584 h 65584"/>
                                <a:gd name="connsiteX12" fmla="*/ 38220 w 84031"/>
                                <a:gd name="connsiteY12" fmla="*/ 64060 h 65584"/>
                                <a:gd name="connsiteX13" fmla="*/ 24504 w 84031"/>
                                <a:gd name="connsiteY13" fmla="*/ 59488 h 65584"/>
                                <a:gd name="connsiteX14" fmla="*/ 18408 w 84031"/>
                                <a:gd name="connsiteY14" fmla="*/ 54916 h 65584"/>
                                <a:gd name="connsiteX15" fmla="*/ 13836 w 84031"/>
                                <a:gd name="connsiteY15" fmla="*/ 53392 h 65584"/>
                                <a:gd name="connsiteX16" fmla="*/ 9264 w 84031"/>
                                <a:gd name="connsiteY16" fmla="*/ 48820 h 65584"/>
                                <a:gd name="connsiteX17" fmla="*/ 4692 w 84031"/>
                                <a:gd name="connsiteY17" fmla="*/ 45772 h 65584"/>
                                <a:gd name="connsiteX18" fmla="*/ 1644 w 84031"/>
                                <a:gd name="connsiteY18" fmla="*/ 41200 h 65584"/>
                                <a:gd name="connsiteX19" fmla="*/ 1644 w 84031"/>
                                <a:gd name="connsiteY19" fmla="*/ 21388 h 65584"/>
                                <a:gd name="connsiteX20" fmla="*/ 4692 w 84031"/>
                                <a:gd name="connsiteY20" fmla="*/ 16816 h 65584"/>
                                <a:gd name="connsiteX21" fmla="*/ 9264 w 84031"/>
                                <a:gd name="connsiteY21" fmla="*/ 15292 h 65584"/>
                                <a:gd name="connsiteX22" fmla="*/ 10788 w 84031"/>
                                <a:gd name="connsiteY22" fmla="*/ 10720 h 65584"/>
                                <a:gd name="connsiteX23" fmla="*/ 24504 w 84031"/>
                                <a:gd name="connsiteY23" fmla="*/ 6148 h 65584"/>
                                <a:gd name="connsiteX24" fmla="*/ 30600 w 84031"/>
                                <a:gd name="connsiteY24" fmla="*/ 3100 h 65584"/>
                                <a:gd name="connsiteX25" fmla="*/ 50412 w 84031"/>
                                <a:gd name="connsiteY25" fmla="*/ 52 h 65584"/>
                                <a:gd name="connsiteX0" fmla="*/ 50412 w 85082"/>
                                <a:gd name="connsiteY0" fmla="*/ 52 h 65584"/>
                                <a:gd name="connsiteX1" fmla="*/ 50412 w 85082"/>
                                <a:gd name="connsiteY1" fmla="*/ 52 h 65584"/>
                                <a:gd name="connsiteX2" fmla="*/ 61080 w 85082"/>
                                <a:gd name="connsiteY2" fmla="*/ 7672 h 65584"/>
                                <a:gd name="connsiteX3" fmla="*/ 65652 w 85082"/>
                                <a:gd name="connsiteY3" fmla="*/ 9196 h 65584"/>
                                <a:gd name="connsiteX4" fmla="*/ 84411 w 85082"/>
                                <a:gd name="connsiteY4" fmla="*/ 1427 h 65584"/>
                                <a:gd name="connsiteX5" fmla="*/ 79368 w 85082"/>
                                <a:gd name="connsiteY5" fmla="*/ 19864 h 65584"/>
                                <a:gd name="connsiteX6" fmla="*/ 80892 w 85082"/>
                                <a:gd name="connsiteY6" fmla="*/ 24436 h 65584"/>
                                <a:gd name="connsiteX7" fmla="*/ 83940 w 85082"/>
                                <a:gd name="connsiteY7" fmla="*/ 29008 h 65584"/>
                                <a:gd name="connsiteX8" fmla="*/ 82416 w 85082"/>
                                <a:gd name="connsiteY8" fmla="*/ 50344 h 65584"/>
                                <a:gd name="connsiteX9" fmla="*/ 80892 w 85082"/>
                                <a:gd name="connsiteY9" fmla="*/ 54916 h 65584"/>
                                <a:gd name="connsiteX10" fmla="*/ 76320 w 85082"/>
                                <a:gd name="connsiteY10" fmla="*/ 59488 h 65584"/>
                                <a:gd name="connsiteX11" fmla="*/ 68700 w 85082"/>
                                <a:gd name="connsiteY11" fmla="*/ 65584 h 65584"/>
                                <a:gd name="connsiteX12" fmla="*/ 38220 w 85082"/>
                                <a:gd name="connsiteY12" fmla="*/ 64060 h 65584"/>
                                <a:gd name="connsiteX13" fmla="*/ 24504 w 85082"/>
                                <a:gd name="connsiteY13" fmla="*/ 59488 h 65584"/>
                                <a:gd name="connsiteX14" fmla="*/ 18408 w 85082"/>
                                <a:gd name="connsiteY14" fmla="*/ 54916 h 65584"/>
                                <a:gd name="connsiteX15" fmla="*/ 13836 w 85082"/>
                                <a:gd name="connsiteY15" fmla="*/ 53392 h 65584"/>
                                <a:gd name="connsiteX16" fmla="*/ 9264 w 85082"/>
                                <a:gd name="connsiteY16" fmla="*/ 48820 h 65584"/>
                                <a:gd name="connsiteX17" fmla="*/ 4692 w 85082"/>
                                <a:gd name="connsiteY17" fmla="*/ 45772 h 65584"/>
                                <a:gd name="connsiteX18" fmla="*/ 1644 w 85082"/>
                                <a:gd name="connsiteY18" fmla="*/ 41200 h 65584"/>
                                <a:gd name="connsiteX19" fmla="*/ 1644 w 85082"/>
                                <a:gd name="connsiteY19" fmla="*/ 21388 h 65584"/>
                                <a:gd name="connsiteX20" fmla="*/ 4692 w 85082"/>
                                <a:gd name="connsiteY20" fmla="*/ 16816 h 65584"/>
                                <a:gd name="connsiteX21" fmla="*/ 9264 w 85082"/>
                                <a:gd name="connsiteY21" fmla="*/ 15292 h 65584"/>
                                <a:gd name="connsiteX22" fmla="*/ 10788 w 85082"/>
                                <a:gd name="connsiteY22" fmla="*/ 10720 h 65584"/>
                                <a:gd name="connsiteX23" fmla="*/ 24504 w 85082"/>
                                <a:gd name="connsiteY23" fmla="*/ 6148 h 65584"/>
                                <a:gd name="connsiteX24" fmla="*/ 30600 w 85082"/>
                                <a:gd name="connsiteY24" fmla="*/ 3100 h 65584"/>
                                <a:gd name="connsiteX25" fmla="*/ 50412 w 85082"/>
                                <a:gd name="connsiteY25" fmla="*/ 52 h 65584"/>
                                <a:gd name="connsiteX0" fmla="*/ 50412 w 85082"/>
                                <a:gd name="connsiteY0" fmla="*/ 52 h 66214"/>
                                <a:gd name="connsiteX1" fmla="*/ 50412 w 85082"/>
                                <a:gd name="connsiteY1" fmla="*/ 52 h 66214"/>
                                <a:gd name="connsiteX2" fmla="*/ 61080 w 85082"/>
                                <a:gd name="connsiteY2" fmla="*/ 7672 h 66214"/>
                                <a:gd name="connsiteX3" fmla="*/ 65652 w 85082"/>
                                <a:gd name="connsiteY3" fmla="*/ 9196 h 66214"/>
                                <a:gd name="connsiteX4" fmla="*/ 84411 w 85082"/>
                                <a:gd name="connsiteY4" fmla="*/ 1427 h 66214"/>
                                <a:gd name="connsiteX5" fmla="*/ 79368 w 85082"/>
                                <a:gd name="connsiteY5" fmla="*/ 19864 h 66214"/>
                                <a:gd name="connsiteX6" fmla="*/ 80892 w 85082"/>
                                <a:gd name="connsiteY6" fmla="*/ 24436 h 66214"/>
                                <a:gd name="connsiteX7" fmla="*/ 83940 w 85082"/>
                                <a:gd name="connsiteY7" fmla="*/ 29008 h 66214"/>
                                <a:gd name="connsiteX8" fmla="*/ 82416 w 85082"/>
                                <a:gd name="connsiteY8" fmla="*/ 50344 h 66214"/>
                                <a:gd name="connsiteX9" fmla="*/ 83731 w 85082"/>
                                <a:gd name="connsiteY9" fmla="*/ 65958 h 66214"/>
                                <a:gd name="connsiteX10" fmla="*/ 76320 w 85082"/>
                                <a:gd name="connsiteY10" fmla="*/ 59488 h 66214"/>
                                <a:gd name="connsiteX11" fmla="*/ 68700 w 85082"/>
                                <a:gd name="connsiteY11" fmla="*/ 65584 h 66214"/>
                                <a:gd name="connsiteX12" fmla="*/ 38220 w 85082"/>
                                <a:gd name="connsiteY12" fmla="*/ 64060 h 66214"/>
                                <a:gd name="connsiteX13" fmla="*/ 24504 w 85082"/>
                                <a:gd name="connsiteY13" fmla="*/ 59488 h 66214"/>
                                <a:gd name="connsiteX14" fmla="*/ 18408 w 85082"/>
                                <a:gd name="connsiteY14" fmla="*/ 54916 h 66214"/>
                                <a:gd name="connsiteX15" fmla="*/ 13836 w 85082"/>
                                <a:gd name="connsiteY15" fmla="*/ 53392 h 66214"/>
                                <a:gd name="connsiteX16" fmla="*/ 9264 w 85082"/>
                                <a:gd name="connsiteY16" fmla="*/ 48820 h 66214"/>
                                <a:gd name="connsiteX17" fmla="*/ 4692 w 85082"/>
                                <a:gd name="connsiteY17" fmla="*/ 45772 h 66214"/>
                                <a:gd name="connsiteX18" fmla="*/ 1644 w 85082"/>
                                <a:gd name="connsiteY18" fmla="*/ 41200 h 66214"/>
                                <a:gd name="connsiteX19" fmla="*/ 1644 w 85082"/>
                                <a:gd name="connsiteY19" fmla="*/ 21388 h 66214"/>
                                <a:gd name="connsiteX20" fmla="*/ 4692 w 85082"/>
                                <a:gd name="connsiteY20" fmla="*/ 16816 h 66214"/>
                                <a:gd name="connsiteX21" fmla="*/ 9264 w 85082"/>
                                <a:gd name="connsiteY21" fmla="*/ 15292 h 66214"/>
                                <a:gd name="connsiteX22" fmla="*/ 10788 w 85082"/>
                                <a:gd name="connsiteY22" fmla="*/ 10720 h 66214"/>
                                <a:gd name="connsiteX23" fmla="*/ 24504 w 85082"/>
                                <a:gd name="connsiteY23" fmla="*/ 6148 h 66214"/>
                                <a:gd name="connsiteX24" fmla="*/ 30600 w 85082"/>
                                <a:gd name="connsiteY24" fmla="*/ 3100 h 66214"/>
                                <a:gd name="connsiteX25" fmla="*/ 50412 w 85082"/>
                                <a:gd name="connsiteY25" fmla="*/ 52 h 66214"/>
                                <a:gd name="connsiteX0" fmla="*/ 50767 w 85437"/>
                                <a:gd name="connsiteY0" fmla="*/ 52 h 66214"/>
                                <a:gd name="connsiteX1" fmla="*/ 50767 w 85437"/>
                                <a:gd name="connsiteY1" fmla="*/ 52 h 66214"/>
                                <a:gd name="connsiteX2" fmla="*/ 61435 w 85437"/>
                                <a:gd name="connsiteY2" fmla="*/ 7672 h 66214"/>
                                <a:gd name="connsiteX3" fmla="*/ 66007 w 85437"/>
                                <a:gd name="connsiteY3" fmla="*/ 9196 h 66214"/>
                                <a:gd name="connsiteX4" fmla="*/ 84766 w 85437"/>
                                <a:gd name="connsiteY4" fmla="*/ 1427 h 66214"/>
                                <a:gd name="connsiteX5" fmla="*/ 79723 w 85437"/>
                                <a:gd name="connsiteY5" fmla="*/ 19864 h 66214"/>
                                <a:gd name="connsiteX6" fmla="*/ 81247 w 85437"/>
                                <a:gd name="connsiteY6" fmla="*/ 24436 h 66214"/>
                                <a:gd name="connsiteX7" fmla="*/ 84295 w 85437"/>
                                <a:gd name="connsiteY7" fmla="*/ 29008 h 66214"/>
                                <a:gd name="connsiteX8" fmla="*/ 82771 w 85437"/>
                                <a:gd name="connsiteY8" fmla="*/ 50344 h 66214"/>
                                <a:gd name="connsiteX9" fmla="*/ 84086 w 85437"/>
                                <a:gd name="connsiteY9" fmla="*/ 65958 h 66214"/>
                                <a:gd name="connsiteX10" fmla="*/ 76675 w 85437"/>
                                <a:gd name="connsiteY10" fmla="*/ 59488 h 66214"/>
                                <a:gd name="connsiteX11" fmla="*/ 69055 w 85437"/>
                                <a:gd name="connsiteY11" fmla="*/ 65584 h 66214"/>
                                <a:gd name="connsiteX12" fmla="*/ 38575 w 85437"/>
                                <a:gd name="connsiteY12" fmla="*/ 64060 h 66214"/>
                                <a:gd name="connsiteX13" fmla="*/ 24859 w 85437"/>
                                <a:gd name="connsiteY13" fmla="*/ 59488 h 66214"/>
                                <a:gd name="connsiteX14" fmla="*/ 18763 w 85437"/>
                                <a:gd name="connsiteY14" fmla="*/ 54916 h 66214"/>
                                <a:gd name="connsiteX15" fmla="*/ 14191 w 85437"/>
                                <a:gd name="connsiteY15" fmla="*/ 53392 h 66214"/>
                                <a:gd name="connsiteX16" fmla="*/ 9619 w 85437"/>
                                <a:gd name="connsiteY16" fmla="*/ 48820 h 66214"/>
                                <a:gd name="connsiteX17" fmla="*/ 242 w 85437"/>
                                <a:gd name="connsiteY17" fmla="*/ 53133 h 66214"/>
                                <a:gd name="connsiteX18" fmla="*/ 1999 w 85437"/>
                                <a:gd name="connsiteY18" fmla="*/ 41200 h 66214"/>
                                <a:gd name="connsiteX19" fmla="*/ 1999 w 85437"/>
                                <a:gd name="connsiteY19" fmla="*/ 21388 h 66214"/>
                                <a:gd name="connsiteX20" fmla="*/ 5047 w 85437"/>
                                <a:gd name="connsiteY20" fmla="*/ 16816 h 66214"/>
                                <a:gd name="connsiteX21" fmla="*/ 9619 w 85437"/>
                                <a:gd name="connsiteY21" fmla="*/ 15292 h 66214"/>
                                <a:gd name="connsiteX22" fmla="*/ 11143 w 85437"/>
                                <a:gd name="connsiteY22" fmla="*/ 10720 h 66214"/>
                                <a:gd name="connsiteX23" fmla="*/ 24859 w 85437"/>
                                <a:gd name="connsiteY23" fmla="*/ 6148 h 66214"/>
                                <a:gd name="connsiteX24" fmla="*/ 30955 w 85437"/>
                                <a:gd name="connsiteY24" fmla="*/ 3100 h 66214"/>
                                <a:gd name="connsiteX25" fmla="*/ 50767 w 85437"/>
                                <a:gd name="connsiteY25" fmla="*/ 52 h 66214"/>
                                <a:gd name="connsiteX0" fmla="*/ 50865 w 85535"/>
                                <a:gd name="connsiteY0" fmla="*/ 12263 h 78425"/>
                                <a:gd name="connsiteX1" fmla="*/ 50865 w 85535"/>
                                <a:gd name="connsiteY1" fmla="*/ 12263 h 78425"/>
                                <a:gd name="connsiteX2" fmla="*/ 61533 w 85535"/>
                                <a:gd name="connsiteY2" fmla="*/ 19883 h 78425"/>
                                <a:gd name="connsiteX3" fmla="*/ 66105 w 85535"/>
                                <a:gd name="connsiteY3" fmla="*/ 21407 h 78425"/>
                                <a:gd name="connsiteX4" fmla="*/ 84864 w 85535"/>
                                <a:gd name="connsiteY4" fmla="*/ 13638 h 78425"/>
                                <a:gd name="connsiteX5" fmla="*/ 79821 w 85535"/>
                                <a:gd name="connsiteY5" fmla="*/ 32075 h 78425"/>
                                <a:gd name="connsiteX6" fmla="*/ 81345 w 85535"/>
                                <a:gd name="connsiteY6" fmla="*/ 36647 h 78425"/>
                                <a:gd name="connsiteX7" fmla="*/ 84393 w 85535"/>
                                <a:gd name="connsiteY7" fmla="*/ 41219 h 78425"/>
                                <a:gd name="connsiteX8" fmla="*/ 82869 w 85535"/>
                                <a:gd name="connsiteY8" fmla="*/ 62555 h 78425"/>
                                <a:gd name="connsiteX9" fmla="*/ 84184 w 85535"/>
                                <a:gd name="connsiteY9" fmla="*/ 78169 h 78425"/>
                                <a:gd name="connsiteX10" fmla="*/ 76773 w 85535"/>
                                <a:gd name="connsiteY10" fmla="*/ 71699 h 78425"/>
                                <a:gd name="connsiteX11" fmla="*/ 69153 w 85535"/>
                                <a:gd name="connsiteY11" fmla="*/ 77795 h 78425"/>
                                <a:gd name="connsiteX12" fmla="*/ 38673 w 85535"/>
                                <a:gd name="connsiteY12" fmla="*/ 76271 h 78425"/>
                                <a:gd name="connsiteX13" fmla="*/ 24957 w 85535"/>
                                <a:gd name="connsiteY13" fmla="*/ 71699 h 78425"/>
                                <a:gd name="connsiteX14" fmla="*/ 18861 w 85535"/>
                                <a:gd name="connsiteY14" fmla="*/ 67127 h 78425"/>
                                <a:gd name="connsiteX15" fmla="*/ 14289 w 85535"/>
                                <a:gd name="connsiteY15" fmla="*/ 65603 h 78425"/>
                                <a:gd name="connsiteX16" fmla="*/ 9717 w 85535"/>
                                <a:gd name="connsiteY16" fmla="*/ 61031 h 78425"/>
                                <a:gd name="connsiteX17" fmla="*/ 340 w 85535"/>
                                <a:gd name="connsiteY17" fmla="*/ 65344 h 78425"/>
                                <a:gd name="connsiteX18" fmla="*/ 2097 w 85535"/>
                                <a:gd name="connsiteY18" fmla="*/ 53411 h 78425"/>
                                <a:gd name="connsiteX19" fmla="*/ 2097 w 85535"/>
                                <a:gd name="connsiteY19" fmla="*/ 33599 h 78425"/>
                                <a:gd name="connsiteX20" fmla="*/ 5145 w 85535"/>
                                <a:gd name="connsiteY20" fmla="*/ 29027 h 78425"/>
                                <a:gd name="connsiteX21" fmla="*/ 9717 w 85535"/>
                                <a:gd name="connsiteY21" fmla="*/ 27503 h 78425"/>
                                <a:gd name="connsiteX22" fmla="*/ 104 w 85535"/>
                                <a:gd name="connsiteY22" fmla="*/ 198 h 78425"/>
                                <a:gd name="connsiteX23" fmla="*/ 24957 w 85535"/>
                                <a:gd name="connsiteY23" fmla="*/ 18359 h 78425"/>
                                <a:gd name="connsiteX24" fmla="*/ 31053 w 85535"/>
                                <a:gd name="connsiteY24" fmla="*/ 15311 h 78425"/>
                                <a:gd name="connsiteX25" fmla="*/ 50865 w 85535"/>
                                <a:gd name="connsiteY25" fmla="*/ 12263 h 78425"/>
                                <a:gd name="connsiteX0" fmla="*/ 50908 w 85578"/>
                                <a:gd name="connsiteY0" fmla="*/ 12263 h 78425"/>
                                <a:gd name="connsiteX1" fmla="*/ 50908 w 85578"/>
                                <a:gd name="connsiteY1" fmla="*/ 12263 h 78425"/>
                                <a:gd name="connsiteX2" fmla="*/ 61576 w 85578"/>
                                <a:gd name="connsiteY2" fmla="*/ 19883 h 78425"/>
                                <a:gd name="connsiteX3" fmla="*/ 66148 w 85578"/>
                                <a:gd name="connsiteY3" fmla="*/ 21407 h 78425"/>
                                <a:gd name="connsiteX4" fmla="*/ 84907 w 85578"/>
                                <a:gd name="connsiteY4" fmla="*/ 13638 h 78425"/>
                                <a:gd name="connsiteX5" fmla="*/ 79864 w 85578"/>
                                <a:gd name="connsiteY5" fmla="*/ 32075 h 78425"/>
                                <a:gd name="connsiteX6" fmla="*/ 81388 w 85578"/>
                                <a:gd name="connsiteY6" fmla="*/ 36647 h 78425"/>
                                <a:gd name="connsiteX7" fmla="*/ 84436 w 85578"/>
                                <a:gd name="connsiteY7" fmla="*/ 41219 h 78425"/>
                                <a:gd name="connsiteX8" fmla="*/ 82912 w 85578"/>
                                <a:gd name="connsiteY8" fmla="*/ 62555 h 78425"/>
                                <a:gd name="connsiteX9" fmla="*/ 84227 w 85578"/>
                                <a:gd name="connsiteY9" fmla="*/ 78169 h 78425"/>
                                <a:gd name="connsiteX10" fmla="*/ 76816 w 85578"/>
                                <a:gd name="connsiteY10" fmla="*/ 71699 h 78425"/>
                                <a:gd name="connsiteX11" fmla="*/ 69196 w 85578"/>
                                <a:gd name="connsiteY11" fmla="*/ 77795 h 78425"/>
                                <a:gd name="connsiteX12" fmla="*/ 38716 w 85578"/>
                                <a:gd name="connsiteY12" fmla="*/ 76271 h 78425"/>
                                <a:gd name="connsiteX13" fmla="*/ 25000 w 85578"/>
                                <a:gd name="connsiteY13" fmla="*/ 71699 h 78425"/>
                                <a:gd name="connsiteX14" fmla="*/ 18904 w 85578"/>
                                <a:gd name="connsiteY14" fmla="*/ 67127 h 78425"/>
                                <a:gd name="connsiteX15" fmla="*/ 14332 w 85578"/>
                                <a:gd name="connsiteY15" fmla="*/ 65603 h 78425"/>
                                <a:gd name="connsiteX16" fmla="*/ 9760 w 85578"/>
                                <a:gd name="connsiteY16" fmla="*/ 61031 h 78425"/>
                                <a:gd name="connsiteX17" fmla="*/ 383 w 85578"/>
                                <a:gd name="connsiteY17" fmla="*/ 65344 h 78425"/>
                                <a:gd name="connsiteX18" fmla="*/ 2140 w 85578"/>
                                <a:gd name="connsiteY18" fmla="*/ 33599 h 78425"/>
                                <a:gd name="connsiteX19" fmla="*/ 5188 w 85578"/>
                                <a:gd name="connsiteY19" fmla="*/ 29027 h 78425"/>
                                <a:gd name="connsiteX20" fmla="*/ 9760 w 85578"/>
                                <a:gd name="connsiteY20" fmla="*/ 27503 h 78425"/>
                                <a:gd name="connsiteX21" fmla="*/ 147 w 85578"/>
                                <a:gd name="connsiteY21" fmla="*/ 198 h 78425"/>
                                <a:gd name="connsiteX22" fmla="*/ 25000 w 85578"/>
                                <a:gd name="connsiteY22" fmla="*/ 18359 h 78425"/>
                                <a:gd name="connsiteX23" fmla="*/ 31096 w 85578"/>
                                <a:gd name="connsiteY23" fmla="*/ 15311 h 78425"/>
                                <a:gd name="connsiteX24" fmla="*/ 50908 w 85578"/>
                                <a:gd name="connsiteY24" fmla="*/ 12263 h 78425"/>
                                <a:gd name="connsiteX0" fmla="*/ 50866 w 85536"/>
                                <a:gd name="connsiteY0" fmla="*/ 12263 h 78425"/>
                                <a:gd name="connsiteX1" fmla="*/ 50866 w 85536"/>
                                <a:gd name="connsiteY1" fmla="*/ 12263 h 78425"/>
                                <a:gd name="connsiteX2" fmla="*/ 61534 w 85536"/>
                                <a:gd name="connsiteY2" fmla="*/ 19883 h 78425"/>
                                <a:gd name="connsiteX3" fmla="*/ 66106 w 85536"/>
                                <a:gd name="connsiteY3" fmla="*/ 21407 h 78425"/>
                                <a:gd name="connsiteX4" fmla="*/ 84865 w 85536"/>
                                <a:gd name="connsiteY4" fmla="*/ 13638 h 78425"/>
                                <a:gd name="connsiteX5" fmla="*/ 79822 w 85536"/>
                                <a:gd name="connsiteY5" fmla="*/ 32075 h 78425"/>
                                <a:gd name="connsiteX6" fmla="*/ 81346 w 85536"/>
                                <a:gd name="connsiteY6" fmla="*/ 36647 h 78425"/>
                                <a:gd name="connsiteX7" fmla="*/ 84394 w 85536"/>
                                <a:gd name="connsiteY7" fmla="*/ 41219 h 78425"/>
                                <a:gd name="connsiteX8" fmla="*/ 82870 w 85536"/>
                                <a:gd name="connsiteY8" fmla="*/ 62555 h 78425"/>
                                <a:gd name="connsiteX9" fmla="*/ 84185 w 85536"/>
                                <a:gd name="connsiteY9" fmla="*/ 78169 h 78425"/>
                                <a:gd name="connsiteX10" fmla="*/ 76774 w 85536"/>
                                <a:gd name="connsiteY10" fmla="*/ 71699 h 78425"/>
                                <a:gd name="connsiteX11" fmla="*/ 69154 w 85536"/>
                                <a:gd name="connsiteY11" fmla="*/ 77795 h 78425"/>
                                <a:gd name="connsiteX12" fmla="*/ 38674 w 85536"/>
                                <a:gd name="connsiteY12" fmla="*/ 76271 h 78425"/>
                                <a:gd name="connsiteX13" fmla="*/ 24958 w 85536"/>
                                <a:gd name="connsiteY13" fmla="*/ 71699 h 78425"/>
                                <a:gd name="connsiteX14" fmla="*/ 18862 w 85536"/>
                                <a:gd name="connsiteY14" fmla="*/ 67127 h 78425"/>
                                <a:gd name="connsiteX15" fmla="*/ 14290 w 85536"/>
                                <a:gd name="connsiteY15" fmla="*/ 65603 h 78425"/>
                                <a:gd name="connsiteX16" fmla="*/ 9718 w 85536"/>
                                <a:gd name="connsiteY16" fmla="*/ 61031 h 78425"/>
                                <a:gd name="connsiteX17" fmla="*/ 341 w 85536"/>
                                <a:gd name="connsiteY17" fmla="*/ 65344 h 78425"/>
                                <a:gd name="connsiteX18" fmla="*/ 5146 w 85536"/>
                                <a:gd name="connsiteY18" fmla="*/ 29027 h 78425"/>
                                <a:gd name="connsiteX19" fmla="*/ 9718 w 85536"/>
                                <a:gd name="connsiteY19" fmla="*/ 27503 h 78425"/>
                                <a:gd name="connsiteX20" fmla="*/ 105 w 85536"/>
                                <a:gd name="connsiteY20" fmla="*/ 198 h 78425"/>
                                <a:gd name="connsiteX21" fmla="*/ 24958 w 85536"/>
                                <a:gd name="connsiteY21" fmla="*/ 18359 h 78425"/>
                                <a:gd name="connsiteX22" fmla="*/ 31054 w 85536"/>
                                <a:gd name="connsiteY22" fmla="*/ 15311 h 78425"/>
                                <a:gd name="connsiteX23" fmla="*/ 50866 w 85536"/>
                                <a:gd name="connsiteY23" fmla="*/ 12263 h 78425"/>
                                <a:gd name="connsiteX0" fmla="*/ 51536 w 86206"/>
                                <a:gd name="connsiteY0" fmla="*/ 12168 h 78330"/>
                                <a:gd name="connsiteX1" fmla="*/ 51536 w 86206"/>
                                <a:gd name="connsiteY1" fmla="*/ 12168 h 78330"/>
                                <a:gd name="connsiteX2" fmla="*/ 62204 w 86206"/>
                                <a:gd name="connsiteY2" fmla="*/ 19788 h 78330"/>
                                <a:gd name="connsiteX3" fmla="*/ 66776 w 86206"/>
                                <a:gd name="connsiteY3" fmla="*/ 21312 h 78330"/>
                                <a:gd name="connsiteX4" fmla="*/ 85535 w 86206"/>
                                <a:gd name="connsiteY4" fmla="*/ 13543 h 78330"/>
                                <a:gd name="connsiteX5" fmla="*/ 80492 w 86206"/>
                                <a:gd name="connsiteY5" fmla="*/ 31980 h 78330"/>
                                <a:gd name="connsiteX6" fmla="*/ 82016 w 86206"/>
                                <a:gd name="connsiteY6" fmla="*/ 36552 h 78330"/>
                                <a:gd name="connsiteX7" fmla="*/ 85064 w 86206"/>
                                <a:gd name="connsiteY7" fmla="*/ 41124 h 78330"/>
                                <a:gd name="connsiteX8" fmla="*/ 83540 w 86206"/>
                                <a:gd name="connsiteY8" fmla="*/ 62460 h 78330"/>
                                <a:gd name="connsiteX9" fmla="*/ 84855 w 86206"/>
                                <a:gd name="connsiteY9" fmla="*/ 78074 h 78330"/>
                                <a:gd name="connsiteX10" fmla="*/ 77444 w 86206"/>
                                <a:gd name="connsiteY10" fmla="*/ 71604 h 78330"/>
                                <a:gd name="connsiteX11" fmla="*/ 69824 w 86206"/>
                                <a:gd name="connsiteY11" fmla="*/ 77700 h 78330"/>
                                <a:gd name="connsiteX12" fmla="*/ 39344 w 86206"/>
                                <a:gd name="connsiteY12" fmla="*/ 76176 h 78330"/>
                                <a:gd name="connsiteX13" fmla="*/ 25628 w 86206"/>
                                <a:gd name="connsiteY13" fmla="*/ 71604 h 78330"/>
                                <a:gd name="connsiteX14" fmla="*/ 19532 w 86206"/>
                                <a:gd name="connsiteY14" fmla="*/ 67032 h 78330"/>
                                <a:gd name="connsiteX15" fmla="*/ 14960 w 86206"/>
                                <a:gd name="connsiteY15" fmla="*/ 65508 h 78330"/>
                                <a:gd name="connsiteX16" fmla="*/ 10388 w 86206"/>
                                <a:gd name="connsiteY16" fmla="*/ 60936 h 78330"/>
                                <a:gd name="connsiteX17" fmla="*/ 1011 w 86206"/>
                                <a:gd name="connsiteY17" fmla="*/ 65249 h 78330"/>
                                <a:gd name="connsiteX18" fmla="*/ 5816 w 86206"/>
                                <a:gd name="connsiteY18" fmla="*/ 28932 h 78330"/>
                                <a:gd name="connsiteX19" fmla="*/ 775 w 86206"/>
                                <a:gd name="connsiteY19" fmla="*/ 103 h 78330"/>
                                <a:gd name="connsiteX20" fmla="*/ 25628 w 86206"/>
                                <a:gd name="connsiteY20" fmla="*/ 18264 h 78330"/>
                                <a:gd name="connsiteX21" fmla="*/ 31724 w 86206"/>
                                <a:gd name="connsiteY21" fmla="*/ 15216 h 78330"/>
                                <a:gd name="connsiteX22" fmla="*/ 51536 w 86206"/>
                                <a:gd name="connsiteY22" fmla="*/ 12168 h 78330"/>
                                <a:gd name="connsiteX0" fmla="*/ 52913 w 87583"/>
                                <a:gd name="connsiteY0" fmla="*/ 13449 h 79611"/>
                                <a:gd name="connsiteX1" fmla="*/ 52913 w 87583"/>
                                <a:gd name="connsiteY1" fmla="*/ 13449 h 79611"/>
                                <a:gd name="connsiteX2" fmla="*/ 63581 w 87583"/>
                                <a:gd name="connsiteY2" fmla="*/ 21069 h 79611"/>
                                <a:gd name="connsiteX3" fmla="*/ 68153 w 87583"/>
                                <a:gd name="connsiteY3" fmla="*/ 22593 h 79611"/>
                                <a:gd name="connsiteX4" fmla="*/ 86912 w 87583"/>
                                <a:gd name="connsiteY4" fmla="*/ 14824 h 79611"/>
                                <a:gd name="connsiteX5" fmla="*/ 81869 w 87583"/>
                                <a:gd name="connsiteY5" fmla="*/ 33261 h 79611"/>
                                <a:gd name="connsiteX6" fmla="*/ 83393 w 87583"/>
                                <a:gd name="connsiteY6" fmla="*/ 37833 h 79611"/>
                                <a:gd name="connsiteX7" fmla="*/ 86441 w 87583"/>
                                <a:gd name="connsiteY7" fmla="*/ 42405 h 79611"/>
                                <a:gd name="connsiteX8" fmla="*/ 84917 w 87583"/>
                                <a:gd name="connsiteY8" fmla="*/ 63741 h 79611"/>
                                <a:gd name="connsiteX9" fmla="*/ 86232 w 87583"/>
                                <a:gd name="connsiteY9" fmla="*/ 79355 h 79611"/>
                                <a:gd name="connsiteX10" fmla="*/ 78821 w 87583"/>
                                <a:gd name="connsiteY10" fmla="*/ 72885 h 79611"/>
                                <a:gd name="connsiteX11" fmla="*/ 71201 w 87583"/>
                                <a:gd name="connsiteY11" fmla="*/ 78981 h 79611"/>
                                <a:gd name="connsiteX12" fmla="*/ 40721 w 87583"/>
                                <a:gd name="connsiteY12" fmla="*/ 77457 h 79611"/>
                                <a:gd name="connsiteX13" fmla="*/ 27005 w 87583"/>
                                <a:gd name="connsiteY13" fmla="*/ 72885 h 79611"/>
                                <a:gd name="connsiteX14" fmla="*/ 20909 w 87583"/>
                                <a:gd name="connsiteY14" fmla="*/ 68313 h 79611"/>
                                <a:gd name="connsiteX15" fmla="*/ 16337 w 87583"/>
                                <a:gd name="connsiteY15" fmla="*/ 66789 h 79611"/>
                                <a:gd name="connsiteX16" fmla="*/ 11765 w 87583"/>
                                <a:gd name="connsiteY16" fmla="*/ 62217 h 79611"/>
                                <a:gd name="connsiteX17" fmla="*/ 2388 w 87583"/>
                                <a:gd name="connsiteY17" fmla="*/ 66530 h 79611"/>
                                <a:gd name="connsiteX18" fmla="*/ 2152 w 87583"/>
                                <a:gd name="connsiteY18" fmla="*/ 1384 h 79611"/>
                                <a:gd name="connsiteX19" fmla="*/ 27005 w 87583"/>
                                <a:gd name="connsiteY19" fmla="*/ 19545 h 79611"/>
                                <a:gd name="connsiteX20" fmla="*/ 33101 w 87583"/>
                                <a:gd name="connsiteY20" fmla="*/ 16497 h 79611"/>
                                <a:gd name="connsiteX21" fmla="*/ 52913 w 87583"/>
                                <a:gd name="connsiteY21" fmla="*/ 13449 h 79611"/>
                                <a:gd name="connsiteX0" fmla="*/ 52913 w 87539"/>
                                <a:gd name="connsiteY0" fmla="*/ 13449 h 79611"/>
                                <a:gd name="connsiteX1" fmla="*/ 52913 w 87539"/>
                                <a:gd name="connsiteY1" fmla="*/ 13449 h 79611"/>
                                <a:gd name="connsiteX2" fmla="*/ 63581 w 87539"/>
                                <a:gd name="connsiteY2" fmla="*/ 21069 h 79611"/>
                                <a:gd name="connsiteX3" fmla="*/ 68153 w 87539"/>
                                <a:gd name="connsiteY3" fmla="*/ 22593 h 79611"/>
                                <a:gd name="connsiteX4" fmla="*/ 86912 w 87539"/>
                                <a:gd name="connsiteY4" fmla="*/ 14824 h 79611"/>
                                <a:gd name="connsiteX5" fmla="*/ 83393 w 87539"/>
                                <a:gd name="connsiteY5" fmla="*/ 37833 h 79611"/>
                                <a:gd name="connsiteX6" fmla="*/ 86441 w 87539"/>
                                <a:gd name="connsiteY6" fmla="*/ 42405 h 79611"/>
                                <a:gd name="connsiteX7" fmla="*/ 84917 w 87539"/>
                                <a:gd name="connsiteY7" fmla="*/ 63741 h 79611"/>
                                <a:gd name="connsiteX8" fmla="*/ 86232 w 87539"/>
                                <a:gd name="connsiteY8" fmla="*/ 79355 h 79611"/>
                                <a:gd name="connsiteX9" fmla="*/ 78821 w 87539"/>
                                <a:gd name="connsiteY9" fmla="*/ 72885 h 79611"/>
                                <a:gd name="connsiteX10" fmla="*/ 71201 w 87539"/>
                                <a:gd name="connsiteY10" fmla="*/ 78981 h 79611"/>
                                <a:gd name="connsiteX11" fmla="*/ 40721 w 87539"/>
                                <a:gd name="connsiteY11" fmla="*/ 77457 h 79611"/>
                                <a:gd name="connsiteX12" fmla="*/ 27005 w 87539"/>
                                <a:gd name="connsiteY12" fmla="*/ 72885 h 79611"/>
                                <a:gd name="connsiteX13" fmla="*/ 20909 w 87539"/>
                                <a:gd name="connsiteY13" fmla="*/ 68313 h 79611"/>
                                <a:gd name="connsiteX14" fmla="*/ 16337 w 87539"/>
                                <a:gd name="connsiteY14" fmla="*/ 66789 h 79611"/>
                                <a:gd name="connsiteX15" fmla="*/ 11765 w 87539"/>
                                <a:gd name="connsiteY15" fmla="*/ 62217 h 79611"/>
                                <a:gd name="connsiteX16" fmla="*/ 2388 w 87539"/>
                                <a:gd name="connsiteY16" fmla="*/ 66530 h 79611"/>
                                <a:gd name="connsiteX17" fmla="*/ 2152 w 87539"/>
                                <a:gd name="connsiteY17" fmla="*/ 1384 h 79611"/>
                                <a:gd name="connsiteX18" fmla="*/ 27005 w 87539"/>
                                <a:gd name="connsiteY18" fmla="*/ 19545 h 79611"/>
                                <a:gd name="connsiteX19" fmla="*/ 33101 w 87539"/>
                                <a:gd name="connsiteY19" fmla="*/ 16497 h 79611"/>
                                <a:gd name="connsiteX20" fmla="*/ 52913 w 87539"/>
                                <a:gd name="connsiteY20" fmla="*/ 13449 h 79611"/>
                                <a:gd name="connsiteX0" fmla="*/ 52913 w 87559"/>
                                <a:gd name="connsiteY0" fmla="*/ 13449 h 79611"/>
                                <a:gd name="connsiteX1" fmla="*/ 52913 w 87559"/>
                                <a:gd name="connsiteY1" fmla="*/ 13449 h 79611"/>
                                <a:gd name="connsiteX2" fmla="*/ 63581 w 87559"/>
                                <a:gd name="connsiteY2" fmla="*/ 21069 h 79611"/>
                                <a:gd name="connsiteX3" fmla="*/ 68153 w 87559"/>
                                <a:gd name="connsiteY3" fmla="*/ 22593 h 79611"/>
                                <a:gd name="connsiteX4" fmla="*/ 86912 w 87559"/>
                                <a:gd name="connsiteY4" fmla="*/ 14824 h 79611"/>
                                <a:gd name="connsiteX5" fmla="*/ 83393 w 87559"/>
                                <a:gd name="connsiteY5" fmla="*/ 37833 h 79611"/>
                                <a:gd name="connsiteX6" fmla="*/ 84917 w 87559"/>
                                <a:gd name="connsiteY6" fmla="*/ 63741 h 79611"/>
                                <a:gd name="connsiteX7" fmla="*/ 86232 w 87559"/>
                                <a:gd name="connsiteY7" fmla="*/ 79355 h 79611"/>
                                <a:gd name="connsiteX8" fmla="*/ 78821 w 87559"/>
                                <a:gd name="connsiteY8" fmla="*/ 72885 h 79611"/>
                                <a:gd name="connsiteX9" fmla="*/ 71201 w 87559"/>
                                <a:gd name="connsiteY9" fmla="*/ 78981 h 79611"/>
                                <a:gd name="connsiteX10" fmla="*/ 40721 w 87559"/>
                                <a:gd name="connsiteY10" fmla="*/ 77457 h 79611"/>
                                <a:gd name="connsiteX11" fmla="*/ 27005 w 87559"/>
                                <a:gd name="connsiteY11" fmla="*/ 72885 h 79611"/>
                                <a:gd name="connsiteX12" fmla="*/ 20909 w 87559"/>
                                <a:gd name="connsiteY12" fmla="*/ 68313 h 79611"/>
                                <a:gd name="connsiteX13" fmla="*/ 16337 w 87559"/>
                                <a:gd name="connsiteY13" fmla="*/ 66789 h 79611"/>
                                <a:gd name="connsiteX14" fmla="*/ 11765 w 87559"/>
                                <a:gd name="connsiteY14" fmla="*/ 62217 h 79611"/>
                                <a:gd name="connsiteX15" fmla="*/ 2388 w 87559"/>
                                <a:gd name="connsiteY15" fmla="*/ 66530 h 79611"/>
                                <a:gd name="connsiteX16" fmla="*/ 2152 w 87559"/>
                                <a:gd name="connsiteY16" fmla="*/ 1384 h 79611"/>
                                <a:gd name="connsiteX17" fmla="*/ 27005 w 87559"/>
                                <a:gd name="connsiteY17" fmla="*/ 19545 h 79611"/>
                                <a:gd name="connsiteX18" fmla="*/ 33101 w 87559"/>
                                <a:gd name="connsiteY18" fmla="*/ 16497 h 79611"/>
                                <a:gd name="connsiteX19" fmla="*/ 52913 w 87559"/>
                                <a:gd name="connsiteY19" fmla="*/ 13449 h 79611"/>
                                <a:gd name="connsiteX0" fmla="*/ 52913 w 87542"/>
                                <a:gd name="connsiteY0" fmla="*/ 13449 h 80933"/>
                                <a:gd name="connsiteX1" fmla="*/ 52913 w 87542"/>
                                <a:gd name="connsiteY1" fmla="*/ 13449 h 80933"/>
                                <a:gd name="connsiteX2" fmla="*/ 63581 w 87542"/>
                                <a:gd name="connsiteY2" fmla="*/ 21069 h 80933"/>
                                <a:gd name="connsiteX3" fmla="*/ 68153 w 87542"/>
                                <a:gd name="connsiteY3" fmla="*/ 22593 h 80933"/>
                                <a:gd name="connsiteX4" fmla="*/ 86912 w 87542"/>
                                <a:gd name="connsiteY4" fmla="*/ 14824 h 80933"/>
                                <a:gd name="connsiteX5" fmla="*/ 83393 w 87542"/>
                                <a:gd name="connsiteY5" fmla="*/ 37833 h 80933"/>
                                <a:gd name="connsiteX6" fmla="*/ 86232 w 87542"/>
                                <a:gd name="connsiteY6" fmla="*/ 79355 h 80933"/>
                                <a:gd name="connsiteX7" fmla="*/ 78821 w 87542"/>
                                <a:gd name="connsiteY7" fmla="*/ 72885 h 80933"/>
                                <a:gd name="connsiteX8" fmla="*/ 71201 w 87542"/>
                                <a:gd name="connsiteY8" fmla="*/ 78981 h 80933"/>
                                <a:gd name="connsiteX9" fmla="*/ 40721 w 87542"/>
                                <a:gd name="connsiteY9" fmla="*/ 77457 h 80933"/>
                                <a:gd name="connsiteX10" fmla="*/ 27005 w 87542"/>
                                <a:gd name="connsiteY10" fmla="*/ 72885 h 80933"/>
                                <a:gd name="connsiteX11" fmla="*/ 20909 w 87542"/>
                                <a:gd name="connsiteY11" fmla="*/ 68313 h 80933"/>
                                <a:gd name="connsiteX12" fmla="*/ 16337 w 87542"/>
                                <a:gd name="connsiteY12" fmla="*/ 66789 h 80933"/>
                                <a:gd name="connsiteX13" fmla="*/ 11765 w 87542"/>
                                <a:gd name="connsiteY13" fmla="*/ 62217 h 80933"/>
                                <a:gd name="connsiteX14" fmla="*/ 2388 w 87542"/>
                                <a:gd name="connsiteY14" fmla="*/ 66530 h 80933"/>
                                <a:gd name="connsiteX15" fmla="*/ 2152 w 87542"/>
                                <a:gd name="connsiteY15" fmla="*/ 1384 h 80933"/>
                                <a:gd name="connsiteX16" fmla="*/ 27005 w 87542"/>
                                <a:gd name="connsiteY16" fmla="*/ 19545 h 80933"/>
                                <a:gd name="connsiteX17" fmla="*/ 33101 w 87542"/>
                                <a:gd name="connsiteY17" fmla="*/ 16497 h 80933"/>
                                <a:gd name="connsiteX18" fmla="*/ 52913 w 87542"/>
                                <a:gd name="connsiteY18" fmla="*/ 13449 h 80933"/>
                                <a:gd name="connsiteX0" fmla="*/ 52913 w 88379"/>
                                <a:gd name="connsiteY0" fmla="*/ 13449 h 82452"/>
                                <a:gd name="connsiteX1" fmla="*/ 52913 w 88379"/>
                                <a:gd name="connsiteY1" fmla="*/ 13449 h 82452"/>
                                <a:gd name="connsiteX2" fmla="*/ 63581 w 88379"/>
                                <a:gd name="connsiteY2" fmla="*/ 21069 h 82452"/>
                                <a:gd name="connsiteX3" fmla="*/ 68153 w 88379"/>
                                <a:gd name="connsiteY3" fmla="*/ 22593 h 82452"/>
                                <a:gd name="connsiteX4" fmla="*/ 86912 w 88379"/>
                                <a:gd name="connsiteY4" fmla="*/ 14824 h 82452"/>
                                <a:gd name="connsiteX5" fmla="*/ 86232 w 88379"/>
                                <a:gd name="connsiteY5" fmla="*/ 79355 h 82452"/>
                                <a:gd name="connsiteX6" fmla="*/ 78821 w 88379"/>
                                <a:gd name="connsiteY6" fmla="*/ 72885 h 82452"/>
                                <a:gd name="connsiteX7" fmla="*/ 71201 w 88379"/>
                                <a:gd name="connsiteY7" fmla="*/ 78981 h 82452"/>
                                <a:gd name="connsiteX8" fmla="*/ 40721 w 88379"/>
                                <a:gd name="connsiteY8" fmla="*/ 77457 h 82452"/>
                                <a:gd name="connsiteX9" fmla="*/ 27005 w 88379"/>
                                <a:gd name="connsiteY9" fmla="*/ 72885 h 82452"/>
                                <a:gd name="connsiteX10" fmla="*/ 20909 w 88379"/>
                                <a:gd name="connsiteY10" fmla="*/ 68313 h 82452"/>
                                <a:gd name="connsiteX11" fmla="*/ 16337 w 88379"/>
                                <a:gd name="connsiteY11" fmla="*/ 66789 h 82452"/>
                                <a:gd name="connsiteX12" fmla="*/ 11765 w 88379"/>
                                <a:gd name="connsiteY12" fmla="*/ 62217 h 82452"/>
                                <a:gd name="connsiteX13" fmla="*/ 2388 w 88379"/>
                                <a:gd name="connsiteY13" fmla="*/ 66530 h 82452"/>
                                <a:gd name="connsiteX14" fmla="*/ 2152 w 88379"/>
                                <a:gd name="connsiteY14" fmla="*/ 1384 h 82452"/>
                                <a:gd name="connsiteX15" fmla="*/ 27005 w 88379"/>
                                <a:gd name="connsiteY15" fmla="*/ 19545 h 82452"/>
                                <a:gd name="connsiteX16" fmla="*/ 33101 w 88379"/>
                                <a:gd name="connsiteY16" fmla="*/ 16497 h 82452"/>
                                <a:gd name="connsiteX17" fmla="*/ 52913 w 88379"/>
                                <a:gd name="connsiteY17" fmla="*/ 13449 h 82452"/>
                                <a:gd name="connsiteX0" fmla="*/ 52913 w 86912"/>
                                <a:gd name="connsiteY0" fmla="*/ 13449 h 82452"/>
                                <a:gd name="connsiteX1" fmla="*/ 52913 w 86912"/>
                                <a:gd name="connsiteY1" fmla="*/ 13449 h 82452"/>
                                <a:gd name="connsiteX2" fmla="*/ 63581 w 86912"/>
                                <a:gd name="connsiteY2" fmla="*/ 21069 h 82452"/>
                                <a:gd name="connsiteX3" fmla="*/ 68153 w 86912"/>
                                <a:gd name="connsiteY3" fmla="*/ 22593 h 82452"/>
                                <a:gd name="connsiteX4" fmla="*/ 86912 w 86912"/>
                                <a:gd name="connsiteY4" fmla="*/ 14824 h 82452"/>
                                <a:gd name="connsiteX5" fmla="*/ 86232 w 86912"/>
                                <a:gd name="connsiteY5" fmla="*/ 79355 h 82452"/>
                                <a:gd name="connsiteX6" fmla="*/ 78821 w 86912"/>
                                <a:gd name="connsiteY6" fmla="*/ 72885 h 82452"/>
                                <a:gd name="connsiteX7" fmla="*/ 71201 w 86912"/>
                                <a:gd name="connsiteY7" fmla="*/ 78981 h 82452"/>
                                <a:gd name="connsiteX8" fmla="*/ 40721 w 86912"/>
                                <a:gd name="connsiteY8" fmla="*/ 77457 h 82452"/>
                                <a:gd name="connsiteX9" fmla="*/ 27005 w 86912"/>
                                <a:gd name="connsiteY9" fmla="*/ 72885 h 82452"/>
                                <a:gd name="connsiteX10" fmla="*/ 20909 w 86912"/>
                                <a:gd name="connsiteY10" fmla="*/ 68313 h 82452"/>
                                <a:gd name="connsiteX11" fmla="*/ 16337 w 86912"/>
                                <a:gd name="connsiteY11" fmla="*/ 66789 h 82452"/>
                                <a:gd name="connsiteX12" fmla="*/ 11765 w 86912"/>
                                <a:gd name="connsiteY12" fmla="*/ 62217 h 82452"/>
                                <a:gd name="connsiteX13" fmla="*/ 2388 w 86912"/>
                                <a:gd name="connsiteY13" fmla="*/ 66530 h 82452"/>
                                <a:gd name="connsiteX14" fmla="*/ 2152 w 86912"/>
                                <a:gd name="connsiteY14" fmla="*/ 1384 h 82452"/>
                                <a:gd name="connsiteX15" fmla="*/ 27005 w 86912"/>
                                <a:gd name="connsiteY15" fmla="*/ 19545 h 82452"/>
                                <a:gd name="connsiteX16" fmla="*/ 33101 w 86912"/>
                                <a:gd name="connsiteY16" fmla="*/ 16497 h 82452"/>
                                <a:gd name="connsiteX17" fmla="*/ 52913 w 86912"/>
                                <a:gd name="connsiteY17" fmla="*/ 13449 h 82452"/>
                                <a:gd name="connsiteX0" fmla="*/ 52913 w 88344"/>
                                <a:gd name="connsiteY0" fmla="*/ 13449 h 83029"/>
                                <a:gd name="connsiteX1" fmla="*/ 52913 w 88344"/>
                                <a:gd name="connsiteY1" fmla="*/ 13449 h 83029"/>
                                <a:gd name="connsiteX2" fmla="*/ 63581 w 88344"/>
                                <a:gd name="connsiteY2" fmla="*/ 21069 h 83029"/>
                                <a:gd name="connsiteX3" fmla="*/ 68153 w 88344"/>
                                <a:gd name="connsiteY3" fmla="*/ 22593 h 83029"/>
                                <a:gd name="connsiteX4" fmla="*/ 86912 w 88344"/>
                                <a:gd name="connsiteY4" fmla="*/ 14824 h 83029"/>
                                <a:gd name="connsiteX5" fmla="*/ 86887 w 88344"/>
                                <a:gd name="connsiteY5" fmla="*/ 80005 h 83029"/>
                                <a:gd name="connsiteX6" fmla="*/ 78821 w 88344"/>
                                <a:gd name="connsiteY6" fmla="*/ 72885 h 83029"/>
                                <a:gd name="connsiteX7" fmla="*/ 71201 w 88344"/>
                                <a:gd name="connsiteY7" fmla="*/ 78981 h 83029"/>
                                <a:gd name="connsiteX8" fmla="*/ 40721 w 88344"/>
                                <a:gd name="connsiteY8" fmla="*/ 77457 h 83029"/>
                                <a:gd name="connsiteX9" fmla="*/ 27005 w 88344"/>
                                <a:gd name="connsiteY9" fmla="*/ 72885 h 83029"/>
                                <a:gd name="connsiteX10" fmla="*/ 20909 w 88344"/>
                                <a:gd name="connsiteY10" fmla="*/ 68313 h 83029"/>
                                <a:gd name="connsiteX11" fmla="*/ 16337 w 88344"/>
                                <a:gd name="connsiteY11" fmla="*/ 66789 h 83029"/>
                                <a:gd name="connsiteX12" fmla="*/ 11765 w 88344"/>
                                <a:gd name="connsiteY12" fmla="*/ 62217 h 83029"/>
                                <a:gd name="connsiteX13" fmla="*/ 2388 w 88344"/>
                                <a:gd name="connsiteY13" fmla="*/ 66530 h 83029"/>
                                <a:gd name="connsiteX14" fmla="*/ 2152 w 88344"/>
                                <a:gd name="connsiteY14" fmla="*/ 1384 h 83029"/>
                                <a:gd name="connsiteX15" fmla="*/ 27005 w 88344"/>
                                <a:gd name="connsiteY15" fmla="*/ 19545 h 83029"/>
                                <a:gd name="connsiteX16" fmla="*/ 33101 w 88344"/>
                                <a:gd name="connsiteY16" fmla="*/ 16497 h 83029"/>
                                <a:gd name="connsiteX17" fmla="*/ 52913 w 88344"/>
                                <a:gd name="connsiteY17" fmla="*/ 13449 h 83029"/>
                                <a:gd name="connsiteX0" fmla="*/ 52913 w 86912"/>
                                <a:gd name="connsiteY0" fmla="*/ 13449 h 83029"/>
                                <a:gd name="connsiteX1" fmla="*/ 52913 w 86912"/>
                                <a:gd name="connsiteY1" fmla="*/ 13449 h 83029"/>
                                <a:gd name="connsiteX2" fmla="*/ 63581 w 86912"/>
                                <a:gd name="connsiteY2" fmla="*/ 21069 h 83029"/>
                                <a:gd name="connsiteX3" fmla="*/ 68153 w 86912"/>
                                <a:gd name="connsiteY3" fmla="*/ 22593 h 83029"/>
                                <a:gd name="connsiteX4" fmla="*/ 86912 w 86912"/>
                                <a:gd name="connsiteY4" fmla="*/ 14824 h 83029"/>
                                <a:gd name="connsiteX5" fmla="*/ 86887 w 86912"/>
                                <a:gd name="connsiteY5" fmla="*/ 80005 h 83029"/>
                                <a:gd name="connsiteX6" fmla="*/ 78821 w 86912"/>
                                <a:gd name="connsiteY6" fmla="*/ 72885 h 83029"/>
                                <a:gd name="connsiteX7" fmla="*/ 71201 w 86912"/>
                                <a:gd name="connsiteY7" fmla="*/ 78981 h 83029"/>
                                <a:gd name="connsiteX8" fmla="*/ 40721 w 86912"/>
                                <a:gd name="connsiteY8" fmla="*/ 77457 h 83029"/>
                                <a:gd name="connsiteX9" fmla="*/ 27005 w 86912"/>
                                <a:gd name="connsiteY9" fmla="*/ 72885 h 83029"/>
                                <a:gd name="connsiteX10" fmla="*/ 20909 w 86912"/>
                                <a:gd name="connsiteY10" fmla="*/ 68313 h 83029"/>
                                <a:gd name="connsiteX11" fmla="*/ 16337 w 86912"/>
                                <a:gd name="connsiteY11" fmla="*/ 66789 h 83029"/>
                                <a:gd name="connsiteX12" fmla="*/ 11765 w 86912"/>
                                <a:gd name="connsiteY12" fmla="*/ 62217 h 83029"/>
                                <a:gd name="connsiteX13" fmla="*/ 2388 w 86912"/>
                                <a:gd name="connsiteY13" fmla="*/ 66530 h 83029"/>
                                <a:gd name="connsiteX14" fmla="*/ 2152 w 86912"/>
                                <a:gd name="connsiteY14" fmla="*/ 1384 h 83029"/>
                                <a:gd name="connsiteX15" fmla="*/ 27005 w 86912"/>
                                <a:gd name="connsiteY15" fmla="*/ 19545 h 83029"/>
                                <a:gd name="connsiteX16" fmla="*/ 33101 w 86912"/>
                                <a:gd name="connsiteY16" fmla="*/ 16497 h 83029"/>
                                <a:gd name="connsiteX17" fmla="*/ 52913 w 86912"/>
                                <a:gd name="connsiteY17" fmla="*/ 13449 h 83029"/>
                                <a:gd name="connsiteX0" fmla="*/ 50761 w 84760"/>
                                <a:gd name="connsiteY0" fmla="*/ 13449 h 83029"/>
                                <a:gd name="connsiteX1" fmla="*/ 50761 w 84760"/>
                                <a:gd name="connsiteY1" fmla="*/ 13449 h 83029"/>
                                <a:gd name="connsiteX2" fmla="*/ 61429 w 84760"/>
                                <a:gd name="connsiteY2" fmla="*/ 21069 h 83029"/>
                                <a:gd name="connsiteX3" fmla="*/ 66001 w 84760"/>
                                <a:gd name="connsiteY3" fmla="*/ 22593 h 83029"/>
                                <a:gd name="connsiteX4" fmla="*/ 84760 w 84760"/>
                                <a:gd name="connsiteY4" fmla="*/ 14824 h 83029"/>
                                <a:gd name="connsiteX5" fmla="*/ 84735 w 84760"/>
                                <a:gd name="connsiteY5" fmla="*/ 80005 h 83029"/>
                                <a:gd name="connsiteX6" fmla="*/ 76669 w 84760"/>
                                <a:gd name="connsiteY6" fmla="*/ 72885 h 83029"/>
                                <a:gd name="connsiteX7" fmla="*/ 69049 w 84760"/>
                                <a:gd name="connsiteY7" fmla="*/ 78981 h 83029"/>
                                <a:gd name="connsiteX8" fmla="*/ 38569 w 84760"/>
                                <a:gd name="connsiteY8" fmla="*/ 77457 h 83029"/>
                                <a:gd name="connsiteX9" fmla="*/ 24853 w 84760"/>
                                <a:gd name="connsiteY9" fmla="*/ 72885 h 83029"/>
                                <a:gd name="connsiteX10" fmla="*/ 18757 w 84760"/>
                                <a:gd name="connsiteY10" fmla="*/ 68313 h 83029"/>
                                <a:gd name="connsiteX11" fmla="*/ 14185 w 84760"/>
                                <a:gd name="connsiteY11" fmla="*/ 66789 h 83029"/>
                                <a:gd name="connsiteX12" fmla="*/ 9613 w 84760"/>
                                <a:gd name="connsiteY12" fmla="*/ 62217 h 83029"/>
                                <a:gd name="connsiteX13" fmla="*/ 236 w 84760"/>
                                <a:gd name="connsiteY13" fmla="*/ 66530 h 83029"/>
                                <a:gd name="connsiteX14" fmla="*/ 0 w 84760"/>
                                <a:gd name="connsiteY14" fmla="*/ 1384 h 83029"/>
                                <a:gd name="connsiteX15" fmla="*/ 24853 w 84760"/>
                                <a:gd name="connsiteY15" fmla="*/ 19545 h 83029"/>
                                <a:gd name="connsiteX16" fmla="*/ 30949 w 84760"/>
                                <a:gd name="connsiteY16" fmla="*/ 16497 h 83029"/>
                                <a:gd name="connsiteX17" fmla="*/ 50761 w 84760"/>
                                <a:gd name="connsiteY17" fmla="*/ 13449 h 83029"/>
                                <a:gd name="connsiteX0" fmla="*/ 50761 w 85903"/>
                                <a:gd name="connsiteY0" fmla="*/ 13449 h 84592"/>
                                <a:gd name="connsiteX1" fmla="*/ 50761 w 85903"/>
                                <a:gd name="connsiteY1" fmla="*/ 13449 h 84592"/>
                                <a:gd name="connsiteX2" fmla="*/ 61429 w 85903"/>
                                <a:gd name="connsiteY2" fmla="*/ 21069 h 84592"/>
                                <a:gd name="connsiteX3" fmla="*/ 66001 w 85903"/>
                                <a:gd name="connsiteY3" fmla="*/ 22593 h 84592"/>
                                <a:gd name="connsiteX4" fmla="*/ 84760 w 85903"/>
                                <a:gd name="connsiteY4" fmla="*/ 14824 h 84592"/>
                                <a:gd name="connsiteX5" fmla="*/ 84735 w 85903"/>
                                <a:gd name="connsiteY5" fmla="*/ 80005 h 84592"/>
                                <a:gd name="connsiteX6" fmla="*/ 69049 w 85903"/>
                                <a:gd name="connsiteY6" fmla="*/ 78981 h 84592"/>
                                <a:gd name="connsiteX7" fmla="*/ 38569 w 85903"/>
                                <a:gd name="connsiteY7" fmla="*/ 77457 h 84592"/>
                                <a:gd name="connsiteX8" fmla="*/ 24853 w 85903"/>
                                <a:gd name="connsiteY8" fmla="*/ 72885 h 84592"/>
                                <a:gd name="connsiteX9" fmla="*/ 18757 w 85903"/>
                                <a:gd name="connsiteY9" fmla="*/ 68313 h 84592"/>
                                <a:gd name="connsiteX10" fmla="*/ 14185 w 85903"/>
                                <a:gd name="connsiteY10" fmla="*/ 66789 h 84592"/>
                                <a:gd name="connsiteX11" fmla="*/ 9613 w 85903"/>
                                <a:gd name="connsiteY11" fmla="*/ 62217 h 84592"/>
                                <a:gd name="connsiteX12" fmla="*/ 236 w 85903"/>
                                <a:gd name="connsiteY12" fmla="*/ 66530 h 84592"/>
                                <a:gd name="connsiteX13" fmla="*/ 0 w 85903"/>
                                <a:gd name="connsiteY13" fmla="*/ 1384 h 84592"/>
                                <a:gd name="connsiteX14" fmla="*/ 24853 w 85903"/>
                                <a:gd name="connsiteY14" fmla="*/ 19545 h 84592"/>
                                <a:gd name="connsiteX15" fmla="*/ 30949 w 85903"/>
                                <a:gd name="connsiteY15" fmla="*/ 16497 h 84592"/>
                                <a:gd name="connsiteX16" fmla="*/ 50761 w 85903"/>
                                <a:gd name="connsiteY16" fmla="*/ 13449 h 84592"/>
                                <a:gd name="connsiteX0" fmla="*/ 50761 w 87210"/>
                                <a:gd name="connsiteY0" fmla="*/ 1344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50761 w 87210"/>
                                <a:gd name="connsiteY15" fmla="*/ 13449 h 84592"/>
                                <a:gd name="connsiteX0" fmla="*/ 47921 w 87210"/>
                                <a:gd name="connsiteY0" fmla="*/ 14099 h 84592"/>
                                <a:gd name="connsiteX1" fmla="*/ 50761 w 87210"/>
                                <a:gd name="connsiteY1" fmla="*/ 13449 h 84592"/>
                                <a:gd name="connsiteX2" fmla="*/ 61429 w 87210"/>
                                <a:gd name="connsiteY2" fmla="*/ 21069 h 84592"/>
                                <a:gd name="connsiteX3" fmla="*/ 84760 w 87210"/>
                                <a:gd name="connsiteY3" fmla="*/ 14824 h 84592"/>
                                <a:gd name="connsiteX4" fmla="*/ 84735 w 87210"/>
                                <a:gd name="connsiteY4" fmla="*/ 80005 h 84592"/>
                                <a:gd name="connsiteX5" fmla="*/ 69049 w 87210"/>
                                <a:gd name="connsiteY5" fmla="*/ 78981 h 84592"/>
                                <a:gd name="connsiteX6" fmla="*/ 38569 w 87210"/>
                                <a:gd name="connsiteY6" fmla="*/ 77457 h 84592"/>
                                <a:gd name="connsiteX7" fmla="*/ 24853 w 87210"/>
                                <a:gd name="connsiteY7" fmla="*/ 72885 h 84592"/>
                                <a:gd name="connsiteX8" fmla="*/ 18757 w 87210"/>
                                <a:gd name="connsiteY8" fmla="*/ 68313 h 84592"/>
                                <a:gd name="connsiteX9" fmla="*/ 14185 w 87210"/>
                                <a:gd name="connsiteY9" fmla="*/ 66789 h 84592"/>
                                <a:gd name="connsiteX10" fmla="*/ 9613 w 87210"/>
                                <a:gd name="connsiteY10" fmla="*/ 62217 h 84592"/>
                                <a:gd name="connsiteX11" fmla="*/ 236 w 87210"/>
                                <a:gd name="connsiteY11" fmla="*/ 66530 h 84592"/>
                                <a:gd name="connsiteX12" fmla="*/ 0 w 87210"/>
                                <a:gd name="connsiteY12" fmla="*/ 1384 h 84592"/>
                                <a:gd name="connsiteX13" fmla="*/ 24853 w 87210"/>
                                <a:gd name="connsiteY13" fmla="*/ 19545 h 84592"/>
                                <a:gd name="connsiteX14" fmla="*/ 30949 w 87210"/>
                                <a:gd name="connsiteY14" fmla="*/ 16497 h 84592"/>
                                <a:gd name="connsiteX15" fmla="*/ 47921 w 87210"/>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949 w 86626"/>
                                <a:gd name="connsiteY14" fmla="*/ 16497 h 84592"/>
                                <a:gd name="connsiteX15" fmla="*/ 47921 w 86626"/>
                                <a:gd name="connsiteY15" fmla="*/ 14099 h 84592"/>
                                <a:gd name="connsiteX0" fmla="*/ 47921 w 86626"/>
                                <a:gd name="connsiteY0" fmla="*/ 14099 h 84592"/>
                                <a:gd name="connsiteX1" fmla="*/ 50761 w 86626"/>
                                <a:gd name="connsiteY1" fmla="*/ 13449 h 84592"/>
                                <a:gd name="connsiteX2" fmla="*/ 70387 w 86626"/>
                                <a:gd name="connsiteY2" fmla="*/ 15219 h 84592"/>
                                <a:gd name="connsiteX3" fmla="*/ 84760 w 86626"/>
                                <a:gd name="connsiteY3" fmla="*/ 14824 h 84592"/>
                                <a:gd name="connsiteX4" fmla="*/ 84735 w 86626"/>
                                <a:gd name="connsiteY4" fmla="*/ 80005 h 84592"/>
                                <a:gd name="connsiteX5" fmla="*/ 69049 w 86626"/>
                                <a:gd name="connsiteY5" fmla="*/ 78981 h 84592"/>
                                <a:gd name="connsiteX6" fmla="*/ 38569 w 86626"/>
                                <a:gd name="connsiteY6" fmla="*/ 77457 h 84592"/>
                                <a:gd name="connsiteX7" fmla="*/ 24853 w 86626"/>
                                <a:gd name="connsiteY7" fmla="*/ 72885 h 84592"/>
                                <a:gd name="connsiteX8" fmla="*/ 18757 w 86626"/>
                                <a:gd name="connsiteY8" fmla="*/ 68313 h 84592"/>
                                <a:gd name="connsiteX9" fmla="*/ 14185 w 86626"/>
                                <a:gd name="connsiteY9" fmla="*/ 66789 h 84592"/>
                                <a:gd name="connsiteX10" fmla="*/ 9613 w 86626"/>
                                <a:gd name="connsiteY10" fmla="*/ 62217 h 84592"/>
                                <a:gd name="connsiteX11" fmla="*/ 236 w 86626"/>
                                <a:gd name="connsiteY11" fmla="*/ 66530 h 84592"/>
                                <a:gd name="connsiteX12" fmla="*/ 0 w 86626"/>
                                <a:gd name="connsiteY12" fmla="*/ 1384 h 84592"/>
                                <a:gd name="connsiteX13" fmla="*/ 24853 w 86626"/>
                                <a:gd name="connsiteY13" fmla="*/ 19545 h 84592"/>
                                <a:gd name="connsiteX14" fmla="*/ 30294 w 86626"/>
                                <a:gd name="connsiteY14" fmla="*/ 10647 h 84592"/>
                                <a:gd name="connsiteX15" fmla="*/ 47921 w 86626"/>
                                <a:gd name="connsiteY15" fmla="*/ 14099 h 84592"/>
                                <a:gd name="connsiteX0" fmla="*/ 48926 w 87631"/>
                                <a:gd name="connsiteY0" fmla="*/ 15951 h 86444"/>
                                <a:gd name="connsiteX1" fmla="*/ 51766 w 87631"/>
                                <a:gd name="connsiteY1" fmla="*/ 15301 h 86444"/>
                                <a:gd name="connsiteX2" fmla="*/ 71392 w 87631"/>
                                <a:gd name="connsiteY2" fmla="*/ 17071 h 86444"/>
                                <a:gd name="connsiteX3" fmla="*/ 85765 w 87631"/>
                                <a:gd name="connsiteY3" fmla="*/ 16676 h 86444"/>
                                <a:gd name="connsiteX4" fmla="*/ 85740 w 87631"/>
                                <a:gd name="connsiteY4" fmla="*/ 81857 h 86444"/>
                                <a:gd name="connsiteX5" fmla="*/ 70054 w 87631"/>
                                <a:gd name="connsiteY5" fmla="*/ 80833 h 86444"/>
                                <a:gd name="connsiteX6" fmla="*/ 39574 w 87631"/>
                                <a:gd name="connsiteY6" fmla="*/ 79309 h 86444"/>
                                <a:gd name="connsiteX7" fmla="*/ 25858 w 87631"/>
                                <a:gd name="connsiteY7" fmla="*/ 74737 h 86444"/>
                                <a:gd name="connsiteX8" fmla="*/ 19762 w 87631"/>
                                <a:gd name="connsiteY8" fmla="*/ 70165 h 86444"/>
                                <a:gd name="connsiteX9" fmla="*/ 15190 w 87631"/>
                                <a:gd name="connsiteY9" fmla="*/ 68641 h 86444"/>
                                <a:gd name="connsiteX10" fmla="*/ 10618 w 87631"/>
                                <a:gd name="connsiteY10" fmla="*/ 64069 h 86444"/>
                                <a:gd name="connsiteX11" fmla="*/ 1241 w 87631"/>
                                <a:gd name="connsiteY11" fmla="*/ 68382 h 86444"/>
                                <a:gd name="connsiteX12" fmla="*/ 1005 w 87631"/>
                                <a:gd name="connsiteY12" fmla="*/ 3236 h 86444"/>
                                <a:gd name="connsiteX13" fmla="*/ 15376 w 87631"/>
                                <a:gd name="connsiteY13" fmla="*/ 7963 h 86444"/>
                                <a:gd name="connsiteX14" fmla="*/ 31299 w 87631"/>
                                <a:gd name="connsiteY14" fmla="*/ 12499 h 86444"/>
                                <a:gd name="connsiteX15" fmla="*/ 48926 w 87631"/>
                                <a:gd name="connsiteY15" fmla="*/ 15951 h 86444"/>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51766 w 87631"/>
                                <a:gd name="connsiteY1" fmla="*/ 12065 h 83208"/>
                                <a:gd name="connsiteX2" fmla="*/ 71392 w 87631"/>
                                <a:gd name="connsiteY2" fmla="*/ 13835 h 83208"/>
                                <a:gd name="connsiteX3" fmla="*/ 85765 w 87631"/>
                                <a:gd name="connsiteY3" fmla="*/ 13440 h 83208"/>
                                <a:gd name="connsiteX4" fmla="*/ 85740 w 87631"/>
                                <a:gd name="connsiteY4" fmla="*/ 78621 h 83208"/>
                                <a:gd name="connsiteX5" fmla="*/ 70054 w 87631"/>
                                <a:gd name="connsiteY5" fmla="*/ 77597 h 83208"/>
                                <a:gd name="connsiteX6" fmla="*/ 39574 w 87631"/>
                                <a:gd name="connsiteY6" fmla="*/ 76073 h 83208"/>
                                <a:gd name="connsiteX7" fmla="*/ 25858 w 87631"/>
                                <a:gd name="connsiteY7" fmla="*/ 71501 h 83208"/>
                                <a:gd name="connsiteX8" fmla="*/ 19762 w 87631"/>
                                <a:gd name="connsiteY8" fmla="*/ 66929 h 83208"/>
                                <a:gd name="connsiteX9" fmla="*/ 15190 w 87631"/>
                                <a:gd name="connsiteY9" fmla="*/ 65405 h 83208"/>
                                <a:gd name="connsiteX10" fmla="*/ 10618 w 87631"/>
                                <a:gd name="connsiteY10" fmla="*/ 60833 h 83208"/>
                                <a:gd name="connsiteX11" fmla="*/ 1241 w 87631"/>
                                <a:gd name="connsiteY11" fmla="*/ 65146 h 83208"/>
                                <a:gd name="connsiteX12" fmla="*/ 1005 w 87631"/>
                                <a:gd name="connsiteY12" fmla="*/ 0 h 83208"/>
                                <a:gd name="connsiteX13" fmla="*/ 15376 w 87631"/>
                                <a:gd name="connsiteY13" fmla="*/ 4727 h 83208"/>
                                <a:gd name="connsiteX14" fmla="*/ 31299 w 87631"/>
                                <a:gd name="connsiteY14" fmla="*/ 9263 h 83208"/>
                                <a:gd name="connsiteX15" fmla="*/ 48926 w 87631"/>
                                <a:gd name="connsiteY15"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7631"/>
                                <a:gd name="connsiteY0" fmla="*/ 12715 h 83208"/>
                                <a:gd name="connsiteX1" fmla="*/ 71392 w 87631"/>
                                <a:gd name="connsiteY1" fmla="*/ 13835 h 83208"/>
                                <a:gd name="connsiteX2" fmla="*/ 85765 w 87631"/>
                                <a:gd name="connsiteY2" fmla="*/ 13440 h 83208"/>
                                <a:gd name="connsiteX3" fmla="*/ 85740 w 87631"/>
                                <a:gd name="connsiteY3" fmla="*/ 78621 h 83208"/>
                                <a:gd name="connsiteX4" fmla="*/ 70054 w 87631"/>
                                <a:gd name="connsiteY4" fmla="*/ 77597 h 83208"/>
                                <a:gd name="connsiteX5" fmla="*/ 39574 w 87631"/>
                                <a:gd name="connsiteY5" fmla="*/ 76073 h 83208"/>
                                <a:gd name="connsiteX6" fmla="*/ 25858 w 87631"/>
                                <a:gd name="connsiteY6" fmla="*/ 71501 h 83208"/>
                                <a:gd name="connsiteX7" fmla="*/ 19762 w 87631"/>
                                <a:gd name="connsiteY7" fmla="*/ 66929 h 83208"/>
                                <a:gd name="connsiteX8" fmla="*/ 15190 w 87631"/>
                                <a:gd name="connsiteY8" fmla="*/ 65405 h 83208"/>
                                <a:gd name="connsiteX9" fmla="*/ 10618 w 87631"/>
                                <a:gd name="connsiteY9" fmla="*/ 60833 h 83208"/>
                                <a:gd name="connsiteX10" fmla="*/ 1241 w 87631"/>
                                <a:gd name="connsiteY10" fmla="*/ 65146 h 83208"/>
                                <a:gd name="connsiteX11" fmla="*/ 1005 w 87631"/>
                                <a:gd name="connsiteY11" fmla="*/ 0 h 83208"/>
                                <a:gd name="connsiteX12" fmla="*/ 15376 w 87631"/>
                                <a:gd name="connsiteY12" fmla="*/ 4727 h 83208"/>
                                <a:gd name="connsiteX13" fmla="*/ 31299 w 87631"/>
                                <a:gd name="connsiteY13" fmla="*/ 9263 h 83208"/>
                                <a:gd name="connsiteX14" fmla="*/ 48926 w 87631"/>
                                <a:gd name="connsiteY14" fmla="*/ 12715 h 83208"/>
                                <a:gd name="connsiteX0" fmla="*/ 48926 w 85765"/>
                                <a:gd name="connsiteY0" fmla="*/ 12715 h 83208"/>
                                <a:gd name="connsiteX1" fmla="*/ 71392 w 85765"/>
                                <a:gd name="connsiteY1" fmla="*/ 13835 h 83208"/>
                                <a:gd name="connsiteX2" fmla="*/ 85765 w 85765"/>
                                <a:gd name="connsiteY2" fmla="*/ 13440 h 83208"/>
                                <a:gd name="connsiteX3" fmla="*/ 85740 w 85765"/>
                                <a:gd name="connsiteY3" fmla="*/ 78621 h 83208"/>
                                <a:gd name="connsiteX4" fmla="*/ 70054 w 85765"/>
                                <a:gd name="connsiteY4" fmla="*/ 77597 h 83208"/>
                                <a:gd name="connsiteX5" fmla="*/ 39574 w 85765"/>
                                <a:gd name="connsiteY5" fmla="*/ 76073 h 83208"/>
                                <a:gd name="connsiteX6" fmla="*/ 25858 w 85765"/>
                                <a:gd name="connsiteY6" fmla="*/ 71501 h 83208"/>
                                <a:gd name="connsiteX7" fmla="*/ 19762 w 85765"/>
                                <a:gd name="connsiteY7" fmla="*/ 66929 h 83208"/>
                                <a:gd name="connsiteX8" fmla="*/ 15190 w 85765"/>
                                <a:gd name="connsiteY8" fmla="*/ 65405 h 83208"/>
                                <a:gd name="connsiteX9" fmla="*/ 10618 w 85765"/>
                                <a:gd name="connsiteY9" fmla="*/ 60833 h 83208"/>
                                <a:gd name="connsiteX10" fmla="*/ 1241 w 85765"/>
                                <a:gd name="connsiteY10" fmla="*/ 65146 h 83208"/>
                                <a:gd name="connsiteX11" fmla="*/ 1005 w 85765"/>
                                <a:gd name="connsiteY11" fmla="*/ 0 h 83208"/>
                                <a:gd name="connsiteX12" fmla="*/ 15376 w 85765"/>
                                <a:gd name="connsiteY12" fmla="*/ 4727 h 83208"/>
                                <a:gd name="connsiteX13" fmla="*/ 31299 w 85765"/>
                                <a:gd name="connsiteY13" fmla="*/ 9263 h 83208"/>
                                <a:gd name="connsiteX14" fmla="*/ 48926 w 85765"/>
                                <a:gd name="connsiteY14" fmla="*/ 12715 h 83208"/>
                                <a:gd name="connsiteX0" fmla="*/ 47921 w 84760"/>
                                <a:gd name="connsiteY0" fmla="*/ 12715 h 83208"/>
                                <a:gd name="connsiteX1" fmla="*/ 70387 w 84760"/>
                                <a:gd name="connsiteY1" fmla="*/ 13835 h 83208"/>
                                <a:gd name="connsiteX2" fmla="*/ 84760 w 84760"/>
                                <a:gd name="connsiteY2" fmla="*/ 13440 h 83208"/>
                                <a:gd name="connsiteX3" fmla="*/ 84735 w 84760"/>
                                <a:gd name="connsiteY3" fmla="*/ 78621 h 83208"/>
                                <a:gd name="connsiteX4" fmla="*/ 69049 w 84760"/>
                                <a:gd name="connsiteY4" fmla="*/ 77597 h 83208"/>
                                <a:gd name="connsiteX5" fmla="*/ 38569 w 84760"/>
                                <a:gd name="connsiteY5" fmla="*/ 76073 h 83208"/>
                                <a:gd name="connsiteX6" fmla="*/ 24853 w 84760"/>
                                <a:gd name="connsiteY6" fmla="*/ 71501 h 83208"/>
                                <a:gd name="connsiteX7" fmla="*/ 18757 w 84760"/>
                                <a:gd name="connsiteY7" fmla="*/ 66929 h 83208"/>
                                <a:gd name="connsiteX8" fmla="*/ 14185 w 84760"/>
                                <a:gd name="connsiteY8" fmla="*/ 65405 h 83208"/>
                                <a:gd name="connsiteX9" fmla="*/ 9613 w 84760"/>
                                <a:gd name="connsiteY9" fmla="*/ 60833 h 83208"/>
                                <a:gd name="connsiteX10" fmla="*/ 236 w 84760"/>
                                <a:gd name="connsiteY10" fmla="*/ 65146 h 83208"/>
                                <a:gd name="connsiteX11" fmla="*/ 0 w 84760"/>
                                <a:gd name="connsiteY11" fmla="*/ 0 h 83208"/>
                                <a:gd name="connsiteX12" fmla="*/ 14371 w 84760"/>
                                <a:gd name="connsiteY12" fmla="*/ 4727 h 83208"/>
                                <a:gd name="connsiteX13" fmla="*/ 30294 w 84760"/>
                                <a:gd name="connsiteY13" fmla="*/ 9263 h 83208"/>
                                <a:gd name="connsiteX14" fmla="*/ 47921 w 84760"/>
                                <a:gd name="connsiteY14"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7921 w 84760"/>
                                <a:gd name="connsiteY0" fmla="*/ 12715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7921 w 84760"/>
                                <a:gd name="connsiteY15" fmla="*/ 12715 h 83208"/>
                                <a:gd name="connsiteX0" fmla="*/ 44429 w 84760"/>
                                <a:gd name="connsiteY0" fmla="*/ 12282 h 83208"/>
                                <a:gd name="connsiteX1" fmla="*/ 58495 w 84760"/>
                                <a:gd name="connsiteY1" fmla="*/ 14295 h 83208"/>
                                <a:gd name="connsiteX2" fmla="*/ 70387 w 84760"/>
                                <a:gd name="connsiteY2" fmla="*/ 13835 h 83208"/>
                                <a:gd name="connsiteX3" fmla="*/ 84760 w 84760"/>
                                <a:gd name="connsiteY3" fmla="*/ 13440 h 83208"/>
                                <a:gd name="connsiteX4" fmla="*/ 84735 w 84760"/>
                                <a:gd name="connsiteY4" fmla="*/ 78621 h 83208"/>
                                <a:gd name="connsiteX5" fmla="*/ 69049 w 84760"/>
                                <a:gd name="connsiteY5" fmla="*/ 77597 h 83208"/>
                                <a:gd name="connsiteX6" fmla="*/ 38569 w 84760"/>
                                <a:gd name="connsiteY6" fmla="*/ 76073 h 83208"/>
                                <a:gd name="connsiteX7" fmla="*/ 24853 w 84760"/>
                                <a:gd name="connsiteY7" fmla="*/ 71501 h 83208"/>
                                <a:gd name="connsiteX8" fmla="*/ 18757 w 84760"/>
                                <a:gd name="connsiteY8" fmla="*/ 66929 h 83208"/>
                                <a:gd name="connsiteX9" fmla="*/ 14185 w 84760"/>
                                <a:gd name="connsiteY9" fmla="*/ 65405 h 83208"/>
                                <a:gd name="connsiteX10" fmla="*/ 9613 w 84760"/>
                                <a:gd name="connsiteY10" fmla="*/ 60833 h 83208"/>
                                <a:gd name="connsiteX11" fmla="*/ 236 w 84760"/>
                                <a:gd name="connsiteY11" fmla="*/ 65146 h 83208"/>
                                <a:gd name="connsiteX12" fmla="*/ 0 w 84760"/>
                                <a:gd name="connsiteY12" fmla="*/ 0 h 83208"/>
                                <a:gd name="connsiteX13" fmla="*/ 14371 w 84760"/>
                                <a:gd name="connsiteY13" fmla="*/ 4727 h 83208"/>
                                <a:gd name="connsiteX14" fmla="*/ 30294 w 84760"/>
                                <a:gd name="connsiteY14" fmla="*/ 9263 h 83208"/>
                                <a:gd name="connsiteX15" fmla="*/ 44429 w 84760"/>
                                <a:gd name="connsiteY15" fmla="*/ 12282 h 83208"/>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4760"/>
                                <a:gd name="connsiteY0" fmla="*/ 12282 h 78621"/>
                                <a:gd name="connsiteX1" fmla="*/ 58495 w 84760"/>
                                <a:gd name="connsiteY1" fmla="*/ 14295 h 78621"/>
                                <a:gd name="connsiteX2" fmla="*/ 70387 w 84760"/>
                                <a:gd name="connsiteY2" fmla="*/ 13835 h 78621"/>
                                <a:gd name="connsiteX3" fmla="*/ 84760 w 84760"/>
                                <a:gd name="connsiteY3" fmla="*/ 13440 h 78621"/>
                                <a:gd name="connsiteX4" fmla="*/ 84735 w 84760"/>
                                <a:gd name="connsiteY4" fmla="*/ 78621 h 78621"/>
                                <a:gd name="connsiteX5" fmla="*/ 69049 w 84760"/>
                                <a:gd name="connsiteY5" fmla="*/ 77597 h 78621"/>
                                <a:gd name="connsiteX6" fmla="*/ 38569 w 84760"/>
                                <a:gd name="connsiteY6" fmla="*/ 76073 h 78621"/>
                                <a:gd name="connsiteX7" fmla="*/ 24853 w 84760"/>
                                <a:gd name="connsiteY7" fmla="*/ 71501 h 78621"/>
                                <a:gd name="connsiteX8" fmla="*/ 18757 w 84760"/>
                                <a:gd name="connsiteY8" fmla="*/ 66929 h 78621"/>
                                <a:gd name="connsiteX9" fmla="*/ 14185 w 84760"/>
                                <a:gd name="connsiteY9" fmla="*/ 65405 h 78621"/>
                                <a:gd name="connsiteX10" fmla="*/ 9613 w 84760"/>
                                <a:gd name="connsiteY10" fmla="*/ 60833 h 78621"/>
                                <a:gd name="connsiteX11" fmla="*/ 236 w 84760"/>
                                <a:gd name="connsiteY11" fmla="*/ 65146 h 78621"/>
                                <a:gd name="connsiteX12" fmla="*/ 0 w 84760"/>
                                <a:gd name="connsiteY12" fmla="*/ 0 h 78621"/>
                                <a:gd name="connsiteX13" fmla="*/ 14371 w 84760"/>
                                <a:gd name="connsiteY13" fmla="*/ 4727 h 78621"/>
                                <a:gd name="connsiteX14" fmla="*/ 30294 w 84760"/>
                                <a:gd name="connsiteY14" fmla="*/ 9263 h 78621"/>
                                <a:gd name="connsiteX15" fmla="*/ 44429 w 84760"/>
                                <a:gd name="connsiteY15" fmla="*/ 12282 h 78621"/>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38569 w 85709"/>
                                <a:gd name="connsiteY6" fmla="*/ 760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24853 w 85709"/>
                                <a:gd name="connsiteY7" fmla="*/ 71501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18757 w 85709"/>
                                <a:gd name="connsiteY8" fmla="*/ 66929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4185 w 85709"/>
                                <a:gd name="connsiteY9" fmla="*/ 65405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9613 w 85709"/>
                                <a:gd name="connsiteY10" fmla="*/ 60833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5709"/>
                                <a:gd name="connsiteY0" fmla="*/ 12282 h 83408"/>
                                <a:gd name="connsiteX1" fmla="*/ 58495 w 85709"/>
                                <a:gd name="connsiteY1" fmla="*/ 14295 h 83408"/>
                                <a:gd name="connsiteX2" fmla="*/ 70387 w 85709"/>
                                <a:gd name="connsiteY2" fmla="*/ 13835 h 83408"/>
                                <a:gd name="connsiteX3" fmla="*/ 84760 w 85709"/>
                                <a:gd name="connsiteY3" fmla="*/ 13440 h 83408"/>
                                <a:gd name="connsiteX4" fmla="*/ 84735 w 85709"/>
                                <a:gd name="connsiteY4" fmla="*/ 78621 h 83408"/>
                                <a:gd name="connsiteX5" fmla="*/ 71668 w 85709"/>
                                <a:gd name="connsiteY5" fmla="*/ 78463 h 83408"/>
                                <a:gd name="connsiteX6" fmla="*/ 56475 w 85709"/>
                                <a:gd name="connsiteY6" fmla="*/ 78673 h 83408"/>
                                <a:gd name="connsiteX7" fmla="*/ 45379 w 85709"/>
                                <a:gd name="connsiteY7" fmla="*/ 77567 h 83408"/>
                                <a:gd name="connsiteX8" fmla="*/ 31204 w 85709"/>
                                <a:gd name="connsiteY8" fmla="*/ 75161 h 83408"/>
                                <a:gd name="connsiteX9" fmla="*/ 19644 w 85709"/>
                                <a:gd name="connsiteY9" fmla="*/ 72121 h 83408"/>
                                <a:gd name="connsiteX10" fmla="*/ 8084 w 85709"/>
                                <a:gd name="connsiteY10" fmla="*/ 68199 h 83408"/>
                                <a:gd name="connsiteX11" fmla="*/ 236 w 85709"/>
                                <a:gd name="connsiteY11" fmla="*/ 65146 h 83408"/>
                                <a:gd name="connsiteX12" fmla="*/ 0 w 85709"/>
                                <a:gd name="connsiteY12" fmla="*/ 0 h 83408"/>
                                <a:gd name="connsiteX13" fmla="*/ 14371 w 85709"/>
                                <a:gd name="connsiteY13" fmla="*/ 4727 h 83408"/>
                                <a:gd name="connsiteX14" fmla="*/ 30294 w 85709"/>
                                <a:gd name="connsiteY14" fmla="*/ 9263 h 83408"/>
                                <a:gd name="connsiteX15" fmla="*/ 44429 w 85709"/>
                                <a:gd name="connsiteY15" fmla="*/ 12282 h 83408"/>
                                <a:gd name="connsiteX0" fmla="*/ 44429 w 84760"/>
                                <a:gd name="connsiteY0" fmla="*/ 12282 h 83408"/>
                                <a:gd name="connsiteX1" fmla="*/ 58495 w 84760"/>
                                <a:gd name="connsiteY1" fmla="*/ 14295 h 83408"/>
                                <a:gd name="connsiteX2" fmla="*/ 70387 w 84760"/>
                                <a:gd name="connsiteY2" fmla="*/ 13835 h 83408"/>
                                <a:gd name="connsiteX3" fmla="*/ 84760 w 84760"/>
                                <a:gd name="connsiteY3" fmla="*/ 13440 h 83408"/>
                                <a:gd name="connsiteX4" fmla="*/ 84735 w 84760"/>
                                <a:gd name="connsiteY4" fmla="*/ 78621 h 83408"/>
                                <a:gd name="connsiteX5" fmla="*/ 71668 w 84760"/>
                                <a:gd name="connsiteY5" fmla="*/ 78463 h 83408"/>
                                <a:gd name="connsiteX6" fmla="*/ 56475 w 84760"/>
                                <a:gd name="connsiteY6" fmla="*/ 78673 h 83408"/>
                                <a:gd name="connsiteX7" fmla="*/ 45379 w 84760"/>
                                <a:gd name="connsiteY7" fmla="*/ 77567 h 83408"/>
                                <a:gd name="connsiteX8" fmla="*/ 31204 w 84760"/>
                                <a:gd name="connsiteY8" fmla="*/ 75161 h 83408"/>
                                <a:gd name="connsiteX9" fmla="*/ 19644 w 84760"/>
                                <a:gd name="connsiteY9" fmla="*/ 72121 h 83408"/>
                                <a:gd name="connsiteX10" fmla="*/ 8084 w 84760"/>
                                <a:gd name="connsiteY10" fmla="*/ 68199 h 83408"/>
                                <a:gd name="connsiteX11" fmla="*/ 236 w 84760"/>
                                <a:gd name="connsiteY11" fmla="*/ 65146 h 83408"/>
                                <a:gd name="connsiteX12" fmla="*/ 0 w 84760"/>
                                <a:gd name="connsiteY12" fmla="*/ 0 h 83408"/>
                                <a:gd name="connsiteX13" fmla="*/ 14371 w 84760"/>
                                <a:gd name="connsiteY13" fmla="*/ 4727 h 83408"/>
                                <a:gd name="connsiteX14" fmla="*/ 30294 w 84760"/>
                                <a:gd name="connsiteY14" fmla="*/ 9263 h 83408"/>
                                <a:gd name="connsiteX15" fmla="*/ 44429 w 84760"/>
                                <a:gd name="connsiteY15" fmla="*/ 12282 h 83408"/>
                                <a:gd name="connsiteX0" fmla="*/ 44429 w 84760"/>
                                <a:gd name="connsiteY0" fmla="*/ 12282 h 78690"/>
                                <a:gd name="connsiteX1" fmla="*/ 58495 w 84760"/>
                                <a:gd name="connsiteY1" fmla="*/ 14295 h 78690"/>
                                <a:gd name="connsiteX2" fmla="*/ 70387 w 84760"/>
                                <a:gd name="connsiteY2" fmla="*/ 13835 h 78690"/>
                                <a:gd name="connsiteX3" fmla="*/ 84760 w 84760"/>
                                <a:gd name="connsiteY3" fmla="*/ 13440 h 78690"/>
                                <a:gd name="connsiteX4" fmla="*/ 84735 w 84760"/>
                                <a:gd name="connsiteY4" fmla="*/ 78621 h 78690"/>
                                <a:gd name="connsiteX5" fmla="*/ 71668 w 84760"/>
                                <a:gd name="connsiteY5" fmla="*/ 78463 h 78690"/>
                                <a:gd name="connsiteX6" fmla="*/ 56475 w 84760"/>
                                <a:gd name="connsiteY6" fmla="*/ 78673 h 78690"/>
                                <a:gd name="connsiteX7" fmla="*/ 45379 w 84760"/>
                                <a:gd name="connsiteY7" fmla="*/ 77567 h 78690"/>
                                <a:gd name="connsiteX8" fmla="*/ 31204 w 84760"/>
                                <a:gd name="connsiteY8" fmla="*/ 75161 h 78690"/>
                                <a:gd name="connsiteX9" fmla="*/ 19644 w 84760"/>
                                <a:gd name="connsiteY9" fmla="*/ 72121 h 78690"/>
                                <a:gd name="connsiteX10" fmla="*/ 8084 w 84760"/>
                                <a:gd name="connsiteY10" fmla="*/ 68199 h 78690"/>
                                <a:gd name="connsiteX11" fmla="*/ 236 w 84760"/>
                                <a:gd name="connsiteY11" fmla="*/ 65146 h 78690"/>
                                <a:gd name="connsiteX12" fmla="*/ 0 w 84760"/>
                                <a:gd name="connsiteY12" fmla="*/ 0 h 78690"/>
                                <a:gd name="connsiteX13" fmla="*/ 14371 w 84760"/>
                                <a:gd name="connsiteY13" fmla="*/ 4727 h 78690"/>
                                <a:gd name="connsiteX14" fmla="*/ 30294 w 84760"/>
                                <a:gd name="connsiteY14" fmla="*/ 9263 h 78690"/>
                                <a:gd name="connsiteX15" fmla="*/ 44429 w 84760"/>
                                <a:gd name="connsiteY15" fmla="*/ 12282 h 78690"/>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 name="connsiteX0" fmla="*/ 44429 w 84760"/>
                                <a:gd name="connsiteY0" fmla="*/ 12282 h 78673"/>
                                <a:gd name="connsiteX1" fmla="*/ 58495 w 84760"/>
                                <a:gd name="connsiteY1" fmla="*/ 14295 h 78673"/>
                                <a:gd name="connsiteX2" fmla="*/ 70387 w 84760"/>
                                <a:gd name="connsiteY2" fmla="*/ 13835 h 78673"/>
                                <a:gd name="connsiteX3" fmla="*/ 84760 w 84760"/>
                                <a:gd name="connsiteY3" fmla="*/ 13440 h 78673"/>
                                <a:gd name="connsiteX4" fmla="*/ 84735 w 84760"/>
                                <a:gd name="connsiteY4" fmla="*/ 78621 h 78673"/>
                                <a:gd name="connsiteX5" fmla="*/ 71668 w 84760"/>
                                <a:gd name="connsiteY5" fmla="*/ 78463 h 78673"/>
                                <a:gd name="connsiteX6" fmla="*/ 56475 w 84760"/>
                                <a:gd name="connsiteY6" fmla="*/ 78673 h 78673"/>
                                <a:gd name="connsiteX7" fmla="*/ 45379 w 84760"/>
                                <a:gd name="connsiteY7" fmla="*/ 77567 h 78673"/>
                                <a:gd name="connsiteX8" fmla="*/ 31204 w 84760"/>
                                <a:gd name="connsiteY8" fmla="*/ 75161 h 78673"/>
                                <a:gd name="connsiteX9" fmla="*/ 19644 w 84760"/>
                                <a:gd name="connsiteY9" fmla="*/ 72121 h 78673"/>
                                <a:gd name="connsiteX10" fmla="*/ 8084 w 84760"/>
                                <a:gd name="connsiteY10" fmla="*/ 68199 h 78673"/>
                                <a:gd name="connsiteX11" fmla="*/ 236 w 84760"/>
                                <a:gd name="connsiteY11" fmla="*/ 65146 h 78673"/>
                                <a:gd name="connsiteX12" fmla="*/ 0 w 84760"/>
                                <a:gd name="connsiteY12" fmla="*/ 0 h 78673"/>
                                <a:gd name="connsiteX13" fmla="*/ 14371 w 84760"/>
                                <a:gd name="connsiteY13" fmla="*/ 4727 h 78673"/>
                                <a:gd name="connsiteX14" fmla="*/ 30294 w 84760"/>
                                <a:gd name="connsiteY14" fmla="*/ 9263 h 78673"/>
                                <a:gd name="connsiteX15" fmla="*/ 44429 w 84760"/>
                                <a:gd name="connsiteY15" fmla="*/ 12282 h 7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60" h="78673">
                                  <a:moveTo>
                                    <a:pt x="44429" y="12282"/>
                                  </a:moveTo>
                                  <a:lnTo>
                                    <a:pt x="58495" y="14295"/>
                                  </a:lnTo>
                                  <a:lnTo>
                                    <a:pt x="70387" y="13835"/>
                                  </a:lnTo>
                                  <a:lnTo>
                                    <a:pt x="84760" y="13440"/>
                                  </a:lnTo>
                                  <a:cubicBezTo>
                                    <a:pt x="84752" y="35167"/>
                                    <a:pt x="84743" y="56894"/>
                                    <a:pt x="84735" y="78621"/>
                                  </a:cubicBezTo>
                                  <a:lnTo>
                                    <a:pt x="71668" y="78463"/>
                                  </a:lnTo>
                                  <a:lnTo>
                                    <a:pt x="56475" y="78673"/>
                                  </a:lnTo>
                                  <a:lnTo>
                                    <a:pt x="45379" y="77567"/>
                                  </a:lnTo>
                                  <a:lnTo>
                                    <a:pt x="31204" y="75161"/>
                                  </a:lnTo>
                                  <a:lnTo>
                                    <a:pt x="19644" y="72121"/>
                                  </a:lnTo>
                                  <a:lnTo>
                                    <a:pt x="8084" y="68199"/>
                                  </a:lnTo>
                                  <a:lnTo>
                                    <a:pt x="236" y="65146"/>
                                  </a:lnTo>
                                  <a:cubicBezTo>
                                    <a:pt x="157" y="43431"/>
                                    <a:pt x="79" y="21715"/>
                                    <a:pt x="0" y="0"/>
                                  </a:cubicBezTo>
                                  <a:lnTo>
                                    <a:pt x="14371" y="4727"/>
                                  </a:lnTo>
                                  <a:lnTo>
                                    <a:pt x="30294" y="9263"/>
                                  </a:lnTo>
                                  <a:lnTo>
                                    <a:pt x="44429" y="12282"/>
                                  </a:lnTo>
                                  <a:close/>
                                </a:path>
                              </a:pathLst>
                            </a:custGeom>
                            <a:gradFill flip="none" rotWithShape="0">
                              <a:gsLst>
                                <a:gs pos="0">
                                  <a:srgbClr val="F4FAFA"/>
                                </a:gs>
                                <a:gs pos="78000">
                                  <a:schemeClr val="accent1"/>
                                </a:gs>
                                <a:gs pos="100000">
                                  <a:schemeClr val="accent1">
                                    <a:lumMod val="75000"/>
                                  </a:schemeClr>
                                </a:gs>
                              </a:gsLst>
                              <a:path path="circle">
                                <a:fillToRect l="50000" t="50000" r="50000" b="50000"/>
                              </a:path>
                              <a:tileRect/>
                            </a:gra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8" name="Полилиния 207"/>
                          <p:cNvSpPr/>
                          <p:nvPr/>
                        </p:nvSpPr>
                        <p:spPr>
                          <a:xfrm>
                            <a:off x="841248" y="167640"/>
                            <a:ext cx="1341" cy="493092"/>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Lst>
                            <a:ahLst/>
                            <a:cxnLst>
                              <a:cxn ang="0">
                                <a:pos x="connsiteX0" y="connsiteY0"/>
                              </a:cxn>
                              <a:cxn ang="0">
                                <a:pos x="connsiteX1" y="connsiteY1"/>
                              </a:cxn>
                            </a:cxnLst>
                            <a:rect l="l" t="t" r="r" b="b"/>
                            <a:pathLst>
                              <a:path w="1886" h="132866">
                                <a:moveTo>
                                  <a:pt x="-1" y="0"/>
                                </a:moveTo>
                                <a:lnTo>
                                  <a:pt x="1886" y="132866"/>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5" name="Полилиния 204"/>
                        <p:cNvSpPr/>
                        <p:nvPr/>
                      </p:nvSpPr>
                      <p:spPr>
                        <a:xfrm>
                          <a:off x="426720" y="998220"/>
                          <a:ext cx="219456" cy="60579"/>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651" h="56439">
                              <a:moveTo>
                                <a:pt x="28570" y="19903"/>
                              </a:moveTo>
                              <a:lnTo>
                                <a:pt x="37550" y="0"/>
                              </a:lnTo>
                              <a:lnTo>
                                <a:pt x="44926" y="22944"/>
                              </a:lnTo>
                              <a:lnTo>
                                <a:pt x="69554" y="25820"/>
                              </a:lnTo>
                              <a:cubicBezTo>
                                <a:pt x="69920" y="35011"/>
                                <a:pt x="70285" y="44202"/>
                                <a:pt x="70651" y="53393"/>
                              </a:cubicBezTo>
                              <a:lnTo>
                                <a:pt x="43485" y="56439"/>
                              </a:lnTo>
                              <a:lnTo>
                                <a:pt x="17863" y="56423"/>
                              </a:lnTo>
                              <a:lnTo>
                                <a:pt x="974" y="48803"/>
                              </a:lnTo>
                              <a:cubicBezTo>
                                <a:pt x="649" y="38637"/>
                                <a:pt x="325" y="28471"/>
                                <a:pt x="0" y="18305"/>
                              </a:cubicBezTo>
                              <a:lnTo>
                                <a:pt x="28570" y="19903"/>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6" name="Полилиния 205"/>
                        <p:cNvSpPr/>
                        <p:nvPr/>
                      </p:nvSpPr>
                      <p:spPr>
                        <a:xfrm>
                          <a:off x="726878" y="1081366"/>
                          <a:ext cx="45205" cy="28548"/>
                        </a:xfrm>
                        <a:custGeom>
                          <a:avLst/>
                          <a:gdLst>
                            <a:gd name="connsiteX0" fmla="*/ 38100 w 70104"/>
                            <a:gd name="connsiteY0" fmla="*/ 3060 h 54876"/>
                            <a:gd name="connsiteX1" fmla="*/ 38100 w 70104"/>
                            <a:gd name="connsiteY1" fmla="*/ 3060 h 54876"/>
                            <a:gd name="connsiteX2" fmla="*/ 51816 w 70104"/>
                            <a:gd name="connsiteY2" fmla="*/ 9156 h 54876"/>
                            <a:gd name="connsiteX3" fmla="*/ 59436 w 70104"/>
                            <a:gd name="connsiteY3" fmla="*/ 18300 h 54876"/>
                            <a:gd name="connsiteX4" fmla="*/ 64008 w 70104"/>
                            <a:gd name="connsiteY4" fmla="*/ 21348 h 54876"/>
                            <a:gd name="connsiteX5" fmla="*/ 67056 w 70104"/>
                            <a:gd name="connsiteY5" fmla="*/ 25920 h 54876"/>
                            <a:gd name="connsiteX6" fmla="*/ 70104 w 70104"/>
                            <a:gd name="connsiteY6" fmla="*/ 35064 h 54876"/>
                            <a:gd name="connsiteX7" fmla="*/ 56388 w 70104"/>
                            <a:gd name="connsiteY7" fmla="*/ 45732 h 54876"/>
                            <a:gd name="connsiteX8" fmla="*/ 47244 w 70104"/>
                            <a:gd name="connsiteY8" fmla="*/ 50304 h 54876"/>
                            <a:gd name="connsiteX9" fmla="*/ 35052 w 70104"/>
                            <a:gd name="connsiteY9" fmla="*/ 53352 h 54876"/>
                            <a:gd name="connsiteX10" fmla="*/ 25908 w 70104"/>
                            <a:gd name="connsiteY10" fmla="*/ 54876 h 54876"/>
                            <a:gd name="connsiteX11" fmla="*/ 1524 w 70104"/>
                            <a:gd name="connsiteY11" fmla="*/ 47256 h 54876"/>
                            <a:gd name="connsiteX12" fmla="*/ 0 w 70104"/>
                            <a:gd name="connsiteY12" fmla="*/ 42684 h 54876"/>
                            <a:gd name="connsiteX13" fmla="*/ 3048 w 70104"/>
                            <a:gd name="connsiteY13" fmla="*/ 18300 h 54876"/>
                            <a:gd name="connsiteX14" fmla="*/ 10668 w 70104"/>
                            <a:gd name="connsiteY14" fmla="*/ 10680 h 54876"/>
                            <a:gd name="connsiteX15" fmla="*/ 15240 w 70104"/>
                            <a:gd name="connsiteY15" fmla="*/ 6108 h 54876"/>
                            <a:gd name="connsiteX16" fmla="*/ 27432 w 70104"/>
                            <a:gd name="connsiteY16" fmla="*/ 3060 h 54876"/>
                            <a:gd name="connsiteX17" fmla="*/ 38100 w 70104"/>
                            <a:gd name="connsiteY17" fmla="*/ 12 h 54876"/>
                            <a:gd name="connsiteX18" fmla="*/ 38100 w 70104"/>
                            <a:gd name="connsiteY18" fmla="*/ 3060 h 54876"/>
                            <a:gd name="connsiteX0" fmla="*/ 38100 w 71206"/>
                            <a:gd name="connsiteY0" fmla="*/ 3060 h 54876"/>
                            <a:gd name="connsiteX1" fmla="*/ 38100 w 71206"/>
                            <a:gd name="connsiteY1" fmla="*/ 3060 h 54876"/>
                            <a:gd name="connsiteX2" fmla="*/ 51816 w 71206"/>
                            <a:gd name="connsiteY2" fmla="*/ 9156 h 54876"/>
                            <a:gd name="connsiteX3" fmla="*/ 59436 w 71206"/>
                            <a:gd name="connsiteY3" fmla="*/ 18300 h 54876"/>
                            <a:gd name="connsiteX4" fmla="*/ 64008 w 71206"/>
                            <a:gd name="connsiteY4" fmla="*/ 21348 h 54876"/>
                            <a:gd name="connsiteX5" fmla="*/ 67056 w 71206"/>
                            <a:gd name="connsiteY5" fmla="*/ 25920 h 54876"/>
                            <a:gd name="connsiteX6" fmla="*/ 70104 w 71206"/>
                            <a:gd name="connsiteY6" fmla="*/ 35064 h 54876"/>
                            <a:gd name="connsiteX7" fmla="*/ 47244 w 71206"/>
                            <a:gd name="connsiteY7" fmla="*/ 50304 h 54876"/>
                            <a:gd name="connsiteX8" fmla="*/ 35052 w 71206"/>
                            <a:gd name="connsiteY8" fmla="*/ 53352 h 54876"/>
                            <a:gd name="connsiteX9" fmla="*/ 25908 w 71206"/>
                            <a:gd name="connsiteY9" fmla="*/ 54876 h 54876"/>
                            <a:gd name="connsiteX10" fmla="*/ 1524 w 71206"/>
                            <a:gd name="connsiteY10" fmla="*/ 47256 h 54876"/>
                            <a:gd name="connsiteX11" fmla="*/ 0 w 71206"/>
                            <a:gd name="connsiteY11" fmla="*/ 42684 h 54876"/>
                            <a:gd name="connsiteX12" fmla="*/ 3048 w 71206"/>
                            <a:gd name="connsiteY12" fmla="*/ 18300 h 54876"/>
                            <a:gd name="connsiteX13" fmla="*/ 10668 w 71206"/>
                            <a:gd name="connsiteY13" fmla="*/ 10680 h 54876"/>
                            <a:gd name="connsiteX14" fmla="*/ 15240 w 71206"/>
                            <a:gd name="connsiteY14" fmla="*/ 6108 h 54876"/>
                            <a:gd name="connsiteX15" fmla="*/ 27432 w 71206"/>
                            <a:gd name="connsiteY15" fmla="*/ 3060 h 54876"/>
                            <a:gd name="connsiteX16" fmla="*/ 38100 w 71206"/>
                            <a:gd name="connsiteY16" fmla="*/ 12 h 54876"/>
                            <a:gd name="connsiteX17" fmla="*/ 38100 w 71206"/>
                            <a:gd name="connsiteY17" fmla="*/ 3060 h 54876"/>
                            <a:gd name="connsiteX0" fmla="*/ 38100 w 70746"/>
                            <a:gd name="connsiteY0" fmla="*/ 3060 h 54876"/>
                            <a:gd name="connsiteX1" fmla="*/ 38100 w 70746"/>
                            <a:gd name="connsiteY1" fmla="*/ 3060 h 54876"/>
                            <a:gd name="connsiteX2" fmla="*/ 51816 w 70746"/>
                            <a:gd name="connsiteY2" fmla="*/ 9156 h 54876"/>
                            <a:gd name="connsiteX3" fmla="*/ 59436 w 70746"/>
                            <a:gd name="connsiteY3" fmla="*/ 18300 h 54876"/>
                            <a:gd name="connsiteX4" fmla="*/ 64008 w 70746"/>
                            <a:gd name="connsiteY4" fmla="*/ 21348 h 54876"/>
                            <a:gd name="connsiteX5" fmla="*/ 70104 w 70746"/>
                            <a:gd name="connsiteY5" fmla="*/ 35064 h 54876"/>
                            <a:gd name="connsiteX6" fmla="*/ 47244 w 70746"/>
                            <a:gd name="connsiteY6" fmla="*/ 50304 h 54876"/>
                            <a:gd name="connsiteX7" fmla="*/ 35052 w 70746"/>
                            <a:gd name="connsiteY7" fmla="*/ 53352 h 54876"/>
                            <a:gd name="connsiteX8" fmla="*/ 25908 w 70746"/>
                            <a:gd name="connsiteY8" fmla="*/ 54876 h 54876"/>
                            <a:gd name="connsiteX9" fmla="*/ 1524 w 70746"/>
                            <a:gd name="connsiteY9" fmla="*/ 47256 h 54876"/>
                            <a:gd name="connsiteX10" fmla="*/ 0 w 70746"/>
                            <a:gd name="connsiteY10" fmla="*/ 42684 h 54876"/>
                            <a:gd name="connsiteX11" fmla="*/ 3048 w 70746"/>
                            <a:gd name="connsiteY11" fmla="*/ 18300 h 54876"/>
                            <a:gd name="connsiteX12" fmla="*/ 10668 w 70746"/>
                            <a:gd name="connsiteY12" fmla="*/ 10680 h 54876"/>
                            <a:gd name="connsiteX13" fmla="*/ 15240 w 70746"/>
                            <a:gd name="connsiteY13" fmla="*/ 6108 h 54876"/>
                            <a:gd name="connsiteX14" fmla="*/ 27432 w 70746"/>
                            <a:gd name="connsiteY14" fmla="*/ 3060 h 54876"/>
                            <a:gd name="connsiteX15" fmla="*/ 38100 w 70746"/>
                            <a:gd name="connsiteY15" fmla="*/ 12 h 54876"/>
                            <a:gd name="connsiteX16" fmla="*/ 38100 w 70746"/>
                            <a:gd name="connsiteY16" fmla="*/ 3060 h 54876"/>
                            <a:gd name="connsiteX0" fmla="*/ 38100 w 70746"/>
                            <a:gd name="connsiteY0" fmla="*/ 0 h 54864"/>
                            <a:gd name="connsiteX1" fmla="*/ 38100 w 70746"/>
                            <a:gd name="connsiteY1" fmla="*/ 3048 h 54864"/>
                            <a:gd name="connsiteX2" fmla="*/ 51816 w 70746"/>
                            <a:gd name="connsiteY2" fmla="*/ 9144 h 54864"/>
                            <a:gd name="connsiteX3" fmla="*/ 59436 w 70746"/>
                            <a:gd name="connsiteY3" fmla="*/ 18288 h 54864"/>
                            <a:gd name="connsiteX4" fmla="*/ 64008 w 70746"/>
                            <a:gd name="connsiteY4" fmla="*/ 21336 h 54864"/>
                            <a:gd name="connsiteX5" fmla="*/ 70104 w 70746"/>
                            <a:gd name="connsiteY5" fmla="*/ 35052 h 54864"/>
                            <a:gd name="connsiteX6" fmla="*/ 47244 w 70746"/>
                            <a:gd name="connsiteY6" fmla="*/ 50292 h 54864"/>
                            <a:gd name="connsiteX7" fmla="*/ 35052 w 70746"/>
                            <a:gd name="connsiteY7" fmla="*/ 53340 h 54864"/>
                            <a:gd name="connsiteX8" fmla="*/ 25908 w 70746"/>
                            <a:gd name="connsiteY8" fmla="*/ 54864 h 54864"/>
                            <a:gd name="connsiteX9" fmla="*/ 1524 w 70746"/>
                            <a:gd name="connsiteY9" fmla="*/ 47244 h 54864"/>
                            <a:gd name="connsiteX10" fmla="*/ 0 w 70746"/>
                            <a:gd name="connsiteY10" fmla="*/ 42672 h 54864"/>
                            <a:gd name="connsiteX11" fmla="*/ 3048 w 70746"/>
                            <a:gd name="connsiteY11" fmla="*/ 18288 h 54864"/>
                            <a:gd name="connsiteX12" fmla="*/ 10668 w 70746"/>
                            <a:gd name="connsiteY12" fmla="*/ 10668 h 54864"/>
                            <a:gd name="connsiteX13" fmla="*/ 15240 w 70746"/>
                            <a:gd name="connsiteY13" fmla="*/ 6096 h 54864"/>
                            <a:gd name="connsiteX14" fmla="*/ 27432 w 70746"/>
                            <a:gd name="connsiteY14" fmla="*/ 3048 h 54864"/>
                            <a:gd name="connsiteX15" fmla="*/ 38100 w 70746"/>
                            <a:gd name="connsiteY15" fmla="*/ 0 h 54864"/>
                            <a:gd name="connsiteX0" fmla="*/ 27432 w 70746"/>
                            <a:gd name="connsiteY0" fmla="*/ 587 h 52403"/>
                            <a:gd name="connsiteX1" fmla="*/ 38100 w 70746"/>
                            <a:gd name="connsiteY1" fmla="*/ 587 h 52403"/>
                            <a:gd name="connsiteX2" fmla="*/ 51816 w 70746"/>
                            <a:gd name="connsiteY2" fmla="*/ 6683 h 52403"/>
                            <a:gd name="connsiteX3" fmla="*/ 59436 w 70746"/>
                            <a:gd name="connsiteY3" fmla="*/ 15827 h 52403"/>
                            <a:gd name="connsiteX4" fmla="*/ 64008 w 70746"/>
                            <a:gd name="connsiteY4" fmla="*/ 18875 h 52403"/>
                            <a:gd name="connsiteX5" fmla="*/ 70104 w 70746"/>
                            <a:gd name="connsiteY5" fmla="*/ 32591 h 52403"/>
                            <a:gd name="connsiteX6" fmla="*/ 47244 w 70746"/>
                            <a:gd name="connsiteY6" fmla="*/ 47831 h 52403"/>
                            <a:gd name="connsiteX7" fmla="*/ 35052 w 70746"/>
                            <a:gd name="connsiteY7" fmla="*/ 50879 h 52403"/>
                            <a:gd name="connsiteX8" fmla="*/ 25908 w 70746"/>
                            <a:gd name="connsiteY8" fmla="*/ 52403 h 52403"/>
                            <a:gd name="connsiteX9" fmla="*/ 1524 w 70746"/>
                            <a:gd name="connsiteY9" fmla="*/ 44783 h 52403"/>
                            <a:gd name="connsiteX10" fmla="*/ 0 w 70746"/>
                            <a:gd name="connsiteY10" fmla="*/ 40211 h 52403"/>
                            <a:gd name="connsiteX11" fmla="*/ 3048 w 70746"/>
                            <a:gd name="connsiteY11" fmla="*/ 15827 h 52403"/>
                            <a:gd name="connsiteX12" fmla="*/ 10668 w 70746"/>
                            <a:gd name="connsiteY12" fmla="*/ 8207 h 52403"/>
                            <a:gd name="connsiteX13" fmla="*/ 15240 w 70746"/>
                            <a:gd name="connsiteY13" fmla="*/ 3635 h 52403"/>
                            <a:gd name="connsiteX14" fmla="*/ 27432 w 70746"/>
                            <a:gd name="connsiteY14" fmla="*/ 587 h 52403"/>
                            <a:gd name="connsiteX0" fmla="*/ 27432 w 70382"/>
                            <a:gd name="connsiteY0" fmla="*/ 587 h 52403"/>
                            <a:gd name="connsiteX1" fmla="*/ 38100 w 70382"/>
                            <a:gd name="connsiteY1" fmla="*/ 587 h 52403"/>
                            <a:gd name="connsiteX2" fmla="*/ 51816 w 70382"/>
                            <a:gd name="connsiteY2" fmla="*/ 6683 h 52403"/>
                            <a:gd name="connsiteX3" fmla="*/ 59436 w 70382"/>
                            <a:gd name="connsiteY3" fmla="*/ 15827 h 52403"/>
                            <a:gd name="connsiteX4" fmla="*/ 70104 w 70382"/>
                            <a:gd name="connsiteY4" fmla="*/ 32591 h 52403"/>
                            <a:gd name="connsiteX5" fmla="*/ 47244 w 70382"/>
                            <a:gd name="connsiteY5" fmla="*/ 47831 h 52403"/>
                            <a:gd name="connsiteX6" fmla="*/ 35052 w 70382"/>
                            <a:gd name="connsiteY6" fmla="*/ 50879 h 52403"/>
                            <a:gd name="connsiteX7" fmla="*/ 25908 w 70382"/>
                            <a:gd name="connsiteY7" fmla="*/ 52403 h 52403"/>
                            <a:gd name="connsiteX8" fmla="*/ 1524 w 70382"/>
                            <a:gd name="connsiteY8" fmla="*/ 44783 h 52403"/>
                            <a:gd name="connsiteX9" fmla="*/ 0 w 70382"/>
                            <a:gd name="connsiteY9" fmla="*/ 40211 h 52403"/>
                            <a:gd name="connsiteX10" fmla="*/ 3048 w 70382"/>
                            <a:gd name="connsiteY10" fmla="*/ 15827 h 52403"/>
                            <a:gd name="connsiteX11" fmla="*/ 10668 w 70382"/>
                            <a:gd name="connsiteY11" fmla="*/ 8207 h 52403"/>
                            <a:gd name="connsiteX12" fmla="*/ 15240 w 70382"/>
                            <a:gd name="connsiteY12" fmla="*/ 3635 h 52403"/>
                            <a:gd name="connsiteX13" fmla="*/ 27432 w 70382"/>
                            <a:gd name="connsiteY13" fmla="*/ 587 h 52403"/>
                            <a:gd name="connsiteX0" fmla="*/ 27549 w 70499"/>
                            <a:gd name="connsiteY0" fmla="*/ 587 h 52403"/>
                            <a:gd name="connsiteX1" fmla="*/ 38217 w 70499"/>
                            <a:gd name="connsiteY1" fmla="*/ 587 h 52403"/>
                            <a:gd name="connsiteX2" fmla="*/ 51933 w 70499"/>
                            <a:gd name="connsiteY2" fmla="*/ 6683 h 52403"/>
                            <a:gd name="connsiteX3" fmla="*/ 59553 w 70499"/>
                            <a:gd name="connsiteY3" fmla="*/ 15827 h 52403"/>
                            <a:gd name="connsiteX4" fmla="*/ 70221 w 70499"/>
                            <a:gd name="connsiteY4" fmla="*/ 32591 h 52403"/>
                            <a:gd name="connsiteX5" fmla="*/ 47361 w 70499"/>
                            <a:gd name="connsiteY5" fmla="*/ 47831 h 52403"/>
                            <a:gd name="connsiteX6" fmla="*/ 35169 w 70499"/>
                            <a:gd name="connsiteY6" fmla="*/ 50879 h 52403"/>
                            <a:gd name="connsiteX7" fmla="*/ 26025 w 70499"/>
                            <a:gd name="connsiteY7" fmla="*/ 52403 h 52403"/>
                            <a:gd name="connsiteX8" fmla="*/ 1641 w 70499"/>
                            <a:gd name="connsiteY8" fmla="*/ 44783 h 52403"/>
                            <a:gd name="connsiteX9" fmla="*/ 3165 w 70499"/>
                            <a:gd name="connsiteY9" fmla="*/ 15827 h 52403"/>
                            <a:gd name="connsiteX10" fmla="*/ 10785 w 70499"/>
                            <a:gd name="connsiteY10" fmla="*/ 8207 h 52403"/>
                            <a:gd name="connsiteX11" fmla="*/ 15357 w 70499"/>
                            <a:gd name="connsiteY11" fmla="*/ 3635 h 52403"/>
                            <a:gd name="connsiteX12" fmla="*/ 27549 w 70499"/>
                            <a:gd name="connsiteY12" fmla="*/ 587 h 52403"/>
                            <a:gd name="connsiteX0" fmla="*/ 27549 w 70499"/>
                            <a:gd name="connsiteY0" fmla="*/ 859 h 52675"/>
                            <a:gd name="connsiteX1" fmla="*/ 38217 w 70499"/>
                            <a:gd name="connsiteY1" fmla="*/ 859 h 52675"/>
                            <a:gd name="connsiteX2" fmla="*/ 51933 w 70499"/>
                            <a:gd name="connsiteY2" fmla="*/ 6955 h 52675"/>
                            <a:gd name="connsiteX3" fmla="*/ 59553 w 70499"/>
                            <a:gd name="connsiteY3" fmla="*/ 16099 h 52675"/>
                            <a:gd name="connsiteX4" fmla="*/ 70221 w 70499"/>
                            <a:gd name="connsiteY4" fmla="*/ 32863 h 52675"/>
                            <a:gd name="connsiteX5" fmla="*/ 47361 w 70499"/>
                            <a:gd name="connsiteY5" fmla="*/ 48103 h 52675"/>
                            <a:gd name="connsiteX6" fmla="*/ 35169 w 70499"/>
                            <a:gd name="connsiteY6" fmla="*/ 51151 h 52675"/>
                            <a:gd name="connsiteX7" fmla="*/ 26025 w 70499"/>
                            <a:gd name="connsiteY7" fmla="*/ 52675 h 52675"/>
                            <a:gd name="connsiteX8" fmla="*/ 1641 w 70499"/>
                            <a:gd name="connsiteY8" fmla="*/ 45055 h 52675"/>
                            <a:gd name="connsiteX9" fmla="*/ 3165 w 70499"/>
                            <a:gd name="connsiteY9" fmla="*/ 16099 h 52675"/>
                            <a:gd name="connsiteX10" fmla="*/ 10785 w 70499"/>
                            <a:gd name="connsiteY10" fmla="*/ 8479 h 52675"/>
                            <a:gd name="connsiteX11" fmla="*/ 27549 w 7049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32863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4069"/>
                            <a:gd name="connsiteY0" fmla="*/ 859 h 52675"/>
                            <a:gd name="connsiteX1" fmla="*/ 38217 w 74069"/>
                            <a:gd name="connsiteY1" fmla="*/ 859 h 52675"/>
                            <a:gd name="connsiteX2" fmla="*/ 51933 w 74069"/>
                            <a:gd name="connsiteY2" fmla="*/ 6955 h 52675"/>
                            <a:gd name="connsiteX3" fmla="*/ 59553 w 74069"/>
                            <a:gd name="connsiteY3" fmla="*/ 16099 h 52675"/>
                            <a:gd name="connsiteX4" fmla="*/ 70221 w 74069"/>
                            <a:gd name="connsiteY4" fmla="*/ 22072 h 52675"/>
                            <a:gd name="connsiteX5" fmla="*/ 71318 w 74069"/>
                            <a:gd name="connsiteY5" fmla="*/ 49645 h 52675"/>
                            <a:gd name="connsiteX6" fmla="*/ 35169 w 74069"/>
                            <a:gd name="connsiteY6" fmla="*/ 51151 h 52675"/>
                            <a:gd name="connsiteX7" fmla="*/ 26025 w 74069"/>
                            <a:gd name="connsiteY7" fmla="*/ 52675 h 52675"/>
                            <a:gd name="connsiteX8" fmla="*/ 1641 w 74069"/>
                            <a:gd name="connsiteY8" fmla="*/ 45055 h 52675"/>
                            <a:gd name="connsiteX9" fmla="*/ 3165 w 74069"/>
                            <a:gd name="connsiteY9" fmla="*/ 16099 h 52675"/>
                            <a:gd name="connsiteX10" fmla="*/ 10785 w 74069"/>
                            <a:gd name="connsiteY10" fmla="*/ 8479 h 52675"/>
                            <a:gd name="connsiteX11" fmla="*/ 27549 w 74069"/>
                            <a:gd name="connsiteY11" fmla="*/ 859 h 52675"/>
                            <a:gd name="connsiteX0" fmla="*/ 27549 w 73699"/>
                            <a:gd name="connsiteY0" fmla="*/ 859 h 52675"/>
                            <a:gd name="connsiteX1" fmla="*/ 38217 w 73699"/>
                            <a:gd name="connsiteY1" fmla="*/ 859 h 52675"/>
                            <a:gd name="connsiteX2" fmla="*/ 51933 w 73699"/>
                            <a:gd name="connsiteY2" fmla="*/ 6955 h 52675"/>
                            <a:gd name="connsiteX3" fmla="*/ 59553 w 73699"/>
                            <a:gd name="connsiteY3" fmla="*/ 16099 h 52675"/>
                            <a:gd name="connsiteX4" fmla="*/ 70221 w 73699"/>
                            <a:gd name="connsiteY4" fmla="*/ 22072 h 52675"/>
                            <a:gd name="connsiteX5" fmla="*/ 71318 w 73699"/>
                            <a:gd name="connsiteY5" fmla="*/ 49645 h 52675"/>
                            <a:gd name="connsiteX6" fmla="*/ 40162 w 73699"/>
                            <a:gd name="connsiteY6" fmla="*/ 51152 h 52675"/>
                            <a:gd name="connsiteX7" fmla="*/ 26025 w 73699"/>
                            <a:gd name="connsiteY7" fmla="*/ 52675 h 52675"/>
                            <a:gd name="connsiteX8" fmla="*/ 1641 w 73699"/>
                            <a:gd name="connsiteY8" fmla="*/ 45055 h 52675"/>
                            <a:gd name="connsiteX9" fmla="*/ 3165 w 73699"/>
                            <a:gd name="connsiteY9" fmla="*/ 16099 h 52675"/>
                            <a:gd name="connsiteX10" fmla="*/ 10785 w 73699"/>
                            <a:gd name="connsiteY10" fmla="*/ 8479 h 52675"/>
                            <a:gd name="connsiteX11" fmla="*/ 27549 w 73699"/>
                            <a:gd name="connsiteY11" fmla="*/ 859 h 52675"/>
                            <a:gd name="connsiteX0" fmla="*/ 26997 w 73147"/>
                            <a:gd name="connsiteY0" fmla="*/ 859 h 52675"/>
                            <a:gd name="connsiteX1" fmla="*/ 37665 w 73147"/>
                            <a:gd name="connsiteY1" fmla="*/ 859 h 52675"/>
                            <a:gd name="connsiteX2" fmla="*/ 51381 w 73147"/>
                            <a:gd name="connsiteY2" fmla="*/ 6955 h 52675"/>
                            <a:gd name="connsiteX3" fmla="*/ 59001 w 73147"/>
                            <a:gd name="connsiteY3" fmla="*/ 16099 h 52675"/>
                            <a:gd name="connsiteX4" fmla="*/ 69669 w 73147"/>
                            <a:gd name="connsiteY4" fmla="*/ 22072 h 52675"/>
                            <a:gd name="connsiteX5" fmla="*/ 70766 w 73147"/>
                            <a:gd name="connsiteY5" fmla="*/ 49645 h 52675"/>
                            <a:gd name="connsiteX6" fmla="*/ 39610 w 73147"/>
                            <a:gd name="connsiteY6" fmla="*/ 51152 h 52675"/>
                            <a:gd name="connsiteX7" fmla="*/ 17978 w 73147"/>
                            <a:gd name="connsiteY7" fmla="*/ 52675 h 52675"/>
                            <a:gd name="connsiteX8" fmla="*/ 1089 w 73147"/>
                            <a:gd name="connsiteY8" fmla="*/ 45055 h 52675"/>
                            <a:gd name="connsiteX9" fmla="*/ 2613 w 73147"/>
                            <a:gd name="connsiteY9" fmla="*/ 16099 h 52675"/>
                            <a:gd name="connsiteX10" fmla="*/ 10233 w 73147"/>
                            <a:gd name="connsiteY10" fmla="*/ 8479 h 52675"/>
                            <a:gd name="connsiteX11" fmla="*/ 26997 w 73147"/>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6997 w 70766"/>
                            <a:gd name="connsiteY0" fmla="*/ 859 h 52675"/>
                            <a:gd name="connsiteX1" fmla="*/ 37665 w 70766"/>
                            <a:gd name="connsiteY1" fmla="*/ 859 h 52675"/>
                            <a:gd name="connsiteX2" fmla="*/ 51381 w 70766"/>
                            <a:gd name="connsiteY2" fmla="*/ 6955 h 52675"/>
                            <a:gd name="connsiteX3" fmla="*/ 59001 w 70766"/>
                            <a:gd name="connsiteY3" fmla="*/ 16099 h 52675"/>
                            <a:gd name="connsiteX4" fmla="*/ 69669 w 70766"/>
                            <a:gd name="connsiteY4" fmla="*/ 22072 h 52675"/>
                            <a:gd name="connsiteX5" fmla="*/ 70766 w 70766"/>
                            <a:gd name="connsiteY5" fmla="*/ 49645 h 52675"/>
                            <a:gd name="connsiteX6" fmla="*/ 39610 w 70766"/>
                            <a:gd name="connsiteY6" fmla="*/ 51152 h 52675"/>
                            <a:gd name="connsiteX7" fmla="*/ 17978 w 70766"/>
                            <a:gd name="connsiteY7" fmla="*/ 52675 h 52675"/>
                            <a:gd name="connsiteX8" fmla="*/ 1089 w 70766"/>
                            <a:gd name="connsiteY8" fmla="*/ 45055 h 52675"/>
                            <a:gd name="connsiteX9" fmla="*/ 2613 w 70766"/>
                            <a:gd name="connsiteY9" fmla="*/ 16099 h 52675"/>
                            <a:gd name="connsiteX10" fmla="*/ 10233 w 70766"/>
                            <a:gd name="connsiteY10" fmla="*/ 8479 h 52675"/>
                            <a:gd name="connsiteX11" fmla="*/ 26997 w 70766"/>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8088 w 71857"/>
                            <a:gd name="connsiteY0" fmla="*/ 859 h 52675"/>
                            <a:gd name="connsiteX1" fmla="*/ 38756 w 71857"/>
                            <a:gd name="connsiteY1" fmla="*/ 859 h 52675"/>
                            <a:gd name="connsiteX2" fmla="*/ 52472 w 71857"/>
                            <a:gd name="connsiteY2" fmla="*/ 6955 h 52675"/>
                            <a:gd name="connsiteX3" fmla="*/ 60092 w 71857"/>
                            <a:gd name="connsiteY3" fmla="*/ 16099 h 52675"/>
                            <a:gd name="connsiteX4" fmla="*/ 70760 w 71857"/>
                            <a:gd name="connsiteY4" fmla="*/ 22072 h 52675"/>
                            <a:gd name="connsiteX5" fmla="*/ 71857 w 71857"/>
                            <a:gd name="connsiteY5" fmla="*/ 49645 h 52675"/>
                            <a:gd name="connsiteX6" fmla="*/ 40701 w 71857"/>
                            <a:gd name="connsiteY6" fmla="*/ 51152 h 52675"/>
                            <a:gd name="connsiteX7" fmla="*/ 19069 w 71857"/>
                            <a:gd name="connsiteY7" fmla="*/ 52675 h 52675"/>
                            <a:gd name="connsiteX8" fmla="*/ 2180 w 71857"/>
                            <a:gd name="connsiteY8" fmla="*/ 45055 h 52675"/>
                            <a:gd name="connsiteX9" fmla="*/ 1206 w 71857"/>
                            <a:gd name="connsiteY9" fmla="*/ 14557 h 52675"/>
                            <a:gd name="connsiteX10" fmla="*/ 11324 w 71857"/>
                            <a:gd name="connsiteY10" fmla="*/ 8479 h 52675"/>
                            <a:gd name="connsiteX11" fmla="*/ 28088 w 71857"/>
                            <a:gd name="connsiteY11" fmla="*/ 859 h 52675"/>
                            <a:gd name="connsiteX0" fmla="*/ 26882 w 70651"/>
                            <a:gd name="connsiteY0" fmla="*/ 859 h 52675"/>
                            <a:gd name="connsiteX1" fmla="*/ 37550 w 70651"/>
                            <a:gd name="connsiteY1" fmla="*/ 859 h 52675"/>
                            <a:gd name="connsiteX2" fmla="*/ 51266 w 70651"/>
                            <a:gd name="connsiteY2" fmla="*/ 6955 h 52675"/>
                            <a:gd name="connsiteX3" fmla="*/ 58886 w 70651"/>
                            <a:gd name="connsiteY3" fmla="*/ 16099 h 52675"/>
                            <a:gd name="connsiteX4" fmla="*/ 69554 w 70651"/>
                            <a:gd name="connsiteY4" fmla="*/ 22072 h 52675"/>
                            <a:gd name="connsiteX5" fmla="*/ 70651 w 70651"/>
                            <a:gd name="connsiteY5" fmla="*/ 49645 h 52675"/>
                            <a:gd name="connsiteX6" fmla="*/ 39495 w 70651"/>
                            <a:gd name="connsiteY6" fmla="*/ 51152 h 52675"/>
                            <a:gd name="connsiteX7" fmla="*/ 17863 w 70651"/>
                            <a:gd name="connsiteY7" fmla="*/ 52675 h 52675"/>
                            <a:gd name="connsiteX8" fmla="*/ 974 w 70651"/>
                            <a:gd name="connsiteY8" fmla="*/ 45055 h 52675"/>
                            <a:gd name="connsiteX9" fmla="*/ 0 w 70651"/>
                            <a:gd name="connsiteY9" fmla="*/ 14557 h 52675"/>
                            <a:gd name="connsiteX10" fmla="*/ 10118 w 70651"/>
                            <a:gd name="connsiteY10" fmla="*/ 8479 h 52675"/>
                            <a:gd name="connsiteX11" fmla="*/ 26882 w 70651"/>
                            <a:gd name="connsiteY11" fmla="*/ 859 h 52675"/>
                            <a:gd name="connsiteX0" fmla="*/ 26882 w 71835"/>
                            <a:gd name="connsiteY0" fmla="*/ 859 h 52675"/>
                            <a:gd name="connsiteX1" fmla="*/ 37550 w 71835"/>
                            <a:gd name="connsiteY1" fmla="*/ 859 h 52675"/>
                            <a:gd name="connsiteX2" fmla="*/ 51266 w 71835"/>
                            <a:gd name="connsiteY2" fmla="*/ 6955 h 52675"/>
                            <a:gd name="connsiteX3" fmla="*/ 42927 w 71835"/>
                            <a:gd name="connsiteY3" fmla="*/ 22266 h 52675"/>
                            <a:gd name="connsiteX4" fmla="*/ 69554 w 71835"/>
                            <a:gd name="connsiteY4" fmla="*/ 22072 h 52675"/>
                            <a:gd name="connsiteX5" fmla="*/ 70651 w 71835"/>
                            <a:gd name="connsiteY5" fmla="*/ 49645 h 52675"/>
                            <a:gd name="connsiteX6" fmla="*/ 39495 w 71835"/>
                            <a:gd name="connsiteY6" fmla="*/ 51152 h 52675"/>
                            <a:gd name="connsiteX7" fmla="*/ 17863 w 71835"/>
                            <a:gd name="connsiteY7" fmla="*/ 52675 h 52675"/>
                            <a:gd name="connsiteX8" fmla="*/ 974 w 71835"/>
                            <a:gd name="connsiteY8" fmla="*/ 45055 h 52675"/>
                            <a:gd name="connsiteX9" fmla="*/ 0 w 71835"/>
                            <a:gd name="connsiteY9" fmla="*/ 14557 h 52675"/>
                            <a:gd name="connsiteX10" fmla="*/ 10118 w 71835"/>
                            <a:gd name="connsiteY10" fmla="*/ 8479 h 52675"/>
                            <a:gd name="connsiteX11" fmla="*/ 26882 w 71835"/>
                            <a:gd name="connsiteY11" fmla="*/ 859 h 52675"/>
                            <a:gd name="connsiteX0" fmla="*/ 26882 w 71835"/>
                            <a:gd name="connsiteY0" fmla="*/ 1907 h 53723"/>
                            <a:gd name="connsiteX1" fmla="*/ 37550 w 71835"/>
                            <a:gd name="connsiteY1" fmla="*/ 1907 h 53723"/>
                            <a:gd name="connsiteX2" fmla="*/ 42927 w 71835"/>
                            <a:gd name="connsiteY2" fmla="*/ 23314 h 53723"/>
                            <a:gd name="connsiteX3" fmla="*/ 69554 w 71835"/>
                            <a:gd name="connsiteY3" fmla="*/ 23120 h 53723"/>
                            <a:gd name="connsiteX4" fmla="*/ 70651 w 71835"/>
                            <a:gd name="connsiteY4" fmla="*/ 50693 h 53723"/>
                            <a:gd name="connsiteX5" fmla="*/ 39495 w 71835"/>
                            <a:gd name="connsiteY5" fmla="*/ 52200 h 53723"/>
                            <a:gd name="connsiteX6" fmla="*/ 17863 w 71835"/>
                            <a:gd name="connsiteY6" fmla="*/ 53723 h 53723"/>
                            <a:gd name="connsiteX7" fmla="*/ 974 w 71835"/>
                            <a:gd name="connsiteY7" fmla="*/ 46103 h 53723"/>
                            <a:gd name="connsiteX8" fmla="*/ 0 w 71835"/>
                            <a:gd name="connsiteY8" fmla="*/ 15605 h 53723"/>
                            <a:gd name="connsiteX9" fmla="*/ 10118 w 71835"/>
                            <a:gd name="connsiteY9" fmla="*/ 9527 h 53723"/>
                            <a:gd name="connsiteX10" fmla="*/ 26882 w 71835"/>
                            <a:gd name="connsiteY10" fmla="*/ 1907 h 5372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1689"/>
                            <a:gd name="connsiteY0" fmla="*/ 1687 h 53503"/>
                            <a:gd name="connsiteX1" fmla="*/ 37550 w 71689"/>
                            <a:gd name="connsiteY1" fmla="*/ 1687 h 53503"/>
                            <a:gd name="connsiteX2" fmla="*/ 44926 w 71689"/>
                            <a:gd name="connsiteY2" fmla="*/ 20024 h 53503"/>
                            <a:gd name="connsiteX3" fmla="*/ 69554 w 71689"/>
                            <a:gd name="connsiteY3" fmla="*/ 22900 h 53503"/>
                            <a:gd name="connsiteX4" fmla="*/ 70651 w 71689"/>
                            <a:gd name="connsiteY4" fmla="*/ 50473 h 53503"/>
                            <a:gd name="connsiteX5" fmla="*/ 39495 w 71689"/>
                            <a:gd name="connsiteY5" fmla="*/ 51980 h 53503"/>
                            <a:gd name="connsiteX6" fmla="*/ 17863 w 71689"/>
                            <a:gd name="connsiteY6" fmla="*/ 53503 h 53503"/>
                            <a:gd name="connsiteX7" fmla="*/ 974 w 71689"/>
                            <a:gd name="connsiteY7" fmla="*/ 45883 h 53503"/>
                            <a:gd name="connsiteX8" fmla="*/ 0 w 71689"/>
                            <a:gd name="connsiteY8" fmla="*/ 15385 h 53503"/>
                            <a:gd name="connsiteX9" fmla="*/ 10118 w 71689"/>
                            <a:gd name="connsiteY9" fmla="*/ 9307 h 53503"/>
                            <a:gd name="connsiteX10" fmla="*/ 26882 w 71689"/>
                            <a:gd name="connsiteY10" fmla="*/ 1687 h 53503"/>
                            <a:gd name="connsiteX0" fmla="*/ 26882 w 70651"/>
                            <a:gd name="connsiteY0" fmla="*/ 1687 h 53503"/>
                            <a:gd name="connsiteX1" fmla="*/ 37550 w 70651"/>
                            <a:gd name="connsiteY1" fmla="*/ 1687 h 53503"/>
                            <a:gd name="connsiteX2" fmla="*/ 44926 w 70651"/>
                            <a:gd name="connsiteY2" fmla="*/ 20024 h 53503"/>
                            <a:gd name="connsiteX3" fmla="*/ 69554 w 70651"/>
                            <a:gd name="connsiteY3" fmla="*/ 22900 h 53503"/>
                            <a:gd name="connsiteX4" fmla="*/ 70651 w 70651"/>
                            <a:gd name="connsiteY4" fmla="*/ 50473 h 53503"/>
                            <a:gd name="connsiteX5" fmla="*/ 39495 w 70651"/>
                            <a:gd name="connsiteY5" fmla="*/ 51980 h 53503"/>
                            <a:gd name="connsiteX6" fmla="*/ 17863 w 70651"/>
                            <a:gd name="connsiteY6" fmla="*/ 53503 h 53503"/>
                            <a:gd name="connsiteX7" fmla="*/ 974 w 70651"/>
                            <a:gd name="connsiteY7" fmla="*/ 45883 h 53503"/>
                            <a:gd name="connsiteX8" fmla="*/ 0 w 70651"/>
                            <a:gd name="connsiteY8" fmla="*/ 15385 h 53503"/>
                            <a:gd name="connsiteX9" fmla="*/ 10118 w 70651"/>
                            <a:gd name="connsiteY9" fmla="*/ 9307 h 53503"/>
                            <a:gd name="connsiteX10" fmla="*/ 26882 w 70651"/>
                            <a:gd name="connsiteY10" fmla="*/ 1687 h 53503"/>
                            <a:gd name="connsiteX0" fmla="*/ 10118 w 70651"/>
                            <a:gd name="connsiteY0" fmla="*/ 7620 h 51816"/>
                            <a:gd name="connsiteX1" fmla="*/ 37550 w 70651"/>
                            <a:gd name="connsiteY1" fmla="*/ 0 h 51816"/>
                            <a:gd name="connsiteX2" fmla="*/ 44926 w 70651"/>
                            <a:gd name="connsiteY2" fmla="*/ 18337 h 51816"/>
                            <a:gd name="connsiteX3" fmla="*/ 69554 w 70651"/>
                            <a:gd name="connsiteY3" fmla="*/ 21213 h 51816"/>
                            <a:gd name="connsiteX4" fmla="*/ 70651 w 70651"/>
                            <a:gd name="connsiteY4" fmla="*/ 48786 h 51816"/>
                            <a:gd name="connsiteX5" fmla="*/ 39495 w 70651"/>
                            <a:gd name="connsiteY5" fmla="*/ 50293 h 51816"/>
                            <a:gd name="connsiteX6" fmla="*/ 17863 w 70651"/>
                            <a:gd name="connsiteY6" fmla="*/ 51816 h 51816"/>
                            <a:gd name="connsiteX7" fmla="*/ 974 w 70651"/>
                            <a:gd name="connsiteY7" fmla="*/ 44196 h 51816"/>
                            <a:gd name="connsiteX8" fmla="*/ 0 w 70651"/>
                            <a:gd name="connsiteY8" fmla="*/ 13698 h 51816"/>
                            <a:gd name="connsiteX9" fmla="*/ 10118 w 70651"/>
                            <a:gd name="connsiteY9" fmla="*/ 7620 h 51816"/>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30449 w 72530"/>
                            <a:gd name="connsiteY0" fmla="*/ 15313 h 51833"/>
                            <a:gd name="connsiteX1" fmla="*/ 39429 w 72530"/>
                            <a:gd name="connsiteY1" fmla="*/ 17 h 51833"/>
                            <a:gd name="connsiteX2" fmla="*/ 46805 w 72530"/>
                            <a:gd name="connsiteY2" fmla="*/ 18354 h 51833"/>
                            <a:gd name="connsiteX3" fmla="*/ 71433 w 72530"/>
                            <a:gd name="connsiteY3" fmla="*/ 21230 h 51833"/>
                            <a:gd name="connsiteX4" fmla="*/ 72530 w 72530"/>
                            <a:gd name="connsiteY4" fmla="*/ 48803 h 51833"/>
                            <a:gd name="connsiteX5" fmla="*/ 41374 w 72530"/>
                            <a:gd name="connsiteY5" fmla="*/ 50310 h 51833"/>
                            <a:gd name="connsiteX6" fmla="*/ 19742 w 72530"/>
                            <a:gd name="connsiteY6" fmla="*/ 51833 h 51833"/>
                            <a:gd name="connsiteX7" fmla="*/ 2853 w 72530"/>
                            <a:gd name="connsiteY7" fmla="*/ 44213 h 51833"/>
                            <a:gd name="connsiteX8" fmla="*/ 1879 w 72530"/>
                            <a:gd name="connsiteY8" fmla="*/ 13715 h 51833"/>
                            <a:gd name="connsiteX9" fmla="*/ 30449 w 72530"/>
                            <a:gd name="connsiteY9" fmla="*/ 15313 h 51833"/>
                            <a:gd name="connsiteX0" fmla="*/ 28570 w 70651"/>
                            <a:gd name="connsiteY0" fmla="*/ 15313 h 51833"/>
                            <a:gd name="connsiteX1" fmla="*/ 37550 w 70651"/>
                            <a:gd name="connsiteY1" fmla="*/ 17 h 51833"/>
                            <a:gd name="connsiteX2" fmla="*/ 44926 w 70651"/>
                            <a:gd name="connsiteY2" fmla="*/ 18354 h 51833"/>
                            <a:gd name="connsiteX3" fmla="*/ 69554 w 70651"/>
                            <a:gd name="connsiteY3" fmla="*/ 21230 h 51833"/>
                            <a:gd name="connsiteX4" fmla="*/ 70651 w 70651"/>
                            <a:gd name="connsiteY4" fmla="*/ 48803 h 51833"/>
                            <a:gd name="connsiteX5" fmla="*/ 39495 w 70651"/>
                            <a:gd name="connsiteY5" fmla="*/ 50310 h 51833"/>
                            <a:gd name="connsiteX6" fmla="*/ 17863 w 70651"/>
                            <a:gd name="connsiteY6" fmla="*/ 51833 h 51833"/>
                            <a:gd name="connsiteX7" fmla="*/ 974 w 70651"/>
                            <a:gd name="connsiteY7" fmla="*/ 44213 h 51833"/>
                            <a:gd name="connsiteX8" fmla="*/ 0 w 70651"/>
                            <a:gd name="connsiteY8" fmla="*/ 13715 h 51833"/>
                            <a:gd name="connsiteX9" fmla="*/ 28570 w 70651"/>
                            <a:gd name="connsiteY9" fmla="*/ 15313 h 518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13 h 56433"/>
                            <a:gd name="connsiteX1" fmla="*/ 37550 w 70651"/>
                            <a:gd name="connsiteY1" fmla="*/ 10 h 56433"/>
                            <a:gd name="connsiteX2" fmla="*/ 44926 w 70651"/>
                            <a:gd name="connsiteY2" fmla="*/ 22954 h 56433"/>
                            <a:gd name="connsiteX3" fmla="*/ 69554 w 70651"/>
                            <a:gd name="connsiteY3" fmla="*/ 25830 h 56433"/>
                            <a:gd name="connsiteX4" fmla="*/ 70651 w 70651"/>
                            <a:gd name="connsiteY4" fmla="*/ 53403 h 56433"/>
                            <a:gd name="connsiteX5" fmla="*/ 39495 w 70651"/>
                            <a:gd name="connsiteY5" fmla="*/ 54910 h 56433"/>
                            <a:gd name="connsiteX6" fmla="*/ 17863 w 70651"/>
                            <a:gd name="connsiteY6" fmla="*/ 56433 h 56433"/>
                            <a:gd name="connsiteX7" fmla="*/ 974 w 70651"/>
                            <a:gd name="connsiteY7" fmla="*/ 48813 h 56433"/>
                            <a:gd name="connsiteX8" fmla="*/ 0 w 70651"/>
                            <a:gd name="connsiteY8" fmla="*/ 18315 h 56433"/>
                            <a:gd name="connsiteX9" fmla="*/ 28570 w 70651"/>
                            <a:gd name="connsiteY9" fmla="*/ 19913 h 5643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0651"/>
                            <a:gd name="connsiteY0" fmla="*/ 19903 h 56423"/>
                            <a:gd name="connsiteX1" fmla="*/ 37550 w 70651"/>
                            <a:gd name="connsiteY1" fmla="*/ 0 h 56423"/>
                            <a:gd name="connsiteX2" fmla="*/ 44926 w 70651"/>
                            <a:gd name="connsiteY2" fmla="*/ 22944 h 56423"/>
                            <a:gd name="connsiteX3" fmla="*/ 69554 w 70651"/>
                            <a:gd name="connsiteY3" fmla="*/ 25820 h 56423"/>
                            <a:gd name="connsiteX4" fmla="*/ 70651 w 70651"/>
                            <a:gd name="connsiteY4" fmla="*/ 53393 h 56423"/>
                            <a:gd name="connsiteX5" fmla="*/ 39495 w 70651"/>
                            <a:gd name="connsiteY5" fmla="*/ 54900 h 56423"/>
                            <a:gd name="connsiteX6" fmla="*/ 17863 w 70651"/>
                            <a:gd name="connsiteY6" fmla="*/ 56423 h 56423"/>
                            <a:gd name="connsiteX7" fmla="*/ 974 w 70651"/>
                            <a:gd name="connsiteY7" fmla="*/ 48803 h 56423"/>
                            <a:gd name="connsiteX8" fmla="*/ 0 w 70651"/>
                            <a:gd name="connsiteY8" fmla="*/ 18305 h 56423"/>
                            <a:gd name="connsiteX9" fmla="*/ 28570 w 70651"/>
                            <a:gd name="connsiteY9" fmla="*/ 19903 h 56423"/>
                            <a:gd name="connsiteX0" fmla="*/ 28570 w 72399"/>
                            <a:gd name="connsiteY0" fmla="*/ 19903 h 56449"/>
                            <a:gd name="connsiteX1" fmla="*/ 37550 w 72399"/>
                            <a:gd name="connsiteY1" fmla="*/ 0 h 56449"/>
                            <a:gd name="connsiteX2" fmla="*/ 44926 w 72399"/>
                            <a:gd name="connsiteY2" fmla="*/ 22944 h 56449"/>
                            <a:gd name="connsiteX3" fmla="*/ 69554 w 72399"/>
                            <a:gd name="connsiteY3" fmla="*/ 25820 h 56449"/>
                            <a:gd name="connsiteX4" fmla="*/ 70651 w 72399"/>
                            <a:gd name="connsiteY4" fmla="*/ 53393 h 56449"/>
                            <a:gd name="connsiteX5" fmla="*/ 43485 w 72399"/>
                            <a:gd name="connsiteY5" fmla="*/ 56439 h 56449"/>
                            <a:gd name="connsiteX6" fmla="*/ 17863 w 72399"/>
                            <a:gd name="connsiteY6" fmla="*/ 56423 h 56449"/>
                            <a:gd name="connsiteX7" fmla="*/ 974 w 72399"/>
                            <a:gd name="connsiteY7" fmla="*/ 48803 h 56449"/>
                            <a:gd name="connsiteX8" fmla="*/ 0 w 72399"/>
                            <a:gd name="connsiteY8" fmla="*/ 18305 h 56449"/>
                            <a:gd name="connsiteX9" fmla="*/ 28570 w 72399"/>
                            <a:gd name="connsiteY9" fmla="*/ 19903 h 56449"/>
                            <a:gd name="connsiteX0" fmla="*/ 28570 w 70651"/>
                            <a:gd name="connsiteY0" fmla="*/ 19903 h 56449"/>
                            <a:gd name="connsiteX1" fmla="*/ 37550 w 70651"/>
                            <a:gd name="connsiteY1" fmla="*/ 0 h 56449"/>
                            <a:gd name="connsiteX2" fmla="*/ 44926 w 70651"/>
                            <a:gd name="connsiteY2" fmla="*/ 22944 h 56449"/>
                            <a:gd name="connsiteX3" fmla="*/ 69554 w 70651"/>
                            <a:gd name="connsiteY3" fmla="*/ 25820 h 56449"/>
                            <a:gd name="connsiteX4" fmla="*/ 70651 w 70651"/>
                            <a:gd name="connsiteY4" fmla="*/ 53393 h 56449"/>
                            <a:gd name="connsiteX5" fmla="*/ 43485 w 70651"/>
                            <a:gd name="connsiteY5" fmla="*/ 56439 h 56449"/>
                            <a:gd name="connsiteX6" fmla="*/ 17863 w 70651"/>
                            <a:gd name="connsiteY6" fmla="*/ 56423 h 56449"/>
                            <a:gd name="connsiteX7" fmla="*/ 974 w 70651"/>
                            <a:gd name="connsiteY7" fmla="*/ 48803 h 56449"/>
                            <a:gd name="connsiteX8" fmla="*/ 0 w 70651"/>
                            <a:gd name="connsiteY8" fmla="*/ 18305 h 56449"/>
                            <a:gd name="connsiteX9" fmla="*/ 28570 w 70651"/>
                            <a:gd name="connsiteY9" fmla="*/ 19903 h 5644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9903 h 56439"/>
                            <a:gd name="connsiteX1" fmla="*/ 37550 w 70651"/>
                            <a:gd name="connsiteY1" fmla="*/ 0 h 56439"/>
                            <a:gd name="connsiteX2" fmla="*/ 44926 w 70651"/>
                            <a:gd name="connsiteY2" fmla="*/ 22944 h 56439"/>
                            <a:gd name="connsiteX3" fmla="*/ 69554 w 70651"/>
                            <a:gd name="connsiteY3" fmla="*/ 25820 h 56439"/>
                            <a:gd name="connsiteX4" fmla="*/ 70651 w 70651"/>
                            <a:gd name="connsiteY4" fmla="*/ 53393 h 56439"/>
                            <a:gd name="connsiteX5" fmla="*/ 43485 w 70651"/>
                            <a:gd name="connsiteY5" fmla="*/ 56439 h 56439"/>
                            <a:gd name="connsiteX6" fmla="*/ 17863 w 70651"/>
                            <a:gd name="connsiteY6" fmla="*/ 56423 h 56439"/>
                            <a:gd name="connsiteX7" fmla="*/ 974 w 70651"/>
                            <a:gd name="connsiteY7" fmla="*/ 48803 h 56439"/>
                            <a:gd name="connsiteX8" fmla="*/ 0 w 70651"/>
                            <a:gd name="connsiteY8" fmla="*/ 18305 h 56439"/>
                            <a:gd name="connsiteX9" fmla="*/ 28570 w 70651"/>
                            <a:gd name="connsiteY9" fmla="*/ 19903 h 56439"/>
                            <a:gd name="connsiteX0" fmla="*/ 28570 w 70651"/>
                            <a:gd name="connsiteY0" fmla="*/ 1598 h 38134"/>
                            <a:gd name="connsiteX1" fmla="*/ 44926 w 70651"/>
                            <a:gd name="connsiteY1" fmla="*/ 4639 h 38134"/>
                            <a:gd name="connsiteX2" fmla="*/ 69554 w 70651"/>
                            <a:gd name="connsiteY2" fmla="*/ 7515 h 38134"/>
                            <a:gd name="connsiteX3" fmla="*/ 70651 w 70651"/>
                            <a:gd name="connsiteY3" fmla="*/ 35088 h 38134"/>
                            <a:gd name="connsiteX4" fmla="*/ 43485 w 70651"/>
                            <a:gd name="connsiteY4" fmla="*/ 38134 h 38134"/>
                            <a:gd name="connsiteX5" fmla="*/ 17863 w 70651"/>
                            <a:gd name="connsiteY5" fmla="*/ 38118 h 38134"/>
                            <a:gd name="connsiteX6" fmla="*/ 974 w 70651"/>
                            <a:gd name="connsiteY6" fmla="*/ 30498 h 38134"/>
                            <a:gd name="connsiteX7" fmla="*/ 0 w 70651"/>
                            <a:gd name="connsiteY7" fmla="*/ 0 h 38134"/>
                            <a:gd name="connsiteX8" fmla="*/ 28570 w 70651"/>
                            <a:gd name="connsiteY8" fmla="*/ 1598 h 38134"/>
                            <a:gd name="connsiteX0" fmla="*/ 20953 w 71881"/>
                            <a:gd name="connsiteY0" fmla="*/ 3481 h 40017"/>
                            <a:gd name="connsiteX1" fmla="*/ 46156 w 71881"/>
                            <a:gd name="connsiteY1" fmla="*/ 6522 h 40017"/>
                            <a:gd name="connsiteX2" fmla="*/ 70784 w 71881"/>
                            <a:gd name="connsiteY2" fmla="*/ 9398 h 40017"/>
                            <a:gd name="connsiteX3" fmla="*/ 71881 w 71881"/>
                            <a:gd name="connsiteY3" fmla="*/ 36971 h 40017"/>
                            <a:gd name="connsiteX4" fmla="*/ 44715 w 71881"/>
                            <a:gd name="connsiteY4" fmla="*/ 40017 h 40017"/>
                            <a:gd name="connsiteX5" fmla="*/ 19093 w 71881"/>
                            <a:gd name="connsiteY5" fmla="*/ 40001 h 40017"/>
                            <a:gd name="connsiteX6" fmla="*/ 2204 w 71881"/>
                            <a:gd name="connsiteY6" fmla="*/ 32381 h 40017"/>
                            <a:gd name="connsiteX7" fmla="*/ 1230 w 71881"/>
                            <a:gd name="connsiteY7" fmla="*/ 1883 h 40017"/>
                            <a:gd name="connsiteX8" fmla="*/ 20953 w 71881"/>
                            <a:gd name="connsiteY8" fmla="*/ 3481 h 40017"/>
                            <a:gd name="connsiteX0" fmla="*/ 18756 w 69684"/>
                            <a:gd name="connsiteY0" fmla="*/ 0 h 36536"/>
                            <a:gd name="connsiteX1" fmla="*/ 43959 w 69684"/>
                            <a:gd name="connsiteY1" fmla="*/ 3041 h 36536"/>
                            <a:gd name="connsiteX2" fmla="*/ 68587 w 69684"/>
                            <a:gd name="connsiteY2" fmla="*/ 5917 h 36536"/>
                            <a:gd name="connsiteX3" fmla="*/ 69684 w 69684"/>
                            <a:gd name="connsiteY3" fmla="*/ 33490 h 36536"/>
                            <a:gd name="connsiteX4" fmla="*/ 42518 w 69684"/>
                            <a:gd name="connsiteY4" fmla="*/ 36536 h 36536"/>
                            <a:gd name="connsiteX5" fmla="*/ 16896 w 69684"/>
                            <a:gd name="connsiteY5" fmla="*/ 36520 h 36536"/>
                            <a:gd name="connsiteX6" fmla="*/ 7 w 69684"/>
                            <a:gd name="connsiteY6" fmla="*/ 28900 h 36536"/>
                            <a:gd name="connsiteX7" fmla="*/ 18756 w 69684"/>
                            <a:gd name="connsiteY7" fmla="*/ 0 h 36536"/>
                            <a:gd name="connsiteX0" fmla="*/ 4216 w 55144"/>
                            <a:gd name="connsiteY0" fmla="*/ 0 h 36536"/>
                            <a:gd name="connsiteX1" fmla="*/ 29419 w 55144"/>
                            <a:gd name="connsiteY1" fmla="*/ 3041 h 36536"/>
                            <a:gd name="connsiteX2" fmla="*/ 54047 w 55144"/>
                            <a:gd name="connsiteY2" fmla="*/ 5917 h 36536"/>
                            <a:gd name="connsiteX3" fmla="*/ 55144 w 55144"/>
                            <a:gd name="connsiteY3" fmla="*/ 33490 h 36536"/>
                            <a:gd name="connsiteX4" fmla="*/ 27978 w 55144"/>
                            <a:gd name="connsiteY4" fmla="*/ 36536 h 36536"/>
                            <a:gd name="connsiteX5" fmla="*/ 2356 w 55144"/>
                            <a:gd name="connsiteY5" fmla="*/ 36520 h 36536"/>
                            <a:gd name="connsiteX6" fmla="*/ 4216 w 55144"/>
                            <a:gd name="connsiteY6" fmla="*/ 0 h 36536"/>
                            <a:gd name="connsiteX0" fmla="*/ 4216 w 54047"/>
                            <a:gd name="connsiteY0" fmla="*/ 0 h 38799"/>
                            <a:gd name="connsiteX1" fmla="*/ 29419 w 54047"/>
                            <a:gd name="connsiteY1" fmla="*/ 3041 h 38799"/>
                            <a:gd name="connsiteX2" fmla="*/ 54047 w 54047"/>
                            <a:gd name="connsiteY2" fmla="*/ 5917 h 38799"/>
                            <a:gd name="connsiteX3" fmla="*/ 27978 w 54047"/>
                            <a:gd name="connsiteY3" fmla="*/ 36536 h 38799"/>
                            <a:gd name="connsiteX4" fmla="*/ 2356 w 54047"/>
                            <a:gd name="connsiteY4" fmla="*/ 36520 h 38799"/>
                            <a:gd name="connsiteX5" fmla="*/ 4216 w 54047"/>
                            <a:gd name="connsiteY5" fmla="*/ 0 h 38799"/>
                            <a:gd name="connsiteX0" fmla="*/ 4216 w 29419"/>
                            <a:gd name="connsiteY0" fmla="*/ 0 h 38799"/>
                            <a:gd name="connsiteX1" fmla="*/ 29419 w 29419"/>
                            <a:gd name="connsiteY1" fmla="*/ 3041 h 38799"/>
                            <a:gd name="connsiteX2" fmla="*/ 27978 w 29419"/>
                            <a:gd name="connsiteY2" fmla="*/ 36536 h 38799"/>
                            <a:gd name="connsiteX3" fmla="*/ 2356 w 29419"/>
                            <a:gd name="connsiteY3" fmla="*/ 36520 h 38799"/>
                            <a:gd name="connsiteX4" fmla="*/ 4216 w 29419"/>
                            <a:gd name="connsiteY4" fmla="*/ 0 h 38799"/>
                            <a:gd name="connsiteX0" fmla="*/ 1860 w 27063"/>
                            <a:gd name="connsiteY0" fmla="*/ 0 h 38799"/>
                            <a:gd name="connsiteX1" fmla="*/ 27063 w 27063"/>
                            <a:gd name="connsiteY1" fmla="*/ 3041 h 38799"/>
                            <a:gd name="connsiteX2" fmla="*/ 25622 w 27063"/>
                            <a:gd name="connsiteY2" fmla="*/ 36536 h 38799"/>
                            <a:gd name="connsiteX3" fmla="*/ 0 w 27063"/>
                            <a:gd name="connsiteY3" fmla="*/ 36520 h 38799"/>
                            <a:gd name="connsiteX4" fmla="*/ 1860 w 27063"/>
                            <a:gd name="connsiteY4" fmla="*/ 0 h 38799"/>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 name="connsiteX0" fmla="*/ 1860 w 27063"/>
                            <a:gd name="connsiteY0" fmla="*/ 0 h 36536"/>
                            <a:gd name="connsiteX1" fmla="*/ 27063 w 27063"/>
                            <a:gd name="connsiteY1" fmla="*/ 3041 h 36536"/>
                            <a:gd name="connsiteX2" fmla="*/ 25622 w 27063"/>
                            <a:gd name="connsiteY2" fmla="*/ 36536 h 36536"/>
                            <a:gd name="connsiteX3" fmla="*/ 0 w 27063"/>
                            <a:gd name="connsiteY3" fmla="*/ 36520 h 36536"/>
                            <a:gd name="connsiteX4" fmla="*/ 1860 w 27063"/>
                            <a:gd name="connsiteY4" fmla="*/ 0 h 365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63" h="36536">
                              <a:moveTo>
                                <a:pt x="1860" y="0"/>
                              </a:moveTo>
                              <a:lnTo>
                                <a:pt x="27063" y="3041"/>
                              </a:lnTo>
                              <a:cubicBezTo>
                                <a:pt x="26583" y="14206"/>
                                <a:pt x="26102" y="25371"/>
                                <a:pt x="25622" y="36536"/>
                              </a:cubicBezTo>
                              <a:lnTo>
                                <a:pt x="0" y="36520"/>
                              </a:lnTo>
                              <a:lnTo>
                                <a:pt x="1860" y="0"/>
                              </a:lnTo>
                              <a:close/>
                            </a:path>
                          </a:pathLst>
                        </a:cu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3" name="Полилиния 202"/>
                      <p:cNvSpPr/>
                      <p:nvPr/>
                    </p:nvSpPr>
                    <p:spPr>
                      <a:xfrm>
                        <a:off x="810768" y="938784"/>
                        <a:ext cx="4399" cy="180383"/>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Lst>
                        <a:ahLst/>
                        <a:cxnLst>
                          <a:cxn ang="0">
                            <a:pos x="connsiteX0" y="connsiteY0"/>
                          </a:cxn>
                          <a:cxn ang="0">
                            <a:pos x="connsiteX1" y="connsiteY1"/>
                          </a:cxn>
                        </a:cxnLst>
                        <a:rect l="l" t="t" r="r" b="b"/>
                        <a:pathLst>
                          <a:path w="25999" h="9916">
                            <a:moveTo>
                              <a:pt x="-1" y="0"/>
                            </a:moveTo>
                            <a:lnTo>
                              <a:pt x="25999" y="9916"/>
                            </a:lnTo>
                          </a:path>
                        </a:pathLst>
                      </a:custGeom>
                      <a:grpFill/>
                      <a:ln w="1905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200" name="Овал 199"/>
                    <p:cNvSpPr/>
                    <p:nvPr/>
                  </p:nvSpPr>
                  <p:spPr>
                    <a:xfrm>
                      <a:off x="243908" y="662808"/>
                      <a:ext cx="34533" cy="35267"/>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01" name="Овал 200"/>
                    <p:cNvSpPr/>
                    <p:nvPr/>
                  </p:nvSpPr>
                  <p:spPr>
                    <a:xfrm>
                      <a:off x="178273" y="638398"/>
                      <a:ext cx="32756" cy="34362"/>
                    </a:xfrm>
                    <a:prstGeom prst="ellipse">
                      <a:avLst/>
                    </a:prstGeom>
                    <a:solidFill>
                      <a:schemeClr val="accent6">
                        <a:lumMod val="20000"/>
                        <a:lumOff val="80000"/>
                      </a:schemeClr>
                    </a:solid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sp>
                <p:nvSpPr>
                  <p:cNvPr id="194" name="Полилиния 193"/>
                  <p:cNvSpPr/>
                  <p:nvPr/>
                </p:nvSpPr>
                <p:spPr>
                  <a:xfrm>
                    <a:off x="1524" y="958596"/>
                    <a:ext cx="163195" cy="60325"/>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9086 h 9086"/>
                      <a:gd name="connsiteX1" fmla="*/ 4482 w 10000"/>
                      <a:gd name="connsiteY1" fmla="*/ 5257 h 9086"/>
                      <a:gd name="connsiteX2" fmla="*/ 0 w 10000"/>
                      <a:gd name="connsiteY2" fmla="*/ 0 h 9086"/>
                      <a:gd name="connsiteX0" fmla="*/ 10000 w 10000"/>
                      <a:gd name="connsiteY0" fmla="*/ 10000 h 10000"/>
                      <a:gd name="connsiteX1" fmla="*/ 7097 w 10000"/>
                      <a:gd name="connsiteY1" fmla="*/ 8818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7097" y="8818"/>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5" name="Полилиния 194"/>
                  <p:cNvSpPr/>
                  <p:nvPr/>
                </p:nvSpPr>
                <p:spPr>
                  <a:xfrm>
                    <a:off x="3048" y="920496"/>
                    <a:ext cx="151494" cy="63828"/>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838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6" name="Полилиния 195"/>
                  <p:cNvSpPr/>
                  <p:nvPr/>
                </p:nvSpPr>
                <p:spPr>
                  <a:xfrm>
                    <a:off x="0" y="827532"/>
                    <a:ext cx="124975" cy="46977"/>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5749 h 10000"/>
                      <a:gd name="connsiteX2" fmla="*/ 0 w 10000"/>
                      <a:gd name="connsiteY2" fmla="*/ 0 h 10000"/>
                      <a:gd name="connsiteX0" fmla="*/ 10124 w 10124"/>
                      <a:gd name="connsiteY0" fmla="*/ 7360 h 7360"/>
                      <a:gd name="connsiteX1" fmla="*/ 6860 w 10124"/>
                      <a:gd name="connsiteY1" fmla="*/ 5749 h 7360"/>
                      <a:gd name="connsiteX2" fmla="*/ 0 w 10124"/>
                      <a:gd name="connsiteY2" fmla="*/ 0 h 7360"/>
                    </a:gdLst>
                    <a:ahLst/>
                    <a:cxnLst>
                      <a:cxn ang="0">
                        <a:pos x="connsiteX0" y="connsiteY0"/>
                      </a:cxn>
                      <a:cxn ang="0">
                        <a:pos x="connsiteX1" y="connsiteY1"/>
                      </a:cxn>
                      <a:cxn ang="0">
                        <a:pos x="connsiteX2" y="connsiteY2"/>
                      </a:cxn>
                    </a:cxnLst>
                    <a:rect l="l" t="t" r="r" b="b"/>
                    <a:pathLst>
                      <a:path w="10124" h="7360">
                        <a:moveTo>
                          <a:pt x="10124" y="7360"/>
                        </a:moveTo>
                        <a:lnTo>
                          <a:pt x="6860" y="574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7" name="Полилиния 196"/>
                  <p:cNvSpPr/>
                  <p:nvPr/>
                </p:nvSpPr>
                <p:spPr>
                  <a:xfrm>
                    <a:off x="1524" y="859536"/>
                    <a:ext cx="130683" cy="54356"/>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6469 h 10000"/>
                      <a:gd name="connsiteX2" fmla="*/ 0 w 10000"/>
                      <a:gd name="connsiteY2" fmla="*/ 0 h 10000"/>
                      <a:gd name="connsiteX0" fmla="*/ 9662 w 9662"/>
                      <a:gd name="connsiteY0" fmla="*/ 8560 h 8560"/>
                      <a:gd name="connsiteX1" fmla="*/ 6860 w 9662"/>
                      <a:gd name="connsiteY1" fmla="*/ 6469 h 8560"/>
                      <a:gd name="connsiteX2" fmla="*/ 0 w 9662"/>
                      <a:gd name="connsiteY2" fmla="*/ 0 h 8560"/>
                      <a:gd name="connsiteX0" fmla="*/ 10000 w 10000"/>
                      <a:gd name="connsiteY0" fmla="*/ 10000 h 10000"/>
                      <a:gd name="connsiteX1" fmla="*/ 6866 w 10000"/>
                      <a:gd name="connsiteY1" fmla="*/ 8404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6" y="8404"/>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198" name="Полилиния 197"/>
                  <p:cNvSpPr/>
                  <p:nvPr/>
                </p:nvSpPr>
                <p:spPr>
                  <a:xfrm>
                    <a:off x="3048" y="891540"/>
                    <a:ext cx="141605" cy="63500"/>
                  </a:xfrm>
                  <a:custGeom>
                    <a:avLst/>
                    <a:gdLst>
                      <a:gd name="connsiteX0" fmla="*/ 0 w 202692"/>
                      <a:gd name="connsiteY0" fmla="*/ 0 h 22860"/>
                      <a:gd name="connsiteX1" fmla="*/ 19812 w 202692"/>
                      <a:gd name="connsiteY1" fmla="*/ 4572 h 22860"/>
                      <a:gd name="connsiteX2" fmla="*/ 30480 w 202692"/>
                      <a:gd name="connsiteY2" fmla="*/ 7620 h 22860"/>
                      <a:gd name="connsiteX3" fmla="*/ 59436 w 202692"/>
                      <a:gd name="connsiteY3" fmla="*/ 10668 h 22860"/>
                      <a:gd name="connsiteX4" fmla="*/ 73152 w 202692"/>
                      <a:gd name="connsiteY4" fmla="*/ 12192 h 22860"/>
                      <a:gd name="connsiteX5" fmla="*/ 94488 w 202692"/>
                      <a:gd name="connsiteY5" fmla="*/ 13716 h 22860"/>
                      <a:gd name="connsiteX6" fmla="*/ 117348 w 202692"/>
                      <a:gd name="connsiteY6" fmla="*/ 18288 h 22860"/>
                      <a:gd name="connsiteX7" fmla="*/ 128016 w 202692"/>
                      <a:gd name="connsiteY7" fmla="*/ 19812 h 22860"/>
                      <a:gd name="connsiteX8" fmla="*/ 141732 w 202692"/>
                      <a:gd name="connsiteY8" fmla="*/ 21336 h 22860"/>
                      <a:gd name="connsiteX9" fmla="*/ 202692 w 202692"/>
                      <a:gd name="connsiteY9" fmla="*/ 22860 h 22860"/>
                      <a:gd name="connsiteX0" fmla="*/ 0 w 813236"/>
                      <a:gd name="connsiteY0" fmla="*/ 0 h 34304"/>
                      <a:gd name="connsiteX1" fmla="*/ 19812 w 813236"/>
                      <a:gd name="connsiteY1" fmla="*/ 4572 h 34304"/>
                      <a:gd name="connsiteX2" fmla="*/ 30480 w 813236"/>
                      <a:gd name="connsiteY2" fmla="*/ 7620 h 34304"/>
                      <a:gd name="connsiteX3" fmla="*/ 59436 w 813236"/>
                      <a:gd name="connsiteY3" fmla="*/ 10668 h 34304"/>
                      <a:gd name="connsiteX4" fmla="*/ 73152 w 813236"/>
                      <a:gd name="connsiteY4" fmla="*/ 12192 h 34304"/>
                      <a:gd name="connsiteX5" fmla="*/ 94488 w 813236"/>
                      <a:gd name="connsiteY5" fmla="*/ 13716 h 34304"/>
                      <a:gd name="connsiteX6" fmla="*/ 117348 w 813236"/>
                      <a:gd name="connsiteY6" fmla="*/ 18288 h 34304"/>
                      <a:gd name="connsiteX7" fmla="*/ 128016 w 813236"/>
                      <a:gd name="connsiteY7" fmla="*/ 19812 h 34304"/>
                      <a:gd name="connsiteX8" fmla="*/ 141732 w 813236"/>
                      <a:gd name="connsiteY8" fmla="*/ 21336 h 34304"/>
                      <a:gd name="connsiteX9" fmla="*/ 813236 w 813236"/>
                      <a:gd name="connsiteY9" fmla="*/ 34304 h 34304"/>
                      <a:gd name="connsiteX0" fmla="*/ 0 w 813236"/>
                      <a:gd name="connsiteY0" fmla="*/ 0 h 56090"/>
                      <a:gd name="connsiteX1" fmla="*/ 19812 w 813236"/>
                      <a:gd name="connsiteY1" fmla="*/ 4572 h 56090"/>
                      <a:gd name="connsiteX2" fmla="*/ 30480 w 813236"/>
                      <a:gd name="connsiteY2" fmla="*/ 7620 h 56090"/>
                      <a:gd name="connsiteX3" fmla="*/ 59436 w 813236"/>
                      <a:gd name="connsiteY3" fmla="*/ 10668 h 56090"/>
                      <a:gd name="connsiteX4" fmla="*/ 73152 w 813236"/>
                      <a:gd name="connsiteY4" fmla="*/ 12192 h 56090"/>
                      <a:gd name="connsiteX5" fmla="*/ 94488 w 813236"/>
                      <a:gd name="connsiteY5" fmla="*/ 13716 h 56090"/>
                      <a:gd name="connsiteX6" fmla="*/ 117348 w 813236"/>
                      <a:gd name="connsiteY6" fmla="*/ 18288 h 56090"/>
                      <a:gd name="connsiteX7" fmla="*/ 128016 w 813236"/>
                      <a:gd name="connsiteY7" fmla="*/ 19812 h 56090"/>
                      <a:gd name="connsiteX8" fmla="*/ 761340 w 813236"/>
                      <a:gd name="connsiteY8" fmla="*/ 56090 h 56090"/>
                      <a:gd name="connsiteX9" fmla="*/ 813236 w 813236"/>
                      <a:gd name="connsiteY9" fmla="*/ 34304 h 56090"/>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7348 w 825262"/>
                      <a:gd name="connsiteY6" fmla="*/ 18288 h 56108"/>
                      <a:gd name="connsiteX7" fmla="*/ 113934 w 825262"/>
                      <a:gd name="connsiteY7" fmla="*/ 30581 h 56108"/>
                      <a:gd name="connsiteX8" fmla="*/ 761340 w 825262"/>
                      <a:gd name="connsiteY8" fmla="*/ 56090 h 56108"/>
                      <a:gd name="connsiteX9" fmla="*/ 813236 w 825262"/>
                      <a:gd name="connsiteY9"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94488 w 825262"/>
                      <a:gd name="connsiteY5" fmla="*/ 13716 h 56108"/>
                      <a:gd name="connsiteX6" fmla="*/ 113934 w 825262"/>
                      <a:gd name="connsiteY6" fmla="*/ 30581 h 56108"/>
                      <a:gd name="connsiteX7" fmla="*/ 761340 w 825262"/>
                      <a:gd name="connsiteY7" fmla="*/ 56090 h 56108"/>
                      <a:gd name="connsiteX8" fmla="*/ 813236 w 825262"/>
                      <a:gd name="connsiteY8"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73152 w 825262"/>
                      <a:gd name="connsiteY4" fmla="*/ 12192 h 56108"/>
                      <a:gd name="connsiteX5" fmla="*/ 113934 w 825262"/>
                      <a:gd name="connsiteY5" fmla="*/ 30581 h 56108"/>
                      <a:gd name="connsiteX6" fmla="*/ 761340 w 825262"/>
                      <a:gd name="connsiteY6" fmla="*/ 56090 h 56108"/>
                      <a:gd name="connsiteX7" fmla="*/ 813236 w 825262"/>
                      <a:gd name="connsiteY7" fmla="*/ 34304 h 56108"/>
                      <a:gd name="connsiteX0" fmla="*/ 0 w 825262"/>
                      <a:gd name="connsiteY0" fmla="*/ 0 h 56108"/>
                      <a:gd name="connsiteX1" fmla="*/ 19812 w 825262"/>
                      <a:gd name="connsiteY1" fmla="*/ 4572 h 56108"/>
                      <a:gd name="connsiteX2" fmla="*/ 30480 w 825262"/>
                      <a:gd name="connsiteY2" fmla="*/ 7620 h 56108"/>
                      <a:gd name="connsiteX3" fmla="*/ 59436 w 825262"/>
                      <a:gd name="connsiteY3" fmla="*/ 10668 h 56108"/>
                      <a:gd name="connsiteX4" fmla="*/ 113934 w 825262"/>
                      <a:gd name="connsiteY4" fmla="*/ 30581 h 56108"/>
                      <a:gd name="connsiteX5" fmla="*/ 761340 w 825262"/>
                      <a:gd name="connsiteY5" fmla="*/ 56090 h 56108"/>
                      <a:gd name="connsiteX6" fmla="*/ 813236 w 825262"/>
                      <a:gd name="connsiteY6" fmla="*/ 34304 h 56108"/>
                      <a:gd name="connsiteX0" fmla="*/ 0 w 825262"/>
                      <a:gd name="connsiteY0" fmla="*/ 0 h 56108"/>
                      <a:gd name="connsiteX1" fmla="*/ 19812 w 825262"/>
                      <a:gd name="connsiteY1" fmla="*/ 4572 h 56108"/>
                      <a:gd name="connsiteX2" fmla="*/ 30480 w 825262"/>
                      <a:gd name="connsiteY2" fmla="*/ 7620 h 56108"/>
                      <a:gd name="connsiteX3" fmla="*/ 113934 w 825262"/>
                      <a:gd name="connsiteY3" fmla="*/ 30581 h 56108"/>
                      <a:gd name="connsiteX4" fmla="*/ 761340 w 825262"/>
                      <a:gd name="connsiteY4" fmla="*/ 56090 h 56108"/>
                      <a:gd name="connsiteX5" fmla="*/ 813236 w 825262"/>
                      <a:gd name="connsiteY5" fmla="*/ 34304 h 56108"/>
                      <a:gd name="connsiteX0" fmla="*/ 0 w 825262"/>
                      <a:gd name="connsiteY0" fmla="*/ 0 h 56108"/>
                      <a:gd name="connsiteX1" fmla="*/ 19812 w 825262"/>
                      <a:gd name="connsiteY1" fmla="*/ 4572 h 56108"/>
                      <a:gd name="connsiteX2" fmla="*/ 113934 w 825262"/>
                      <a:gd name="connsiteY2" fmla="*/ 30581 h 56108"/>
                      <a:gd name="connsiteX3" fmla="*/ 761340 w 825262"/>
                      <a:gd name="connsiteY3" fmla="*/ 56090 h 56108"/>
                      <a:gd name="connsiteX4" fmla="*/ 813236 w 825262"/>
                      <a:gd name="connsiteY4" fmla="*/ 34304 h 56108"/>
                      <a:gd name="connsiteX0" fmla="*/ 0 w 825262"/>
                      <a:gd name="connsiteY0" fmla="*/ 0 h 56108"/>
                      <a:gd name="connsiteX1" fmla="*/ 113934 w 825262"/>
                      <a:gd name="connsiteY1" fmla="*/ 30581 h 56108"/>
                      <a:gd name="connsiteX2" fmla="*/ 761340 w 825262"/>
                      <a:gd name="connsiteY2" fmla="*/ 56090 h 56108"/>
                      <a:gd name="connsiteX3" fmla="*/ 813236 w 825262"/>
                      <a:gd name="connsiteY3" fmla="*/ 34304 h 56108"/>
                      <a:gd name="connsiteX0" fmla="*/ 0 w 711328"/>
                      <a:gd name="connsiteY0" fmla="*/ 0 h 25527"/>
                      <a:gd name="connsiteX1" fmla="*/ 647406 w 711328"/>
                      <a:gd name="connsiteY1" fmla="*/ 25509 h 25527"/>
                      <a:gd name="connsiteX2" fmla="*/ 699302 w 711328"/>
                      <a:gd name="connsiteY2" fmla="*/ 3723 h 25527"/>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5509"/>
                      <a:gd name="connsiteX1" fmla="*/ 647406 w 699302"/>
                      <a:gd name="connsiteY1" fmla="*/ 25509 h 25509"/>
                      <a:gd name="connsiteX2" fmla="*/ 699302 w 699302"/>
                      <a:gd name="connsiteY2" fmla="*/ 3723 h 25509"/>
                      <a:gd name="connsiteX0" fmla="*/ 0 w 699302"/>
                      <a:gd name="connsiteY0" fmla="*/ 0 h 26971"/>
                      <a:gd name="connsiteX1" fmla="*/ 329470 w 699302"/>
                      <a:gd name="connsiteY1" fmla="*/ 24892 h 26971"/>
                      <a:gd name="connsiteX2" fmla="*/ 647406 w 699302"/>
                      <a:gd name="connsiteY2" fmla="*/ 25509 h 26971"/>
                      <a:gd name="connsiteX3" fmla="*/ 699302 w 699302"/>
                      <a:gd name="connsiteY3" fmla="*/ 3723 h 26971"/>
                      <a:gd name="connsiteX0" fmla="*/ 0 w 699302"/>
                      <a:gd name="connsiteY0" fmla="*/ 0 h 28557"/>
                      <a:gd name="connsiteX1" fmla="*/ 329470 w 699302"/>
                      <a:gd name="connsiteY1" fmla="*/ 24892 h 28557"/>
                      <a:gd name="connsiteX2" fmla="*/ 488573 w 699302"/>
                      <a:gd name="connsiteY2" fmla="*/ 28320 h 28557"/>
                      <a:gd name="connsiteX3" fmla="*/ 647406 w 699302"/>
                      <a:gd name="connsiteY3" fmla="*/ 25509 h 28557"/>
                      <a:gd name="connsiteX4" fmla="*/ 699302 w 699302"/>
                      <a:gd name="connsiteY4"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557"/>
                      <a:gd name="connsiteX1" fmla="*/ 139391 w 699302"/>
                      <a:gd name="connsiteY1" fmla="*/ 13505 h 28557"/>
                      <a:gd name="connsiteX2" fmla="*/ 329470 w 699302"/>
                      <a:gd name="connsiteY2" fmla="*/ 24892 h 28557"/>
                      <a:gd name="connsiteX3" fmla="*/ 488573 w 699302"/>
                      <a:gd name="connsiteY3" fmla="*/ 28320 h 28557"/>
                      <a:gd name="connsiteX4" fmla="*/ 647406 w 699302"/>
                      <a:gd name="connsiteY4" fmla="*/ 25509 h 28557"/>
                      <a:gd name="connsiteX5" fmla="*/ 699302 w 699302"/>
                      <a:gd name="connsiteY5" fmla="*/ 3723 h 28557"/>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647406 w 699302"/>
                      <a:gd name="connsiteY4" fmla="*/ 25509 h 28320"/>
                      <a:gd name="connsiteX5" fmla="*/ 699302 w 699302"/>
                      <a:gd name="connsiteY5"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88573 w 699302"/>
                      <a:gd name="connsiteY3" fmla="*/ 28320 h 28320"/>
                      <a:gd name="connsiteX4" fmla="*/ 571644 w 699302"/>
                      <a:gd name="connsiteY4" fmla="*/ 27591 h 28320"/>
                      <a:gd name="connsiteX5" fmla="*/ 647406 w 699302"/>
                      <a:gd name="connsiteY5" fmla="*/ 25509 h 28320"/>
                      <a:gd name="connsiteX6" fmla="*/ 699302 w 699302"/>
                      <a:gd name="connsiteY6"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329470 w 699302"/>
                      <a:gd name="connsiteY2" fmla="*/ 24892 h 28320"/>
                      <a:gd name="connsiteX3" fmla="*/ 411133 w 699302"/>
                      <a:gd name="connsiteY3" fmla="*/ 27591 h 28320"/>
                      <a:gd name="connsiteX4" fmla="*/ 488573 w 699302"/>
                      <a:gd name="connsiteY4" fmla="*/ 28320 h 28320"/>
                      <a:gd name="connsiteX5" fmla="*/ 571644 w 699302"/>
                      <a:gd name="connsiteY5" fmla="*/ 27591 h 28320"/>
                      <a:gd name="connsiteX6" fmla="*/ 647406 w 699302"/>
                      <a:gd name="connsiteY6" fmla="*/ 25509 h 28320"/>
                      <a:gd name="connsiteX7" fmla="*/ 699302 w 699302"/>
                      <a:gd name="connsiteY7"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699302"/>
                      <a:gd name="connsiteY0" fmla="*/ 0 h 28320"/>
                      <a:gd name="connsiteX1" fmla="*/ 139391 w 699302"/>
                      <a:gd name="connsiteY1" fmla="*/ 13505 h 28320"/>
                      <a:gd name="connsiteX2" fmla="*/ 236542 w 699302"/>
                      <a:gd name="connsiteY2" fmla="*/ 20189 h 28320"/>
                      <a:gd name="connsiteX3" fmla="*/ 329470 w 699302"/>
                      <a:gd name="connsiteY3" fmla="*/ 24892 h 28320"/>
                      <a:gd name="connsiteX4" fmla="*/ 411133 w 699302"/>
                      <a:gd name="connsiteY4" fmla="*/ 27591 h 28320"/>
                      <a:gd name="connsiteX5" fmla="*/ 488573 w 699302"/>
                      <a:gd name="connsiteY5" fmla="*/ 28320 h 28320"/>
                      <a:gd name="connsiteX6" fmla="*/ 571644 w 699302"/>
                      <a:gd name="connsiteY6" fmla="*/ 27591 h 28320"/>
                      <a:gd name="connsiteX7" fmla="*/ 647406 w 699302"/>
                      <a:gd name="connsiteY7" fmla="*/ 25509 h 28320"/>
                      <a:gd name="connsiteX8" fmla="*/ 699302 w 699302"/>
                      <a:gd name="connsiteY8" fmla="*/ 372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704934"/>
                      <a:gd name="connsiteY0" fmla="*/ 0 h 28320"/>
                      <a:gd name="connsiteX1" fmla="*/ 139391 w 704934"/>
                      <a:gd name="connsiteY1" fmla="*/ 13505 h 28320"/>
                      <a:gd name="connsiteX2" fmla="*/ 236542 w 704934"/>
                      <a:gd name="connsiteY2" fmla="*/ 20189 h 28320"/>
                      <a:gd name="connsiteX3" fmla="*/ 329470 w 704934"/>
                      <a:gd name="connsiteY3" fmla="*/ 24892 h 28320"/>
                      <a:gd name="connsiteX4" fmla="*/ 411133 w 704934"/>
                      <a:gd name="connsiteY4" fmla="*/ 27591 h 28320"/>
                      <a:gd name="connsiteX5" fmla="*/ 488573 w 704934"/>
                      <a:gd name="connsiteY5" fmla="*/ 28320 h 28320"/>
                      <a:gd name="connsiteX6" fmla="*/ 571644 w 704934"/>
                      <a:gd name="connsiteY6" fmla="*/ 27591 h 28320"/>
                      <a:gd name="connsiteX7" fmla="*/ 647406 w 704934"/>
                      <a:gd name="connsiteY7" fmla="*/ 25509 h 28320"/>
                      <a:gd name="connsiteX8" fmla="*/ 704934 w 704934"/>
                      <a:gd name="connsiteY8" fmla="*/ 4733 h 28320"/>
                      <a:gd name="connsiteX0" fmla="*/ 0 w 647406"/>
                      <a:gd name="connsiteY0" fmla="*/ 0 h 28320"/>
                      <a:gd name="connsiteX1" fmla="*/ 139391 w 647406"/>
                      <a:gd name="connsiteY1" fmla="*/ 13505 h 28320"/>
                      <a:gd name="connsiteX2" fmla="*/ 236542 w 647406"/>
                      <a:gd name="connsiteY2" fmla="*/ 20189 h 28320"/>
                      <a:gd name="connsiteX3" fmla="*/ 329470 w 647406"/>
                      <a:gd name="connsiteY3" fmla="*/ 24892 h 28320"/>
                      <a:gd name="connsiteX4" fmla="*/ 411133 w 647406"/>
                      <a:gd name="connsiteY4" fmla="*/ 27591 h 28320"/>
                      <a:gd name="connsiteX5" fmla="*/ 488573 w 647406"/>
                      <a:gd name="connsiteY5" fmla="*/ 28320 h 28320"/>
                      <a:gd name="connsiteX6" fmla="*/ 571644 w 647406"/>
                      <a:gd name="connsiteY6" fmla="*/ 27591 h 28320"/>
                      <a:gd name="connsiteX7" fmla="*/ 647406 w 647406"/>
                      <a:gd name="connsiteY7" fmla="*/ 25509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71644 w 698841"/>
                      <a:gd name="connsiteY6" fmla="*/ 27591 h 28320"/>
                      <a:gd name="connsiteX7" fmla="*/ 698841 w 698841"/>
                      <a:gd name="connsiteY7" fmla="*/ 16858 h 28320"/>
                      <a:gd name="connsiteX0" fmla="*/ 0 w 698841"/>
                      <a:gd name="connsiteY0" fmla="*/ 0 h 28320"/>
                      <a:gd name="connsiteX1" fmla="*/ 139391 w 698841"/>
                      <a:gd name="connsiteY1" fmla="*/ 13505 h 28320"/>
                      <a:gd name="connsiteX2" fmla="*/ 236542 w 698841"/>
                      <a:gd name="connsiteY2" fmla="*/ 20189 h 28320"/>
                      <a:gd name="connsiteX3" fmla="*/ 329470 w 698841"/>
                      <a:gd name="connsiteY3" fmla="*/ 24892 h 28320"/>
                      <a:gd name="connsiteX4" fmla="*/ 411133 w 698841"/>
                      <a:gd name="connsiteY4" fmla="*/ 27591 h 28320"/>
                      <a:gd name="connsiteX5" fmla="*/ 488573 w 698841"/>
                      <a:gd name="connsiteY5" fmla="*/ 28320 h 28320"/>
                      <a:gd name="connsiteX6" fmla="*/ 588803 w 698841"/>
                      <a:gd name="connsiteY6" fmla="*/ 23884 h 28320"/>
                      <a:gd name="connsiteX7" fmla="*/ 698841 w 698841"/>
                      <a:gd name="connsiteY7" fmla="*/ 16858 h 28320"/>
                      <a:gd name="connsiteX0" fmla="*/ 0 w 698841"/>
                      <a:gd name="connsiteY0" fmla="*/ 0 h 27591"/>
                      <a:gd name="connsiteX1" fmla="*/ 139391 w 698841"/>
                      <a:gd name="connsiteY1" fmla="*/ 13505 h 27591"/>
                      <a:gd name="connsiteX2" fmla="*/ 236542 w 698841"/>
                      <a:gd name="connsiteY2" fmla="*/ 20189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39391 w 698841"/>
                      <a:gd name="connsiteY1" fmla="*/ 13505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698841"/>
                      <a:gd name="connsiteY0" fmla="*/ 0 h 27591"/>
                      <a:gd name="connsiteX1" fmla="*/ 180142 w 698841"/>
                      <a:gd name="connsiteY1" fmla="*/ 9803 h 27591"/>
                      <a:gd name="connsiteX2" fmla="*/ 234397 w 698841"/>
                      <a:gd name="connsiteY2" fmla="*/ 18544 h 27591"/>
                      <a:gd name="connsiteX3" fmla="*/ 329470 w 698841"/>
                      <a:gd name="connsiteY3" fmla="*/ 24892 h 27591"/>
                      <a:gd name="connsiteX4" fmla="*/ 411133 w 698841"/>
                      <a:gd name="connsiteY4" fmla="*/ 27591 h 27591"/>
                      <a:gd name="connsiteX5" fmla="*/ 486429 w 698841"/>
                      <a:gd name="connsiteY5" fmla="*/ 27084 h 27591"/>
                      <a:gd name="connsiteX6" fmla="*/ 588803 w 698841"/>
                      <a:gd name="connsiteY6" fmla="*/ 23884 h 27591"/>
                      <a:gd name="connsiteX7" fmla="*/ 698841 w 698841"/>
                      <a:gd name="connsiteY7" fmla="*/ 16858 h 27591"/>
                      <a:gd name="connsiteX0" fmla="*/ 0 w 570154"/>
                      <a:gd name="connsiteY0" fmla="*/ 0 h 31704"/>
                      <a:gd name="connsiteX1" fmla="*/ 51455 w 570154"/>
                      <a:gd name="connsiteY1" fmla="*/ 13916 h 31704"/>
                      <a:gd name="connsiteX2" fmla="*/ 105710 w 570154"/>
                      <a:gd name="connsiteY2" fmla="*/ 22657 h 31704"/>
                      <a:gd name="connsiteX3" fmla="*/ 200783 w 570154"/>
                      <a:gd name="connsiteY3" fmla="*/ 29005 h 31704"/>
                      <a:gd name="connsiteX4" fmla="*/ 282446 w 570154"/>
                      <a:gd name="connsiteY4" fmla="*/ 31704 h 31704"/>
                      <a:gd name="connsiteX5" fmla="*/ 357742 w 570154"/>
                      <a:gd name="connsiteY5" fmla="*/ 31197 h 31704"/>
                      <a:gd name="connsiteX6" fmla="*/ 460116 w 570154"/>
                      <a:gd name="connsiteY6" fmla="*/ 27997 h 31704"/>
                      <a:gd name="connsiteX7" fmla="*/ 570154 w 570154"/>
                      <a:gd name="connsiteY7" fmla="*/ 20971 h 31704"/>
                      <a:gd name="connsiteX0" fmla="*/ 630585 w 630585"/>
                      <a:gd name="connsiteY0" fmla="*/ 0 h 86406"/>
                      <a:gd name="connsiteX1" fmla="*/ 0 w 630585"/>
                      <a:gd name="connsiteY1" fmla="*/ 68618 h 86406"/>
                      <a:gd name="connsiteX2" fmla="*/ 54255 w 630585"/>
                      <a:gd name="connsiteY2" fmla="*/ 77359 h 86406"/>
                      <a:gd name="connsiteX3" fmla="*/ 149328 w 630585"/>
                      <a:gd name="connsiteY3" fmla="*/ 83707 h 86406"/>
                      <a:gd name="connsiteX4" fmla="*/ 230991 w 630585"/>
                      <a:gd name="connsiteY4" fmla="*/ 86406 h 86406"/>
                      <a:gd name="connsiteX5" fmla="*/ 306287 w 630585"/>
                      <a:gd name="connsiteY5" fmla="*/ 85899 h 86406"/>
                      <a:gd name="connsiteX6" fmla="*/ 408661 w 630585"/>
                      <a:gd name="connsiteY6" fmla="*/ 82699 h 86406"/>
                      <a:gd name="connsiteX7" fmla="*/ 518699 w 630585"/>
                      <a:gd name="connsiteY7" fmla="*/ 75673 h 86406"/>
                      <a:gd name="connsiteX0" fmla="*/ 630585 w 632471"/>
                      <a:gd name="connsiteY0" fmla="*/ 0 h 132866"/>
                      <a:gd name="connsiteX1" fmla="*/ 0 w 632471"/>
                      <a:gd name="connsiteY1" fmla="*/ 68618 h 132866"/>
                      <a:gd name="connsiteX2" fmla="*/ 54255 w 632471"/>
                      <a:gd name="connsiteY2" fmla="*/ 77359 h 132866"/>
                      <a:gd name="connsiteX3" fmla="*/ 149328 w 632471"/>
                      <a:gd name="connsiteY3" fmla="*/ 83707 h 132866"/>
                      <a:gd name="connsiteX4" fmla="*/ 230991 w 632471"/>
                      <a:gd name="connsiteY4" fmla="*/ 86406 h 132866"/>
                      <a:gd name="connsiteX5" fmla="*/ 306287 w 632471"/>
                      <a:gd name="connsiteY5" fmla="*/ 85899 h 132866"/>
                      <a:gd name="connsiteX6" fmla="*/ 408661 w 632471"/>
                      <a:gd name="connsiteY6" fmla="*/ 82699 h 132866"/>
                      <a:gd name="connsiteX7" fmla="*/ 632472 w 632471"/>
                      <a:gd name="connsiteY7"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306287 w 632472"/>
                      <a:gd name="connsiteY5" fmla="*/ 85899 h 132866"/>
                      <a:gd name="connsiteX6" fmla="*/ 632472 w 632472"/>
                      <a:gd name="connsiteY6"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230991 w 632472"/>
                      <a:gd name="connsiteY4" fmla="*/ 86406 h 132866"/>
                      <a:gd name="connsiteX5" fmla="*/ 632472 w 632472"/>
                      <a:gd name="connsiteY5" fmla="*/ 132866 h 132866"/>
                      <a:gd name="connsiteX0" fmla="*/ 630585 w 632472"/>
                      <a:gd name="connsiteY0" fmla="*/ 0 h 132866"/>
                      <a:gd name="connsiteX1" fmla="*/ 0 w 632472"/>
                      <a:gd name="connsiteY1" fmla="*/ 68618 h 132866"/>
                      <a:gd name="connsiteX2" fmla="*/ 54255 w 632472"/>
                      <a:gd name="connsiteY2" fmla="*/ 77359 h 132866"/>
                      <a:gd name="connsiteX3" fmla="*/ 149328 w 632472"/>
                      <a:gd name="connsiteY3" fmla="*/ 83707 h 132866"/>
                      <a:gd name="connsiteX4" fmla="*/ 632472 w 632472"/>
                      <a:gd name="connsiteY4" fmla="*/ 132866 h 132866"/>
                      <a:gd name="connsiteX0" fmla="*/ 630585 w 632472"/>
                      <a:gd name="connsiteY0" fmla="*/ 0 h 132866"/>
                      <a:gd name="connsiteX1" fmla="*/ 0 w 632472"/>
                      <a:gd name="connsiteY1" fmla="*/ 68618 h 132866"/>
                      <a:gd name="connsiteX2" fmla="*/ 54255 w 632472"/>
                      <a:gd name="connsiteY2" fmla="*/ 77359 h 132866"/>
                      <a:gd name="connsiteX3" fmla="*/ 632472 w 632472"/>
                      <a:gd name="connsiteY3" fmla="*/ 132866 h 132866"/>
                      <a:gd name="connsiteX0" fmla="*/ 630585 w 632472"/>
                      <a:gd name="connsiteY0" fmla="*/ 0 h 132866"/>
                      <a:gd name="connsiteX1" fmla="*/ 0 w 632472"/>
                      <a:gd name="connsiteY1" fmla="*/ 68618 h 132866"/>
                      <a:gd name="connsiteX2" fmla="*/ 632472 w 632472"/>
                      <a:gd name="connsiteY2" fmla="*/ 132866 h 132866"/>
                      <a:gd name="connsiteX0" fmla="*/ -1 w 1886"/>
                      <a:gd name="connsiteY0" fmla="*/ 0 h 132866"/>
                      <a:gd name="connsiteX1" fmla="*/ 1886 w 1886"/>
                      <a:gd name="connsiteY1" fmla="*/ 132866 h 132866"/>
                      <a:gd name="connsiteX0" fmla="*/ -1 w 34007"/>
                      <a:gd name="connsiteY0" fmla="*/ 0 h 3660"/>
                      <a:gd name="connsiteX1" fmla="*/ 34007 w 34007"/>
                      <a:gd name="connsiteY1" fmla="*/ 3660 h 3660"/>
                      <a:gd name="connsiteX0" fmla="*/ 3714 w 3713"/>
                      <a:gd name="connsiteY0" fmla="*/ 0 h 10085"/>
                      <a:gd name="connsiteX1" fmla="*/ 0 w 3713"/>
                      <a:gd name="connsiteY1" fmla="*/ 10085 h 10085"/>
                      <a:gd name="connsiteX0" fmla="*/ -1 w 25999"/>
                      <a:gd name="connsiteY0" fmla="*/ 0 h 9916"/>
                      <a:gd name="connsiteX1" fmla="*/ 25999 w 25999"/>
                      <a:gd name="connsiteY1" fmla="*/ 9916 h 9916"/>
                      <a:gd name="connsiteX0" fmla="*/ 0 w 174000"/>
                      <a:gd name="connsiteY0" fmla="*/ 0 h 10085"/>
                      <a:gd name="connsiteX1" fmla="*/ 174000 w 174000"/>
                      <a:gd name="connsiteY1" fmla="*/ 10085 h 10085"/>
                      <a:gd name="connsiteX0" fmla="*/ 354960 w 354959"/>
                      <a:gd name="connsiteY0" fmla="*/ 3879 h 3879"/>
                      <a:gd name="connsiteX1" fmla="*/ 0 w 354959"/>
                      <a:gd name="connsiteY1" fmla="*/ 0 h 3879"/>
                      <a:gd name="connsiteX0" fmla="*/ 10490 w 10490"/>
                      <a:gd name="connsiteY0" fmla="*/ 9564 h 9564"/>
                      <a:gd name="connsiteX1" fmla="*/ 0 w 10490"/>
                      <a:gd name="connsiteY1" fmla="*/ 0 h 9564"/>
                      <a:gd name="connsiteX0" fmla="*/ 10000 w 10000"/>
                      <a:gd name="connsiteY0" fmla="*/ 10000 h 10000"/>
                      <a:gd name="connsiteX1" fmla="*/ 4482 w 10000"/>
                      <a:gd name="connsiteY1" fmla="*/ 5257 h 10000"/>
                      <a:gd name="connsiteX2" fmla="*/ 0 w 10000"/>
                      <a:gd name="connsiteY2" fmla="*/ 0 h 10000"/>
                      <a:gd name="connsiteX0" fmla="*/ 10000 w 10000"/>
                      <a:gd name="connsiteY0" fmla="*/ 10000 h 10000"/>
                      <a:gd name="connsiteX1" fmla="*/ 4482 w 10000"/>
                      <a:gd name="connsiteY1" fmla="*/ 5257 h 10000"/>
                      <a:gd name="connsiteX2" fmla="*/ 0 w 10000"/>
                      <a:gd name="connsiteY2" fmla="*/ 0 h 10000"/>
                      <a:gd name="connsiteX0" fmla="*/ 9253 w 9253"/>
                      <a:gd name="connsiteY0" fmla="*/ 9543 h 9543"/>
                      <a:gd name="connsiteX1" fmla="*/ 4482 w 9253"/>
                      <a:gd name="connsiteY1" fmla="*/ 5257 h 9543"/>
                      <a:gd name="connsiteX2" fmla="*/ 0 w 9253"/>
                      <a:gd name="connsiteY2" fmla="*/ 0 h 9543"/>
                      <a:gd name="connsiteX0" fmla="*/ 10000 w 10000"/>
                      <a:gd name="connsiteY0" fmla="*/ 10000 h 10000"/>
                      <a:gd name="connsiteX1" fmla="*/ 5852 w 10000"/>
                      <a:gd name="connsiteY1" fmla="*/ 7429 h 10000"/>
                      <a:gd name="connsiteX2" fmla="*/ 0 w 10000"/>
                      <a:gd name="connsiteY2" fmla="*/ 0 h 10000"/>
                      <a:gd name="connsiteX0" fmla="*/ 10000 w 10000"/>
                      <a:gd name="connsiteY0" fmla="*/ 10000 h 10000"/>
                      <a:gd name="connsiteX1" fmla="*/ 5650 w 10000"/>
                      <a:gd name="connsiteY1" fmla="*/ 6709 h 10000"/>
                      <a:gd name="connsiteX2" fmla="*/ 0 w 10000"/>
                      <a:gd name="connsiteY2" fmla="*/ 0 h 10000"/>
                      <a:gd name="connsiteX0" fmla="*/ 10000 w 10000"/>
                      <a:gd name="connsiteY0" fmla="*/ 10000 h 10000"/>
                      <a:gd name="connsiteX1" fmla="*/ 6860 w 10000"/>
                      <a:gd name="connsiteY1" fmla="*/ 8389 h 10000"/>
                      <a:gd name="connsiteX2" fmla="*/ 0 w 10000"/>
                      <a:gd name="connsiteY2" fmla="*/ 0 h 10000"/>
                      <a:gd name="connsiteX0" fmla="*/ 10000 w 10000"/>
                      <a:gd name="connsiteY0" fmla="*/ 10000 h 10000"/>
                      <a:gd name="connsiteX1" fmla="*/ 6860 w 10000"/>
                      <a:gd name="connsiteY1" fmla="*/ 7669 h 10000"/>
                      <a:gd name="connsiteX2" fmla="*/ 0 w 10000"/>
                      <a:gd name="connsiteY2" fmla="*/ 0 h 10000"/>
                    </a:gdLst>
                    <a:ahLst/>
                    <a:cxnLst>
                      <a:cxn ang="0">
                        <a:pos x="connsiteX0" y="connsiteY0"/>
                      </a:cxn>
                      <a:cxn ang="0">
                        <a:pos x="connsiteX1" y="connsiteY1"/>
                      </a:cxn>
                      <a:cxn ang="0">
                        <a:pos x="connsiteX2" y="connsiteY2"/>
                      </a:cxn>
                    </a:cxnLst>
                    <a:rect l="l" t="t" r="r" b="b"/>
                    <a:pathLst>
                      <a:path w="10000" h="10000">
                        <a:moveTo>
                          <a:pt x="10000" y="10000"/>
                        </a:moveTo>
                        <a:lnTo>
                          <a:pt x="6860" y="7669"/>
                        </a:lnTo>
                        <a:lnTo>
                          <a:pt x="0" y="0"/>
                        </a:lnTo>
                      </a:path>
                    </a:pathLst>
                  </a:custGeom>
                  <a:grpFill/>
                  <a:ln w="12700">
                    <a:solidFill>
                      <a:srgbClr val="9966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grpSp>
          </p:grpSp>
          <p:grpSp>
            <p:nvGrpSpPr>
              <p:cNvPr id="4" name="Группа 3"/>
              <p:cNvGrpSpPr/>
              <p:nvPr/>
            </p:nvGrpSpPr>
            <p:grpSpPr>
              <a:xfrm>
                <a:off x="2352656" y="2759957"/>
                <a:ext cx="807277" cy="1252758"/>
                <a:chOff x="1282790" y="3429983"/>
                <a:chExt cx="807277" cy="1252758"/>
              </a:xfrm>
            </p:grpSpPr>
            <p:grpSp>
              <p:nvGrpSpPr>
                <p:cNvPr id="183" name="Group 14068"/>
                <p:cNvGrpSpPr>
                  <a:grpSpLocks/>
                </p:cNvGrpSpPr>
                <p:nvPr/>
              </p:nvGrpSpPr>
              <p:grpSpPr bwMode="auto">
                <a:xfrm>
                  <a:off x="1282790" y="3429983"/>
                  <a:ext cx="807277" cy="1174038"/>
                  <a:chOff x="6972" y="5484"/>
                  <a:chExt cx="1027" cy="1416"/>
                </a:xfrm>
              </p:grpSpPr>
              <p:sp>
                <p:nvSpPr>
                  <p:cNvPr id="254" name="Freeform 14069"/>
                  <p:cNvSpPr>
                    <a:spLocks/>
                  </p:cNvSpPr>
                  <p:nvPr/>
                </p:nvSpPr>
                <p:spPr bwMode="auto">
                  <a:xfrm>
                    <a:off x="6974" y="5484"/>
                    <a:ext cx="1025" cy="554"/>
                  </a:xfrm>
                  <a:custGeom>
                    <a:avLst/>
                    <a:gdLst>
                      <a:gd name="T0" fmla="*/ 389 w 1027"/>
                      <a:gd name="T1" fmla="*/ 554 h 554"/>
                      <a:gd name="T2" fmla="*/ 1027 w 1027"/>
                      <a:gd name="T3" fmla="*/ 210 h 554"/>
                      <a:gd name="T4" fmla="*/ 632 w 1027"/>
                      <a:gd name="T5" fmla="*/ 0 h 554"/>
                      <a:gd name="T6" fmla="*/ 0 w 1027"/>
                      <a:gd name="T7" fmla="*/ 341 h 554"/>
                      <a:gd name="T8" fmla="*/ 40 w 1027"/>
                      <a:gd name="T9" fmla="*/ 380 h 554"/>
                      <a:gd name="T10" fmla="*/ 81 w 1027"/>
                      <a:gd name="T11" fmla="*/ 418 h 554"/>
                      <a:gd name="T12" fmla="*/ 127 w 1027"/>
                      <a:gd name="T13" fmla="*/ 450 h 554"/>
                      <a:gd name="T14" fmla="*/ 175 w 1027"/>
                      <a:gd name="T15" fmla="*/ 479 h 554"/>
                      <a:gd name="T16" fmla="*/ 227 w 1027"/>
                      <a:gd name="T17" fmla="*/ 503 h 554"/>
                      <a:gd name="T18" fmla="*/ 279 w 1027"/>
                      <a:gd name="T19" fmla="*/ 525 h 554"/>
                      <a:gd name="T20" fmla="*/ 334 w 1027"/>
                      <a:gd name="T21" fmla="*/ 542 h 554"/>
                      <a:gd name="T22" fmla="*/ 389 w 1027"/>
                      <a:gd name="T23"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7" h="554">
                        <a:moveTo>
                          <a:pt x="389" y="554"/>
                        </a:moveTo>
                        <a:lnTo>
                          <a:pt x="1027" y="210"/>
                        </a:lnTo>
                        <a:lnTo>
                          <a:pt x="632" y="0"/>
                        </a:lnTo>
                        <a:lnTo>
                          <a:pt x="0" y="341"/>
                        </a:lnTo>
                        <a:lnTo>
                          <a:pt x="40" y="380"/>
                        </a:lnTo>
                        <a:lnTo>
                          <a:pt x="81" y="418"/>
                        </a:lnTo>
                        <a:lnTo>
                          <a:pt x="127" y="450"/>
                        </a:lnTo>
                        <a:lnTo>
                          <a:pt x="175" y="479"/>
                        </a:lnTo>
                        <a:lnTo>
                          <a:pt x="227" y="503"/>
                        </a:lnTo>
                        <a:lnTo>
                          <a:pt x="279" y="525"/>
                        </a:lnTo>
                        <a:lnTo>
                          <a:pt x="334" y="542"/>
                        </a:lnTo>
                        <a:lnTo>
                          <a:pt x="389" y="554"/>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5" name="Freeform 14070"/>
                  <p:cNvSpPr>
                    <a:spLocks/>
                  </p:cNvSpPr>
                  <p:nvPr/>
                </p:nvSpPr>
                <p:spPr bwMode="auto">
                  <a:xfrm>
                    <a:off x="6974" y="5825"/>
                    <a:ext cx="389" cy="1075"/>
                  </a:xfrm>
                  <a:custGeom>
                    <a:avLst/>
                    <a:gdLst>
                      <a:gd name="T0" fmla="*/ 389 w 389"/>
                      <a:gd name="T1" fmla="*/ 213 h 1075"/>
                      <a:gd name="T2" fmla="*/ 334 w 389"/>
                      <a:gd name="T3" fmla="*/ 201 h 1075"/>
                      <a:gd name="T4" fmla="*/ 279 w 389"/>
                      <a:gd name="T5" fmla="*/ 184 h 1075"/>
                      <a:gd name="T6" fmla="*/ 225 w 389"/>
                      <a:gd name="T7" fmla="*/ 162 h 1075"/>
                      <a:gd name="T8" fmla="*/ 175 w 389"/>
                      <a:gd name="T9" fmla="*/ 138 h 1075"/>
                      <a:gd name="T10" fmla="*/ 127 w 389"/>
                      <a:gd name="T11" fmla="*/ 109 h 1075"/>
                      <a:gd name="T12" fmla="*/ 81 w 389"/>
                      <a:gd name="T13" fmla="*/ 75 h 1075"/>
                      <a:gd name="T14" fmla="*/ 40 w 389"/>
                      <a:gd name="T15" fmla="*/ 39 h 1075"/>
                      <a:gd name="T16" fmla="*/ 0 w 389"/>
                      <a:gd name="T17" fmla="*/ 0 h 1075"/>
                      <a:gd name="T18" fmla="*/ 0 w 389"/>
                      <a:gd name="T19" fmla="*/ 0 h 1075"/>
                      <a:gd name="T20" fmla="*/ 0 w 389"/>
                      <a:gd name="T21" fmla="*/ 879 h 1075"/>
                      <a:gd name="T22" fmla="*/ 40 w 389"/>
                      <a:gd name="T23" fmla="*/ 917 h 1075"/>
                      <a:gd name="T24" fmla="*/ 83 w 389"/>
                      <a:gd name="T25" fmla="*/ 951 h 1075"/>
                      <a:gd name="T26" fmla="*/ 128 w 389"/>
                      <a:gd name="T27" fmla="*/ 981 h 1075"/>
                      <a:gd name="T28" fmla="*/ 177 w 389"/>
                      <a:gd name="T29" fmla="*/ 1009 h 1075"/>
                      <a:gd name="T30" fmla="*/ 228 w 389"/>
                      <a:gd name="T31" fmla="*/ 1031 h 1075"/>
                      <a:gd name="T32" fmla="*/ 279 w 389"/>
                      <a:gd name="T33" fmla="*/ 1051 h 1075"/>
                      <a:gd name="T34" fmla="*/ 334 w 389"/>
                      <a:gd name="T35" fmla="*/ 1065 h 1075"/>
                      <a:gd name="T36" fmla="*/ 389 w 389"/>
                      <a:gd name="T37" fmla="*/ 1075 h 1075"/>
                      <a:gd name="T38" fmla="*/ 389 w 389"/>
                      <a:gd name="T39" fmla="*/ 1075 h 1075"/>
                      <a:gd name="T40" fmla="*/ 389 w 389"/>
                      <a:gd name="T41" fmla="*/ 213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9" h="1075">
                        <a:moveTo>
                          <a:pt x="389" y="213"/>
                        </a:moveTo>
                        <a:lnTo>
                          <a:pt x="334" y="201"/>
                        </a:lnTo>
                        <a:lnTo>
                          <a:pt x="279" y="184"/>
                        </a:lnTo>
                        <a:lnTo>
                          <a:pt x="225" y="162"/>
                        </a:lnTo>
                        <a:lnTo>
                          <a:pt x="175" y="138"/>
                        </a:lnTo>
                        <a:lnTo>
                          <a:pt x="127" y="109"/>
                        </a:lnTo>
                        <a:lnTo>
                          <a:pt x="81" y="75"/>
                        </a:lnTo>
                        <a:lnTo>
                          <a:pt x="40" y="39"/>
                        </a:lnTo>
                        <a:lnTo>
                          <a:pt x="0" y="0"/>
                        </a:lnTo>
                        <a:lnTo>
                          <a:pt x="0" y="879"/>
                        </a:lnTo>
                        <a:lnTo>
                          <a:pt x="40" y="917"/>
                        </a:lnTo>
                        <a:lnTo>
                          <a:pt x="83" y="951"/>
                        </a:lnTo>
                        <a:lnTo>
                          <a:pt x="128" y="981"/>
                        </a:lnTo>
                        <a:lnTo>
                          <a:pt x="177" y="1009"/>
                        </a:lnTo>
                        <a:lnTo>
                          <a:pt x="228" y="1031"/>
                        </a:lnTo>
                        <a:lnTo>
                          <a:pt x="279" y="1051"/>
                        </a:lnTo>
                        <a:lnTo>
                          <a:pt x="334" y="1065"/>
                        </a:lnTo>
                        <a:lnTo>
                          <a:pt x="389" y="1075"/>
                        </a:lnTo>
                        <a:lnTo>
                          <a:pt x="389" y="213"/>
                        </a:lnTo>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6" name="Freeform 14071"/>
                  <p:cNvSpPr>
                    <a:spLocks/>
                  </p:cNvSpPr>
                  <p:nvPr/>
                </p:nvSpPr>
                <p:spPr bwMode="auto">
                  <a:xfrm>
                    <a:off x="7363" y="5694"/>
                    <a:ext cx="636" cy="1208"/>
                  </a:xfrm>
                  <a:custGeom>
                    <a:avLst/>
                    <a:gdLst>
                      <a:gd name="T0" fmla="*/ 0 w 638"/>
                      <a:gd name="T1" fmla="*/ 344 h 1206"/>
                      <a:gd name="T2" fmla="*/ 0 w 638"/>
                      <a:gd name="T3" fmla="*/ 1206 h 1206"/>
                      <a:gd name="T4" fmla="*/ 638 w 638"/>
                      <a:gd name="T5" fmla="*/ 864 h 1206"/>
                      <a:gd name="T6" fmla="*/ 638 w 638"/>
                      <a:gd name="T7" fmla="*/ 0 h 1206"/>
                      <a:gd name="T8" fmla="*/ 0 w 638"/>
                      <a:gd name="T9" fmla="*/ 344 h 1206"/>
                    </a:gdLst>
                    <a:ahLst/>
                    <a:cxnLst>
                      <a:cxn ang="0">
                        <a:pos x="T0" y="T1"/>
                      </a:cxn>
                      <a:cxn ang="0">
                        <a:pos x="T2" y="T3"/>
                      </a:cxn>
                      <a:cxn ang="0">
                        <a:pos x="T4" y="T5"/>
                      </a:cxn>
                      <a:cxn ang="0">
                        <a:pos x="T6" y="T7"/>
                      </a:cxn>
                      <a:cxn ang="0">
                        <a:pos x="T8" y="T9"/>
                      </a:cxn>
                    </a:cxnLst>
                    <a:rect l="0" t="0" r="r" b="b"/>
                    <a:pathLst>
                      <a:path w="638" h="1206">
                        <a:moveTo>
                          <a:pt x="0" y="344"/>
                        </a:moveTo>
                        <a:lnTo>
                          <a:pt x="0" y="1206"/>
                        </a:lnTo>
                        <a:lnTo>
                          <a:pt x="638" y="864"/>
                        </a:lnTo>
                        <a:lnTo>
                          <a:pt x="638" y="0"/>
                        </a:lnTo>
                        <a:lnTo>
                          <a:pt x="0" y="344"/>
                        </a:lnTo>
                        <a:close/>
                      </a:path>
                    </a:pathLst>
                  </a:custGeom>
                  <a:solidFill>
                    <a:srgbClr val="CDF2FF"/>
                  </a:solidFill>
                  <a:ln w="28575">
                    <a:solidFill>
                      <a:schemeClr val="accent1">
                        <a:lumMod val="50000"/>
                      </a:schemeClr>
                    </a:solidFill>
                    <a:round/>
                    <a:headEnd/>
                    <a:tailEnd/>
                  </a:ln>
                </p:spPr>
                <p:txBody>
                  <a:bodyPr upright="1"/>
                  <a:lstStyle/>
                  <a:p>
                    <a:pPr algn="ctr" eaLnBrk="1" hangingPunct="1">
                      <a:defRPr/>
                    </a:pPr>
                    <a:endParaRPr lang="ru-RU"/>
                  </a:p>
                </p:txBody>
              </p:sp>
              <p:sp>
                <p:nvSpPr>
                  <p:cNvPr id="257" name="Freeform 14072"/>
                  <p:cNvSpPr>
                    <a:spLocks/>
                  </p:cNvSpPr>
                  <p:nvPr/>
                </p:nvSpPr>
                <p:spPr bwMode="auto">
                  <a:xfrm>
                    <a:off x="7120" y="6358"/>
                    <a:ext cx="63" cy="78"/>
                  </a:xfrm>
                  <a:custGeom>
                    <a:avLst/>
                    <a:gdLst>
                      <a:gd name="T0" fmla="*/ 59 w 63"/>
                      <a:gd name="T1" fmla="*/ 28 h 78"/>
                      <a:gd name="T2" fmla="*/ 52 w 63"/>
                      <a:gd name="T3" fmla="*/ 15 h 78"/>
                      <a:gd name="T4" fmla="*/ 42 w 63"/>
                      <a:gd name="T5" fmla="*/ 5 h 78"/>
                      <a:gd name="T6" fmla="*/ 29 w 63"/>
                      <a:gd name="T7" fmla="*/ 0 h 78"/>
                      <a:gd name="T8" fmla="*/ 17 w 63"/>
                      <a:gd name="T9" fmla="*/ 1 h 78"/>
                      <a:gd name="T10" fmla="*/ 7 w 63"/>
                      <a:gd name="T11" fmla="*/ 8 h 78"/>
                      <a:gd name="T12" fmla="*/ 2 w 63"/>
                      <a:gd name="T13" fmla="*/ 20 h 78"/>
                      <a:gd name="T14" fmla="*/ 0 w 63"/>
                      <a:gd name="T15" fmla="*/ 34 h 78"/>
                      <a:gd name="T16" fmla="*/ 3 w 63"/>
                      <a:gd name="T17" fmla="*/ 49 h 78"/>
                      <a:gd name="T18" fmla="*/ 10 w 63"/>
                      <a:gd name="T19" fmla="*/ 62 h 78"/>
                      <a:gd name="T20" fmla="*/ 22 w 63"/>
                      <a:gd name="T21" fmla="*/ 73 h 78"/>
                      <a:gd name="T22" fmla="*/ 33 w 63"/>
                      <a:gd name="T23" fmla="*/ 78 h 78"/>
                      <a:gd name="T24" fmla="*/ 46 w 63"/>
                      <a:gd name="T25" fmla="*/ 78 h 78"/>
                      <a:gd name="T26" fmla="*/ 54 w 63"/>
                      <a:gd name="T27" fmla="*/ 69 h 78"/>
                      <a:gd name="T28" fmla="*/ 62 w 63"/>
                      <a:gd name="T29" fmla="*/ 59 h 78"/>
                      <a:gd name="T30" fmla="*/ 63 w 63"/>
                      <a:gd name="T31" fmla="*/ 44 h 78"/>
                      <a:gd name="T32" fmla="*/ 59 w 63"/>
                      <a:gd name="T33" fmla="*/ 28 h 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3" h="78">
                        <a:moveTo>
                          <a:pt x="59" y="28"/>
                        </a:moveTo>
                        <a:lnTo>
                          <a:pt x="52" y="15"/>
                        </a:lnTo>
                        <a:lnTo>
                          <a:pt x="42" y="5"/>
                        </a:lnTo>
                        <a:lnTo>
                          <a:pt x="29" y="0"/>
                        </a:lnTo>
                        <a:lnTo>
                          <a:pt x="17" y="1"/>
                        </a:lnTo>
                        <a:lnTo>
                          <a:pt x="7" y="8"/>
                        </a:lnTo>
                        <a:lnTo>
                          <a:pt x="2" y="20"/>
                        </a:lnTo>
                        <a:lnTo>
                          <a:pt x="0" y="34"/>
                        </a:lnTo>
                        <a:lnTo>
                          <a:pt x="3" y="49"/>
                        </a:lnTo>
                        <a:lnTo>
                          <a:pt x="10" y="62"/>
                        </a:lnTo>
                        <a:lnTo>
                          <a:pt x="22" y="73"/>
                        </a:lnTo>
                        <a:lnTo>
                          <a:pt x="33" y="78"/>
                        </a:lnTo>
                        <a:lnTo>
                          <a:pt x="46" y="78"/>
                        </a:lnTo>
                        <a:lnTo>
                          <a:pt x="54" y="69"/>
                        </a:lnTo>
                        <a:lnTo>
                          <a:pt x="62" y="59"/>
                        </a:lnTo>
                        <a:lnTo>
                          <a:pt x="63" y="44"/>
                        </a:lnTo>
                        <a:lnTo>
                          <a:pt x="59" y="28"/>
                        </a:lnTo>
                      </a:path>
                    </a:pathLst>
                  </a:custGeom>
                  <a:solidFill>
                    <a:srgbClr val="FFCCCC"/>
                  </a:solidFill>
                  <a:ln w="28575">
                    <a:solidFill>
                      <a:srgbClr val="0070C0"/>
                    </a:solidFill>
                    <a:round/>
                    <a:headEnd/>
                    <a:tailEnd/>
                  </a:ln>
                </p:spPr>
                <p:txBody>
                  <a:bodyPr/>
                  <a:lstStyle/>
                  <a:p>
                    <a:endParaRPr lang="ru-RU"/>
                  </a:p>
                </p:txBody>
              </p:sp>
              <p:sp>
                <p:nvSpPr>
                  <p:cNvPr id="258" name="Freeform 14073"/>
                  <p:cNvSpPr>
                    <a:spLocks/>
                  </p:cNvSpPr>
                  <p:nvPr/>
                </p:nvSpPr>
                <p:spPr bwMode="auto">
                  <a:xfrm>
                    <a:off x="7035" y="6536"/>
                    <a:ext cx="264" cy="134"/>
                  </a:xfrm>
                  <a:custGeom>
                    <a:avLst/>
                    <a:gdLst>
                      <a:gd name="T0" fmla="*/ 0 w 264"/>
                      <a:gd name="T1" fmla="*/ 0 h 134"/>
                      <a:gd name="T2" fmla="*/ 30 w 264"/>
                      <a:gd name="T3" fmla="*/ 24 h 134"/>
                      <a:gd name="T4" fmla="*/ 61 w 264"/>
                      <a:gd name="T5" fmla="*/ 46 h 134"/>
                      <a:gd name="T6" fmla="*/ 92 w 264"/>
                      <a:gd name="T7" fmla="*/ 65 h 134"/>
                      <a:gd name="T8" fmla="*/ 125 w 264"/>
                      <a:gd name="T9" fmla="*/ 83 h 134"/>
                      <a:gd name="T10" fmla="*/ 159 w 264"/>
                      <a:gd name="T11" fmla="*/ 99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6"/>
                        </a:lnTo>
                        <a:lnTo>
                          <a:pt x="92" y="65"/>
                        </a:lnTo>
                        <a:lnTo>
                          <a:pt x="125" y="83"/>
                        </a:lnTo>
                        <a:lnTo>
                          <a:pt x="159" y="99"/>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59" name="Freeform 14074"/>
                  <p:cNvSpPr>
                    <a:spLocks/>
                  </p:cNvSpPr>
                  <p:nvPr/>
                </p:nvSpPr>
                <p:spPr bwMode="auto">
                  <a:xfrm>
                    <a:off x="7035" y="6589"/>
                    <a:ext cx="264" cy="134"/>
                  </a:xfrm>
                  <a:custGeom>
                    <a:avLst/>
                    <a:gdLst>
                      <a:gd name="T0" fmla="*/ 0 w 264"/>
                      <a:gd name="T1" fmla="*/ 0 h 134"/>
                      <a:gd name="T2" fmla="*/ 30 w 264"/>
                      <a:gd name="T3" fmla="*/ 24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4"/>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0" name="Freeform 14075"/>
                  <p:cNvSpPr>
                    <a:spLocks/>
                  </p:cNvSpPr>
                  <p:nvPr/>
                </p:nvSpPr>
                <p:spPr bwMode="auto">
                  <a:xfrm>
                    <a:off x="7035" y="6642"/>
                    <a:ext cx="264" cy="134"/>
                  </a:xfrm>
                  <a:custGeom>
                    <a:avLst/>
                    <a:gdLst>
                      <a:gd name="T0" fmla="*/ 0 w 264"/>
                      <a:gd name="T1" fmla="*/ 0 h 134"/>
                      <a:gd name="T2" fmla="*/ 30 w 264"/>
                      <a:gd name="T3" fmla="*/ 23 h 134"/>
                      <a:gd name="T4" fmla="*/ 61 w 264"/>
                      <a:gd name="T5" fmla="*/ 44 h 134"/>
                      <a:gd name="T6" fmla="*/ 92 w 264"/>
                      <a:gd name="T7" fmla="*/ 64 h 134"/>
                      <a:gd name="T8" fmla="*/ 125 w 264"/>
                      <a:gd name="T9" fmla="*/ 81 h 134"/>
                      <a:gd name="T10" fmla="*/ 159 w 264"/>
                      <a:gd name="T11" fmla="*/ 98 h 134"/>
                      <a:gd name="T12" fmla="*/ 194 w 264"/>
                      <a:gd name="T13" fmla="*/ 112 h 134"/>
                      <a:gd name="T14" fmla="*/ 228 w 264"/>
                      <a:gd name="T15" fmla="*/ 124 h 134"/>
                      <a:gd name="T16" fmla="*/ 264 w 264"/>
                      <a:gd name="T17" fmla="*/ 134 h 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64" h="134">
                        <a:moveTo>
                          <a:pt x="0" y="0"/>
                        </a:moveTo>
                        <a:lnTo>
                          <a:pt x="30" y="23"/>
                        </a:lnTo>
                        <a:lnTo>
                          <a:pt x="61" y="44"/>
                        </a:lnTo>
                        <a:lnTo>
                          <a:pt x="92" y="64"/>
                        </a:lnTo>
                        <a:lnTo>
                          <a:pt x="125" y="81"/>
                        </a:lnTo>
                        <a:lnTo>
                          <a:pt x="159" y="98"/>
                        </a:lnTo>
                        <a:lnTo>
                          <a:pt x="194" y="112"/>
                        </a:lnTo>
                        <a:lnTo>
                          <a:pt x="228" y="124"/>
                        </a:lnTo>
                        <a:lnTo>
                          <a:pt x="264" y="134"/>
                        </a:lnTo>
                      </a:path>
                    </a:pathLst>
                  </a:custGeom>
                  <a:noFill/>
                  <a:ln w="28575">
                    <a:solidFill>
                      <a:srgbClr val="0070C0"/>
                    </a:solidFill>
                    <a:round/>
                    <a:headEnd/>
                    <a:tailEnd/>
                  </a:ln>
                  <a:extLst>
                    <a:ext uri="{909E8E84-426E-40DD-AFC4-6F175D3DCCD1}">
                      <a14:hiddenFill xmlns:a14="http://schemas.microsoft.com/office/drawing/2010/main">
                        <a:solidFill>
                          <a:srgbClr val="FFFFFF"/>
                        </a:solidFill>
                      </a14:hiddenFill>
                    </a:ext>
                  </a:extLst>
                </p:spPr>
                <p:txBody>
                  <a:bodyPr/>
                  <a:lstStyle/>
                  <a:p>
                    <a:endParaRPr lang="ru-RU"/>
                  </a:p>
                </p:txBody>
              </p:sp>
              <p:sp>
                <p:nvSpPr>
                  <p:cNvPr id="261" name="Freeform 14076"/>
                  <p:cNvSpPr>
                    <a:spLocks/>
                  </p:cNvSpPr>
                  <p:nvPr/>
                </p:nvSpPr>
                <p:spPr bwMode="auto">
                  <a:xfrm>
                    <a:off x="7025" y="5992"/>
                    <a:ext cx="282" cy="156"/>
                  </a:xfrm>
                  <a:custGeom>
                    <a:avLst/>
                    <a:gdLst>
                      <a:gd name="T0" fmla="*/ 10 w 282"/>
                      <a:gd name="T1" fmla="*/ 22 h 156"/>
                      <a:gd name="T2" fmla="*/ 68 w 282"/>
                      <a:gd name="T3" fmla="*/ 66 h 156"/>
                      <a:gd name="T4" fmla="*/ 99 w 282"/>
                      <a:gd name="T5" fmla="*/ 85 h 156"/>
                      <a:gd name="T6" fmla="*/ 132 w 282"/>
                      <a:gd name="T7" fmla="*/ 104 h 156"/>
                      <a:gd name="T8" fmla="*/ 167 w 282"/>
                      <a:gd name="T9" fmla="*/ 119 h 156"/>
                      <a:gd name="T10" fmla="*/ 201 w 282"/>
                      <a:gd name="T11" fmla="*/ 134 h 156"/>
                      <a:gd name="T12" fmla="*/ 236 w 282"/>
                      <a:gd name="T13" fmla="*/ 146 h 156"/>
                      <a:gd name="T14" fmla="*/ 272 w 282"/>
                      <a:gd name="T15" fmla="*/ 156 h 156"/>
                      <a:gd name="T16" fmla="*/ 278 w 282"/>
                      <a:gd name="T17" fmla="*/ 155 h 156"/>
                      <a:gd name="T18" fmla="*/ 281 w 282"/>
                      <a:gd name="T19" fmla="*/ 151 h 156"/>
                      <a:gd name="T20" fmla="*/ 282 w 282"/>
                      <a:gd name="T21" fmla="*/ 146 h 156"/>
                      <a:gd name="T22" fmla="*/ 282 w 282"/>
                      <a:gd name="T23" fmla="*/ 141 h 156"/>
                      <a:gd name="T24" fmla="*/ 279 w 282"/>
                      <a:gd name="T25" fmla="*/ 136 h 156"/>
                      <a:gd name="T26" fmla="*/ 272 w 282"/>
                      <a:gd name="T27" fmla="*/ 133 h 156"/>
                      <a:gd name="T28" fmla="*/ 236 w 282"/>
                      <a:gd name="T29" fmla="*/ 122 h 156"/>
                      <a:gd name="T30" fmla="*/ 202 w 282"/>
                      <a:gd name="T31" fmla="*/ 110 h 156"/>
                      <a:gd name="T32" fmla="*/ 168 w 282"/>
                      <a:gd name="T33" fmla="*/ 97 h 156"/>
                      <a:gd name="T34" fmla="*/ 135 w 282"/>
                      <a:gd name="T35" fmla="*/ 80 h 156"/>
                      <a:gd name="T36" fmla="*/ 104 w 282"/>
                      <a:gd name="T37" fmla="*/ 63 h 156"/>
                      <a:gd name="T38" fmla="*/ 72 w 282"/>
                      <a:gd name="T39" fmla="*/ 44 h 156"/>
                      <a:gd name="T40" fmla="*/ 14 w 282"/>
                      <a:gd name="T41" fmla="*/ 2 h 156"/>
                      <a:gd name="T42" fmla="*/ 8 w 282"/>
                      <a:gd name="T43" fmla="*/ 0 h 156"/>
                      <a:gd name="T44" fmla="*/ 2 w 282"/>
                      <a:gd name="T45" fmla="*/ 2 h 156"/>
                      <a:gd name="T46" fmla="*/ 0 w 282"/>
                      <a:gd name="T47" fmla="*/ 5 h 156"/>
                      <a:gd name="T48" fmla="*/ 0 w 282"/>
                      <a:gd name="T49" fmla="*/ 8 h 156"/>
                      <a:gd name="T50" fmla="*/ 2 w 282"/>
                      <a:gd name="T51" fmla="*/ 17 h 156"/>
                      <a:gd name="T52" fmla="*/ 10 w 282"/>
                      <a:gd name="T53" fmla="*/ 22 h 15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2" h="156">
                        <a:moveTo>
                          <a:pt x="10" y="22"/>
                        </a:moveTo>
                        <a:lnTo>
                          <a:pt x="68" y="66"/>
                        </a:lnTo>
                        <a:lnTo>
                          <a:pt x="99" y="85"/>
                        </a:lnTo>
                        <a:lnTo>
                          <a:pt x="132" y="104"/>
                        </a:lnTo>
                        <a:lnTo>
                          <a:pt x="167" y="119"/>
                        </a:lnTo>
                        <a:lnTo>
                          <a:pt x="201" y="134"/>
                        </a:lnTo>
                        <a:lnTo>
                          <a:pt x="236" y="146"/>
                        </a:lnTo>
                        <a:lnTo>
                          <a:pt x="272" y="156"/>
                        </a:lnTo>
                        <a:lnTo>
                          <a:pt x="278" y="155"/>
                        </a:lnTo>
                        <a:lnTo>
                          <a:pt x="281" y="151"/>
                        </a:lnTo>
                        <a:lnTo>
                          <a:pt x="282" y="146"/>
                        </a:lnTo>
                        <a:lnTo>
                          <a:pt x="282" y="141"/>
                        </a:lnTo>
                        <a:lnTo>
                          <a:pt x="279" y="136"/>
                        </a:lnTo>
                        <a:lnTo>
                          <a:pt x="272" y="133"/>
                        </a:lnTo>
                        <a:lnTo>
                          <a:pt x="236" y="122"/>
                        </a:lnTo>
                        <a:lnTo>
                          <a:pt x="202" y="110"/>
                        </a:lnTo>
                        <a:lnTo>
                          <a:pt x="168" y="97"/>
                        </a:lnTo>
                        <a:lnTo>
                          <a:pt x="135" y="80"/>
                        </a:lnTo>
                        <a:lnTo>
                          <a:pt x="104" y="63"/>
                        </a:lnTo>
                        <a:lnTo>
                          <a:pt x="72" y="44"/>
                        </a:lnTo>
                        <a:lnTo>
                          <a:pt x="14" y="2"/>
                        </a:lnTo>
                        <a:lnTo>
                          <a:pt x="8" y="0"/>
                        </a:lnTo>
                        <a:lnTo>
                          <a:pt x="2" y="2"/>
                        </a:lnTo>
                        <a:lnTo>
                          <a:pt x="0" y="5"/>
                        </a:lnTo>
                        <a:lnTo>
                          <a:pt x="0" y="8"/>
                        </a:lnTo>
                        <a:lnTo>
                          <a:pt x="2" y="17"/>
                        </a:lnTo>
                        <a:lnTo>
                          <a:pt x="10" y="22"/>
                        </a:lnTo>
                      </a:path>
                    </a:pathLst>
                  </a:custGeom>
                  <a:solidFill>
                    <a:srgbClr val="0070C0"/>
                  </a:solidFill>
                  <a:ln w="28575">
                    <a:solidFill>
                      <a:srgbClr val="0070C0"/>
                    </a:solidFill>
                    <a:round/>
                    <a:headEnd/>
                    <a:tailEnd/>
                  </a:ln>
                </p:spPr>
                <p:txBody>
                  <a:bodyPr/>
                  <a:lstStyle/>
                  <a:p>
                    <a:endParaRPr lang="ru-RU"/>
                  </a:p>
                </p:txBody>
              </p:sp>
              <p:sp>
                <p:nvSpPr>
                  <p:cNvPr id="262" name="Freeform 14077"/>
                  <p:cNvSpPr>
                    <a:spLocks/>
                  </p:cNvSpPr>
                  <p:nvPr/>
                </p:nvSpPr>
                <p:spPr bwMode="auto">
                  <a:xfrm>
                    <a:off x="7035" y="6099"/>
                    <a:ext cx="264" cy="151"/>
                  </a:xfrm>
                  <a:custGeom>
                    <a:avLst/>
                    <a:gdLst>
                      <a:gd name="T0" fmla="*/ 0 w 264"/>
                      <a:gd name="T1" fmla="*/ 17 h 151"/>
                      <a:gd name="T2" fmla="*/ 30 w 264"/>
                      <a:gd name="T3" fmla="*/ 41 h 151"/>
                      <a:gd name="T4" fmla="*/ 60 w 264"/>
                      <a:gd name="T5" fmla="*/ 61 h 151"/>
                      <a:gd name="T6" fmla="*/ 91 w 264"/>
                      <a:gd name="T7" fmla="*/ 82 h 151"/>
                      <a:gd name="T8" fmla="*/ 124 w 264"/>
                      <a:gd name="T9" fmla="*/ 99 h 151"/>
                      <a:gd name="T10" fmla="*/ 157 w 264"/>
                      <a:gd name="T11" fmla="*/ 116 h 151"/>
                      <a:gd name="T12" fmla="*/ 192 w 264"/>
                      <a:gd name="T13" fmla="*/ 129 h 151"/>
                      <a:gd name="T14" fmla="*/ 226 w 264"/>
                      <a:gd name="T15" fmla="*/ 141 h 151"/>
                      <a:gd name="T16" fmla="*/ 264 w 264"/>
                      <a:gd name="T17" fmla="*/ 151 h 151"/>
                      <a:gd name="T18" fmla="*/ 264 w 264"/>
                      <a:gd name="T19" fmla="*/ 151 h 151"/>
                      <a:gd name="T20" fmla="*/ 264 w 264"/>
                      <a:gd name="T21" fmla="*/ 134 h 151"/>
                      <a:gd name="T22" fmla="*/ 228 w 264"/>
                      <a:gd name="T23" fmla="*/ 124 h 151"/>
                      <a:gd name="T24" fmla="*/ 192 w 264"/>
                      <a:gd name="T25" fmla="*/ 111 h 151"/>
                      <a:gd name="T26" fmla="*/ 124 w 264"/>
                      <a:gd name="T27" fmla="*/ 80 h 151"/>
                      <a:gd name="T28" fmla="*/ 60 w 264"/>
                      <a:gd name="T29" fmla="*/ 44 h 151"/>
                      <a:gd name="T30" fmla="*/ 0 w 264"/>
                      <a:gd name="T31" fmla="*/ 0 h 151"/>
                      <a:gd name="T32" fmla="*/ 0 w 264"/>
                      <a:gd name="T33" fmla="*/ 0 h 151"/>
                      <a:gd name="T34" fmla="*/ 0 w 264"/>
                      <a:gd name="T35" fmla="*/ 17 h 151"/>
                      <a:gd name="T36" fmla="*/ 0 w 264"/>
                      <a:gd name="T37" fmla="*/ 17 h 15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4" h="151">
                        <a:moveTo>
                          <a:pt x="0" y="17"/>
                        </a:moveTo>
                        <a:lnTo>
                          <a:pt x="30" y="41"/>
                        </a:lnTo>
                        <a:lnTo>
                          <a:pt x="60" y="61"/>
                        </a:lnTo>
                        <a:lnTo>
                          <a:pt x="91" y="82"/>
                        </a:lnTo>
                        <a:lnTo>
                          <a:pt x="124" y="99"/>
                        </a:lnTo>
                        <a:lnTo>
                          <a:pt x="157" y="116"/>
                        </a:lnTo>
                        <a:lnTo>
                          <a:pt x="192" y="129"/>
                        </a:lnTo>
                        <a:lnTo>
                          <a:pt x="226" y="141"/>
                        </a:lnTo>
                        <a:lnTo>
                          <a:pt x="264" y="151"/>
                        </a:lnTo>
                        <a:lnTo>
                          <a:pt x="264" y="134"/>
                        </a:lnTo>
                        <a:lnTo>
                          <a:pt x="228" y="124"/>
                        </a:lnTo>
                        <a:lnTo>
                          <a:pt x="192" y="111"/>
                        </a:lnTo>
                        <a:lnTo>
                          <a:pt x="124" y="80"/>
                        </a:lnTo>
                        <a:lnTo>
                          <a:pt x="60" y="44"/>
                        </a:lnTo>
                        <a:lnTo>
                          <a:pt x="0" y="0"/>
                        </a:lnTo>
                        <a:lnTo>
                          <a:pt x="0" y="17"/>
                        </a:lnTo>
                        <a:close/>
                      </a:path>
                    </a:pathLst>
                  </a:custGeom>
                  <a:solidFill>
                    <a:srgbClr val="0070C0"/>
                  </a:solidFill>
                  <a:ln w="28575">
                    <a:solidFill>
                      <a:srgbClr val="0070C0"/>
                    </a:solidFill>
                    <a:round/>
                    <a:headEnd/>
                    <a:tailEnd/>
                  </a:ln>
                </p:spPr>
                <p:txBody>
                  <a:bodyPr/>
                  <a:lstStyle/>
                  <a:p>
                    <a:endParaRPr lang="ru-RU"/>
                  </a:p>
                </p:txBody>
              </p:sp>
            </p:grpSp>
            <p:grpSp>
              <p:nvGrpSpPr>
                <p:cNvPr id="3" name="Группа 2"/>
                <p:cNvGrpSpPr/>
                <p:nvPr/>
              </p:nvGrpSpPr>
              <p:grpSpPr>
                <a:xfrm>
                  <a:off x="1700473" y="4272574"/>
                  <a:ext cx="267522" cy="410167"/>
                  <a:chOff x="2631780" y="4262417"/>
                  <a:chExt cx="267522" cy="410167"/>
                </a:xfrm>
              </p:grpSpPr>
              <p:sp>
                <p:nvSpPr>
                  <p:cNvPr id="107" name="Freeform 58"/>
                  <p:cNvSpPr>
                    <a:spLocks/>
                  </p:cNvSpPr>
                  <p:nvPr/>
                </p:nvSpPr>
                <p:spPr bwMode="auto">
                  <a:xfrm>
                    <a:off x="2631780" y="4262417"/>
                    <a:ext cx="267522" cy="410167"/>
                  </a:xfrm>
                  <a:custGeom>
                    <a:avLst/>
                    <a:gdLst>
                      <a:gd name="T0" fmla="*/ 0 w 341"/>
                      <a:gd name="T1" fmla="*/ 344 h 497"/>
                      <a:gd name="T2" fmla="*/ 279 w 341"/>
                      <a:gd name="T3" fmla="*/ 495 h 497"/>
                      <a:gd name="T4" fmla="*/ 289 w 341"/>
                      <a:gd name="T5" fmla="*/ 497 h 497"/>
                      <a:gd name="T6" fmla="*/ 298 w 341"/>
                      <a:gd name="T7" fmla="*/ 497 h 497"/>
                      <a:gd name="T8" fmla="*/ 316 w 341"/>
                      <a:gd name="T9" fmla="*/ 493 h 497"/>
                      <a:gd name="T10" fmla="*/ 331 w 341"/>
                      <a:gd name="T11" fmla="*/ 481 h 497"/>
                      <a:gd name="T12" fmla="*/ 335 w 341"/>
                      <a:gd name="T13" fmla="*/ 475 h 497"/>
                      <a:gd name="T14" fmla="*/ 339 w 341"/>
                      <a:gd name="T15" fmla="*/ 466 h 497"/>
                      <a:gd name="T16" fmla="*/ 341 w 341"/>
                      <a:gd name="T17" fmla="*/ 458 h 497"/>
                      <a:gd name="T18" fmla="*/ 341 w 341"/>
                      <a:gd name="T19" fmla="*/ 447 h 497"/>
                      <a:gd name="T20" fmla="*/ 341 w 341"/>
                      <a:gd name="T21" fmla="*/ 192 h 497"/>
                      <a:gd name="T22" fmla="*/ 179 w 341"/>
                      <a:gd name="T23" fmla="*/ 100 h 497"/>
                      <a:gd name="T24" fmla="*/ 171 w 341"/>
                      <a:gd name="T25" fmla="*/ 65 h 497"/>
                      <a:gd name="T26" fmla="*/ 34 w 341"/>
                      <a:gd name="T27" fmla="*/ 0 h 497"/>
                      <a:gd name="T28" fmla="*/ 32 w 341"/>
                      <a:gd name="T29" fmla="*/ 66 h 497"/>
                      <a:gd name="T30" fmla="*/ 17 w 341"/>
                      <a:gd name="T31" fmla="*/ 58 h 497"/>
                      <a:gd name="T32" fmla="*/ 0 w 341"/>
                      <a:gd name="T33" fmla="*/ 51 h 497"/>
                      <a:gd name="T34" fmla="*/ 0 w 341"/>
                      <a:gd name="T35" fmla="*/ 51 h 497"/>
                      <a:gd name="T36" fmla="*/ 0 w 341"/>
                      <a:gd name="T37" fmla="*/ 344 h 497"/>
                      <a:gd name="T38" fmla="*/ 0 w 341"/>
                      <a:gd name="T39" fmla="*/ 34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1" h="497">
                        <a:moveTo>
                          <a:pt x="0" y="344"/>
                        </a:moveTo>
                        <a:lnTo>
                          <a:pt x="279" y="495"/>
                        </a:lnTo>
                        <a:lnTo>
                          <a:pt x="289" y="497"/>
                        </a:lnTo>
                        <a:lnTo>
                          <a:pt x="298" y="497"/>
                        </a:lnTo>
                        <a:lnTo>
                          <a:pt x="316" y="493"/>
                        </a:lnTo>
                        <a:lnTo>
                          <a:pt x="331" y="481"/>
                        </a:lnTo>
                        <a:lnTo>
                          <a:pt x="335" y="475"/>
                        </a:lnTo>
                        <a:lnTo>
                          <a:pt x="339" y="466"/>
                        </a:lnTo>
                        <a:lnTo>
                          <a:pt x="341" y="458"/>
                        </a:lnTo>
                        <a:lnTo>
                          <a:pt x="341" y="447"/>
                        </a:lnTo>
                        <a:lnTo>
                          <a:pt x="341" y="192"/>
                        </a:lnTo>
                        <a:lnTo>
                          <a:pt x="179" y="100"/>
                        </a:lnTo>
                        <a:lnTo>
                          <a:pt x="171" y="65"/>
                        </a:lnTo>
                        <a:lnTo>
                          <a:pt x="34" y="0"/>
                        </a:lnTo>
                        <a:lnTo>
                          <a:pt x="32" y="66"/>
                        </a:lnTo>
                        <a:lnTo>
                          <a:pt x="17" y="58"/>
                        </a:lnTo>
                        <a:lnTo>
                          <a:pt x="0" y="51"/>
                        </a:lnTo>
                        <a:lnTo>
                          <a:pt x="0" y="344"/>
                        </a:lnTo>
                      </a:path>
                    </a:pathLst>
                  </a:custGeom>
                  <a:solidFill>
                    <a:srgbClr val="FFCCCC"/>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108" name="Freeform 59"/>
                  <p:cNvSpPr>
                    <a:spLocks/>
                  </p:cNvSpPr>
                  <p:nvPr/>
                </p:nvSpPr>
                <p:spPr bwMode="auto">
                  <a:xfrm>
                    <a:off x="2651393" y="4316061"/>
                    <a:ext cx="207114" cy="352397"/>
                  </a:xfrm>
                  <a:custGeom>
                    <a:avLst/>
                    <a:gdLst>
                      <a:gd name="T0" fmla="*/ 0 w 264"/>
                      <a:gd name="T1" fmla="*/ 0 h 436"/>
                      <a:gd name="T2" fmla="*/ 264 w 264"/>
                      <a:gd name="T3" fmla="*/ 143 h 436"/>
                      <a:gd name="T4" fmla="*/ 264 w 264"/>
                      <a:gd name="T5" fmla="*/ 436 h 436"/>
                    </a:gdLst>
                    <a:ahLst/>
                    <a:cxnLst>
                      <a:cxn ang="0">
                        <a:pos x="T0" y="T1"/>
                      </a:cxn>
                      <a:cxn ang="0">
                        <a:pos x="T2" y="T3"/>
                      </a:cxn>
                      <a:cxn ang="0">
                        <a:pos x="T4" y="T5"/>
                      </a:cxn>
                    </a:cxnLst>
                    <a:rect l="0" t="0" r="r" b="b"/>
                    <a:pathLst>
                      <a:path w="264" h="436">
                        <a:moveTo>
                          <a:pt x="0" y="0"/>
                        </a:moveTo>
                        <a:lnTo>
                          <a:pt x="264" y="143"/>
                        </a:lnTo>
                        <a:lnTo>
                          <a:pt x="264" y="436"/>
                        </a:lnTo>
                      </a:path>
                    </a:pathLst>
                  </a:custGeom>
                  <a:solidFill>
                    <a:srgbClr val="FFCCCC"/>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grpSp>
                <p:nvGrpSpPr>
                  <p:cNvPr id="94" name="Group 60"/>
                  <p:cNvGrpSpPr>
                    <a:grpSpLocks/>
                  </p:cNvGrpSpPr>
                  <p:nvPr/>
                </p:nvGrpSpPr>
                <p:grpSpPr bwMode="auto">
                  <a:xfrm rot="795481">
                    <a:off x="2675937" y="4414509"/>
                    <a:ext cx="140648" cy="154398"/>
                    <a:chOff x="3825" y="7164"/>
                    <a:chExt cx="495" cy="453"/>
                  </a:xfrm>
                </p:grpSpPr>
                <p:sp>
                  <p:nvSpPr>
                    <p:cNvPr id="95" name="Freeform 61"/>
                    <p:cNvSpPr>
                      <a:spLocks/>
                    </p:cNvSpPr>
                    <p:nvPr/>
                  </p:nvSpPr>
                  <p:spPr bwMode="auto">
                    <a:xfrm>
                      <a:off x="3851" y="7166"/>
                      <a:ext cx="469" cy="449"/>
                    </a:xfrm>
                    <a:custGeom>
                      <a:avLst/>
                      <a:gdLst>
                        <a:gd name="T0" fmla="*/ 88 w 187"/>
                        <a:gd name="T1" fmla="*/ 153 h 182"/>
                        <a:gd name="T2" fmla="*/ 105 w 187"/>
                        <a:gd name="T3" fmla="*/ 132 h 182"/>
                        <a:gd name="T4" fmla="*/ 105 w 187"/>
                        <a:gd name="T5" fmla="*/ 117 h 182"/>
                        <a:gd name="T6" fmla="*/ 95 w 187"/>
                        <a:gd name="T7" fmla="*/ 109 h 182"/>
                        <a:gd name="T8" fmla="*/ 78 w 187"/>
                        <a:gd name="T9" fmla="*/ 110 h 182"/>
                        <a:gd name="T10" fmla="*/ 67 w 187"/>
                        <a:gd name="T11" fmla="*/ 110 h 182"/>
                        <a:gd name="T12" fmla="*/ 79 w 187"/>
                        <a:gd name="T13" fmla="*/ 95 h 182"/>
                        <a:gd name="T14" fmla="*/ 65 w 187"/>
                        <a:gd name="T15" fmla="*/ 85 h 182"/>
                        <a:gd name="T16" fmla="*/ 85 w 187"/>
                        <a:gd name="T17" fmla="*/ 54 h 182"/>
                        <a:gd name="T18" fmla="*/ 81 w 187"/>
                        <a:gd name="T19" fmla="*/ 37 h 182"/>
                        <a:gd name="T20" fmla="*/ 69 w 187"/>
                        <a:gd name="T21" fmla="*/ 17 h 182"/>
                        <a:gd name="T22" fmla="*/ 91 w 187"/>
                        <a:gd name="T23" fmla="*/ 41 h 182"/>
                        <a:gd name="T24" fmla="*/ 112 w 187"/>
                        <a:gd name="T25" fmla="*/ 39 h 182"/>
                        <a:gd name="T26" fmla="*/ 134 w 187"/>
                        <a:gd name="T27" fmla="*/ 71 h 182"/>
                        <a:gd name="T28" fmla="*/ 122 w 187"/>
                        <a:gd name="T29" fmla="*/ 92 h 182"/>
                        <a:gd name="T30" fmla="*/ 128 w 187"/>
                        <a:gd name="T31" fmla="*/ 107 h 182"/>
                        <a:gd name="T32" fmla="*/ 138 w 187"/>
                        <a:gd name="T33" fmla="*/ 114 h 182"/>
                        <a:gd name="T34" fmla="*/ 149 w 187"/>
                        <a:gd name="T35" fmla="*/ 110 h 182"/>
                        <a:gd name="T36" fmla="*/ 159 w 187"/>
                        <a:gd name="T37" fmla="*/ 122 h 182"/>
                        <a:gd name="T38" fmla="*/ 161 w 187"/>
                        <a:gd name="T39" fmla="*/ 127 h 182"/>
                        <a:gd name="T40" fmla="*/ 175 w 187"/>
                        <a:gd name="T41" fmla="*/ 136 h 182"/>
                        <a:gd name="T42" fmla="*/ 185 w 187"/>
                        <a:gd name="T43" fmla="*/ 104 h 182"/>
                        <a:gd name="T44" fmla="*/ 187 w 187"/>
                        <a:gd name="T45" fmla="*/ 78 h 182"/>
                        <a:gd name="T46" fmla="*/ 181 w 187"/>
                        <a:gd name="T47" fmla="*/ 61 h 182"/>
                        <a:gd name="T48" fmla="*/ 169 w 187"/>
                        <a:gd name="T49" fmla="*/ 41 h 182"/>
                        <a:gd name="T50" fmla="*/ 151 w 187"/>
                        <a:gd name="T51" fmla="*/ 34 h 182"/>
                        <a:gd name="T52" fmla="*/ 149 w 187"/>
                        <a:gd name="T53" fmla="*/ 56 h 182"/>
                        <a:gd name="T54" fmla="*/ 135 w 187"/>
                        <a:gd name="T55" fmla="*/ 54 h 182"/>
                        <a:gd name="T56" fmla="*/ 132 w 187"/>
                        <a:gd name="T57" fmla="*/ 73 h 182"/>
                        <a:gd name="T58" fmla="*/ 135 w 187"/>
                        <a:gd name="T59" fmla="*/ 44 h 182"/>
                        <a:gd name="T60" fmla="*/ 122 w 187"/>
                        <a:gd name="T61" fmla="*/ 36 h 182"/>
                        <a:gd name="T62" fmla="*/ 127 w 187"/>
                        <a:gd name="T63" fmla="*/ 8 h 182"/>
                        <a:gd name="T64" fmla="*/ 95 w 187"/>
                        <a:gd name="T65" fmla="*/ 7 h 182"/>
                        <a:gd name="T66" fmla="*/ 75 w 187"/>
                        <a:gd name="T67" fmla="*/ 0 h 182"/>
                        <a:gd name="T68" fmla="*/ 61 w 187"/>
                        <a:gd name="T69" fmla="*/ 20 h 182"/>
                        <a:gd name="T70" fmla="*/ 57 w 187"/>
                        <a:gd name="T71" fmla="*/ 36 h 182"/>
                        <a:gd name="T72" fmla="*/ 64 w 187"/>
                        <a:gd name="T73" fmla="*/ 42 h 182"/>
                        <a:gd name="T74" fmla="*/ 64 w 187"/>
                        <a:gd name="T75" fmla="*/ 47 h 182"/>
                        <a:gd name="T76" fmla="*/ 60 w 187"/>
                        <a:gd name="T77" fmla="*/ 54 h 182"/>
                        <a:gd name="T78" fmla="*/ 51 w 187"/>
                        <a:gd name="T79" fmla="*/ 53 h 182"/>
                        <a:gd name="T80" fmla="*/ 47 w 187"/>
                        <a:gd name="T81" fmla="*/ 46 h 182"/>
                        <a:gd name="T82" fmla="*/ 45 w 187"/>
                        <a:gd name="T83" fmla="*/ 17 h 182"/>
                        <a:gd name="T84" fmla="*/ 27 w 187"/>
                        <a:gd name="T85" fmla="*/ 29 h 182"/>
                        <a:gd name="T86" fmla="*/ 14 w 187"/>
                        <a:gd name="T87" fmla="*/ 30 h 182"/>
                        <a:gd name="T88" fmla="*/ 0 w 187"/>
                        <a:gd name="T89" fmla="*/ 53 h 182"/>
                        <a:gd name="T90" fmla="*/ 17 w 187"/>
                        <a:gd name="T91" fmla="*/ 68 h 182"/>
                        <a:gd name="T92" fmla="*/ 24 w 187"/>
                        <a:gd name="T93" fmla="*/ 88 h 182"/>
                        <a:gd name="T94" fmla="*/ 41 w 187"/>
                        <a:gd name="T95" fmla="*/ 98 h 182"/>
                        <a:gd name="T96" fmla="*/ 58 w 187"/>
                        <a:gd name="T97" fmla="*/ 102 h 182"/>
                        <a:gd name="T98" fmla="*/ 67 w 187"/>
                        <a:gd name="T99" fmla="*/ 112 h 182"/>
                        <a:gd name="T100" fmla="*/ 65 w 187"/>
                        <a:gd name="T101" fmla="*/ 122 h 182"/>
                        <a:gd name="T102" fmla="*/ 64 w 187"/>
                        <a:gd name="T103" fmla="*/ 131 h 182"/>
                        <a:gd name="T104" fmla="*/ 65 w 187"/>
                        <a:gd name="T105" fmla="*/ 136 h 182"/>
                        <a:gd name="T106" fmla="*/ 75 w 187"/>
                        <a:gd name="T107" fmla="*/ 148 h 182"/>
                        <a:gd name="T108" fmla="*/ 71 w 187"/>
                        <a:gd name="T109" fmla="*/ 161 h 182"/>
                        <a:gd name="T110" fmla="*/ 77 w 187"/>
                        <a:gd name="T11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82">
                          <a:moveTo>
                            <a:pt x="77" y="182"/>
                          </a:moveTo>
                          <a:lnTo>
                            <a:pt x="88" y="153"/>
                          </a:lnTo>
                          <a:lnTo>
                            <a:pt x="101" y="141"/>
                          </a:lnTo>
                          <a:lnTo>
                            <a:pt x="105" y="132"/>
                          </a:lnTo>
                          <a:lnTo>
                            <a:pt x="107" y="124"/>
                          </a:lnTo>
                          <a:lnTo>
                            <a:pt x="105" y="117"/>
                          </a:lnTo>
                          <a:lnTo>
                            <a:pt x="101" y="112"/>
                          </a:lnTo>
                          <a:lnTo>
                            <a:pt x="95" y="109"/>
                          </a:lnTo>
                          <a:lnTo>
                            <a:pt x="89" y="107"/>
                          </a:lnTo>
                          <a:lnTo>
                            <a:pt x="78" y="110"/>
                          </a:lnTo>
                          <a:lnTo>
                            <a:pt x="71" y="117"/>
                          </a:lnTo>
                          <a:lnTo>
                            <a:pt x="67" y="110"/>
                          </a:lnTo>
                          <a:lnTo>
                            <a:pt x="75" y="104"/>
                          </a:lnTo>
                          <a:lnTo>
                            <a:pt x="79" y="95"/>
                          </a:lnTo>
                          <a:lnTo>
                            <a:pt x="71" y="90"/>
                          </a:lnTo>
                          <a:lnTo>
                            <a:pt x="65" y="85"/>
                          </a:lnTo>
                          <a:lnTo>
                            <a:pt x="81" y="71"/>
                          </a:lnTo>
                          <a:lnTo>
                            <a:pt x="85" y="54"/>
                          </a:lnTo>
                          <a:lnTo>
                            <a:pt x="72" y="47"/>
                          </a:lnTo>
                          <a:lnTo>
                            <a:pt x="81" y="37"/>
                          </a:lnTo>
                          <a:lnTo>
                            <a:pt x="67" y="29"/>
                          </a:lnTo>
                          <a:lnTo>
                            <a:pt x="69" y="17"/>
                          </a:lnTo>
                          <a:lnTo>
                            <a:pt x="92" y="24"/>
                          </a:lnTo>
                          <a:lnTo>
                            <a:pt x="91" y="41"/>
                          </a:lnTo>
                          <a:lnTo>
                            <a:pt x="101" y="44"/>
                          </a:lnTo>
                          <a:lnTo>
                            <a:pt x="112" y="39"/>
                          </a:lnTo>
                          <a:lnTo>
                            <a:pt x="122" y="46"/>
                          </a:lnTo>
                          <a:lnTo>
                            <a:pt x="134" y="71"/>
                          </a:lnTo>
                          <a:lnTo>
                            <a:pt x="129" y="87"/>
                          </a:lnTo>
                          <a:lnTo>
                            <a:pt x="122" y="92"/>
                          </a:lnTo>
                          <a:lnTo>
                            <a:pt x="125" y="102"/>
                          </a:lnTo>
                          <a:lnTo>
                            <a:pt x="128" y="107"/>
                          </a:lnTo>
                          <a:lnTo>
                            <a:pt x="132" y="110"/>
                          </a:lnTo>
                          <a:lnTo>
                            <a:pt x="138" y="114"/>
                          </a:lnTo>
                          <a:lnTo>
                            <a:pt x="145" y="114"/>
                          </a:lnTo>
                          <a:lnTo>
                            <a:pt x="149" y="110"/>
                          </a:lnTo>
                          <a:lnTo>
                            <a:pt x="158" y="117"/>
                          </a:lnTo>
                          <a:lnTo>
                            <a:pt x="159" y="122"/>
                          </a:lnTo>
                          <a:lnTo>
                            <a:pt x="161" y="127"/>
                          </a:lnTo>
                          <a:lnTo>
                            <a:pt x="165" y="149"/>
                          </a:lnTo>
                          <a:lnTo>
                            <a:pt x="175" y="136"/>
                          </a:lnTo>
                          <a:lnTo>
                            <a:pt x="182" y="121"/>
                          </a:lnTo>
                          <a:lnTo>
                            <a:pt x="185" y="104"/>
                          </a:lnTo>
                          <a:lnTo>
                            <a:pt x="187" y="88"/>
                          </a:lnTo>
                          <a:lnTo>
                            <a:pt x="187" y="78"/>
                          </a:lnTo>
                          <a:lnTo>
                            <a:pt x="184" y="70"/>
                          </a:lnTo>
                          <a:lnTo>
                            <a:pt x="181" y="61"/>
                          </a:lnTo>
                          <a:lnTo>
                            <a:pt x="175" y="53"/>
                          </a:lnTo>
                          <a:lnTo>
                            <a:pt x="169" y="41"/>
                          </a:lnTo>
                          <a:lnTo>
                            <a:pt x="159" y="30"/>
                          </a:lnTo>
                          <a:lnTo>
                            <a:pt x="151" y="34"/>
                          </a:lnTo>
                          <a:lnTo>
                            <a:pt x="145" y="42"/>
                          </a:lnTo>
                          <a:lnTo>
                            <a:pt x="149" y="56"/>
                          </a:lnTo>
                          <a:lnTo>
                            <a:pt x="142" y="58"/>
                          </a:lnTo>
                          <a:lnTo>
                            <a:pt x="135" y="54"/>
                          </a:lnTo>
                          <a:lnTo>
                            <a:pt x="132" y="73"/>
                          </a:lnTo>
                          <a:lnTo>
                            <a:pt x="122" y="49"/>
                          </a:lnTo>
                          <a:lnTo>
                            <a:pt x="135" y="44"/>
                          </a:lnTo>
                          <a:lnTo>
                            <a:pt x="131" y="37"/>
                          </a:lnTo>
                          <a:lnTo>
                            <a:pt x="122" y="36"/>
                          </a:lnTo>
                          <a:lnTo>
                            <a:pt x="122" y="29"/>
                          </a:lnTo>
                          <a:lnTo>
                            <a:pt x="127" y="8"/>
                          </a:lnTo>
                          <a:lnTo>
                            <a:pt x="105" y="2"/>
                          </a:lnTo>
                          <a:lnTo>
                            <a:pt x="95" y="7"/>
                          </a:lnTo>
                          <a:lnTo>
                            <a:pt x="88" y="0"/>
                          </a:lnTo>
                          <a:lnTo>
                            <a:pt x="75" y="0"/>
                          </a:lnTo>
                          <a:lnTo>
                            <a:pt x="50" y="13"/>
                          </a:lnTo>
                          <a:lnTo>
                            <a:pt x="61" y="20"/>
                          </a:lnTo>
                          <a:lnTo>
                            <a:pt x="52" y="34"/>
                          </a:lnTo>
                          <a:lnTo>
                            <a:pt x="57" y="36"/>
                          </a:lnTo>
                          <a:lnTo>
                            <a:pt x="61" y="39"/>
                          </a:lnTo>
                          <a:lnTo>
                            <a:pt x="64" y="42"/>
                          </a:lnTo>
                          <a:lnTo>
                            <a:pt x="64" y="47"/>
                          </a:lnTo>
                          <a:lnTo>
                            <a:pt x="62" y="51"/>
                          </a:lnTo>
                          <a:lnTo>
                            <a:pt x="60" y="54"/>
                          </a:lnTo>
                          <a:lnTo>
                            <a:pt x="57" y="53"/>
                          </a:lnTo>
                          <a:lnTo>
                            <a:pt x="51" y="53"/>
                          </a:lnTo>
                          <a:lnTo>
                            <a:pt x="47" y="49"/>
                          </a:lnTo>
                          <a:lnTo>
                            <a:pt x="47" y="46"/>
                          </a:lnTo>
                          <a:lnTo>
                            <a:pt x="50" y="30"/>
                          </a:lnTo>
                          <a:lnTo>
                            <a:pt x="45" y="17"/>
                          </a:lnTo>
                          <a:lnTo>
                            <a:pt x="27" y="19"/>
                          </a:lnTo>
                          <a:lnTo>
                            <a:pt x="27" y="29"/>
                          </a:lnTo>
                          <a:lnTo>
                            <a:pt x="22" y="32"/>
                          </a:lnTo>
                          <a:lnTo>
                            <a:pt x="14" y="30"/>
                          </a:lnTo>
                          <a:lnTo>
                            <a:pt x="7" y="42"/>
                          </a:lnTo>
                          <a:lnTo>
                            <a:pt x="0" y="53"/>
                          </a:lnTo>
                          <a:lnTo>
                            <a:pt x="11" y="58"/>
                          </a:lnTo>
                          <a:lnTo>
                            <a:pt x="17" y="68"/>
                          </a:lnTo>
                          <a:lnTo>
                            <a:pt x="18" y="81"/>
                          </a:lnTo>
                          <a:lnTo>
                            <a:pt x="24" y="88"/>
                          </a:lnTo>
                          <a:lnTo>
                            <a:pt x="32" y="95"/>
                          </a:lnTo>
                          <a:lnTo>
                            <a:pt x="41" y="98"/>
                          </a:lnTo>
                          <a:lnTo>
                            <a:pt x="51" y="98"/>
                          </a:lnTo>
                          <a:lnTo>
                            <a:pt x="58" y="102"/>
                          </a:lnTo>
                          <a:lnTo>
                            <a:pt x="62" y="107"/>
                          </a:lnTo>
                          <a:lnTo>
                            <a:pt x="67" y="112"/>
                          </a:lnTo>
                          <a:lnTo>
                            <a:pt x="68" y="119"/>
                          </a:lnTo>
                          <a:lnTo>
                            <a:pt x="65" y="122"/>
                          </a:lnTo>
                          <a:lnTo>
                            <a:pt x="64" y="127"/>
                          </a:lnTo>
                          <a:lnTo>
                            <a:pt x="64" y="131"/>
                          </a:lnTo>
                          <a:lnTo>
                            <a:pt x="65" y="136"/>
                          </a:lnTo>
                          <a:lnTo>
                            <a:pt x="77" y="141"/>
                          </a:lnTo>
                          <a:lnTo>
                            <a:pt x="75" y="148"/>
                          </a:lnTo>
                          <a:lnTo>
                            <a:pt x="71" y="155"/>
                          </a:lnTo>
                          <a:lnTo>
                            <a:pt x="71" y="161"/>
                          </a:lnTo>
                          <a:lnTo>
                            <a:pt x="71" y="168"/>
                          </a:lnTo>
                          <a:lnTo>
                            <a:pt x="77" y="182"/>
                          </a:lnTo>
                          <a:close/>
                        </a:path>
                      </a:pathLst>
                    </a:custGeom>
                    <a:solidFill>
                      <a:schemeClr val="accent5">
                        <a:lumMod val="90000"/>
                      </a:schemeClr>
                    </a:solidFill>
                    <a:ln w="6350">
                      <a:solidFill>
                        <a:srgbClr val="006600"/>
                      </a:solidFill>
                      <a:round/>
                      <a:headEnd/>
                      <a:tailEnd/>
                    </a:ln>
                  </p:spPr>
                  <p:txBody>
                    <a:bodyPr rot="0" vert="horz" wrap="square" lIns="91440" tIns="45720" rIns="91440" bIns="45720" anchor="t" anchorCtr="0" upright="1">
                      <a:noAutofit/>
                    </a:bodyPr>
                    <a:lstStyle/>
                    <a:p>
                      <a:pPr algn="ctr">
                        <a:spcAft>
                          <a:spcPts val="0"/>
                        </a:spcAft>
                      </a:pPr>
                      <a:endParaRPr lang="ru-RU"/>
                    </a:p>
                  </p:txBody>
                </p:sp>
                <p:sp>
                  <p:nvSpPr>
                    <p:cNvPr id="96" name="Oval 62"/>
                    <p:cNvSpPr>
                      <a:spLocks noChangeArrowheads="1"/>
                    </p:cNvSpPr>
                    <p:nvPr/>
                  </p:nvSpPr>
                  <p:spPr bwMode="auto">
                    <a:xfrm>
                      <a:off x="3825" y="7164"/>
                      <a:ext cx="495" cy="453"/>
                    </a:xfrm>
                    <a:prstGeom prst="ellipse">
                      <a:avLst/>
                    </a:prstGeom>
                    <a:noFill/>
                    <a:ln w="6350">
                      <a:solidFill>
                        <a:srgbClr val="0066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algn="ctr">
                        <a:spcAft>
                          <a:spcPts val="0"/>
                        </a:spcAft>
                      </a:pPr>
                      <a:endParaRPr lang="ru-RU"/>
                    </a:p>
                  </p:txBody>
                </p:sp>
              </p:grpSp>
            </p:grpSp>
          </p:grpSp>
          <p:grpSp>
            <p:nvGrpSpPr>
              <p:cNvPr id="267" name="Группа 266"/>
              <p:cNvGrpSpPr>
                <a:grpSpLocks/>
              </p:cNvGrpSpPr>
              <p:nvPr/>
            </p:nvGrpSpPr>
            <p:grpSpPr bwMode="auto">
              <a:xfrm flipH="1">
                <a:off x="6029942" y="2766703"/>
                <a:ext cx="1037288" cy="894141"/>
                <a:chOff x="1531" y="13498"/>
                <a:chExt cx="2552" cy="2123"/>
              </a:xfrm>
            </p:grpSpPr>
            <p:sp>
              <p:nvSpPr>
                <p:cNvPr id="268" name="Freeform 3"/>
                <p:cNvSpPr>
                  <a:spLocks/>
                </p:cNvSpPr>
                <p:nvPr/>
              </p:nvSpPr>
              <p:spPr bwMode="auto">
                <a:xfrm>
                  <a:off x="1531" y="13498"/>
                  <a:ext cx="2552" cy="2123"/>
                </a:xfrm>
                <a:custGeom>
                  <a:avLst/>
                  <a:gdLst>
                    <a:gd name="T0" fmla="*/ 0 w 2552"/>
                    <a:gd name="T1" fmla="*/ 499 h 2123"/>
                    <a:gd name="T2" fmla="*/ 0 w 2552"/>
                    <a:gd name="T3" fmla="*/ 1052 h 2123"/>
                    <a:gd name="T4" fmla="*/ 42 w 2552"/>
                    <a:gd name="T5" fmla="*/ 1083 h 2123"/>
                    <a:gd name="T6" fmla="*/ 42 w 2552"/>
                    <a:gd name="T7" fmla="*/ 1169 h 2123"/>
                    <a:gd name="T8" fmla="*/ 382 w 2552"/>
                    <a:gd name="T9" fmla="*/ 1359 h 2123"/>
                    <a:gd name="T10" fmla="*/ 412 w 2552"/>
                    <a:gd name="T11" fmla="*/ 1428 h 2123"/>
                    <a:gd name="T12" fmla="*/ 447 w 2552"/>
                    <a:gd name="T13" fmla="*/ 1492 h 2123"/>
                    <a:gd name="T14" fmla="*/ 487 w 2552"/>
                    <a:gd name="T15" fmla="*/ 1554 h 2123"/>
                    <a:gd name="T16" fmla="*/ 532 w 2552"/>
                    <a:gd name="T17" fmla="*/ 1610 h 2123"/>
                    <a:gd name="T18" fmla="*/ 582 w 2552"/>
                    <a:gd name="T19" fmla="*/ 1663 h 2123"/>
                    <a:gd name="T20" fmla="*/ 636 w 2552"/>
                    <a:gd name="T21" fmla="*/ 1711 h 2123"/>
                    <a:gd name="T22" fmla="*/ 693 w 2552"/>
                    <a:gd name="T23" fmla="*/ 1754 h 2123"/>
                    <a:gd name="T24" fmla="*/ 753 w 2552"/>
                    <a:gd name="T25" fmla="*/ 1793 h 2123"/>
                    <a:gd name="T26" fmla="*/ 817 w 2552"/>
                    <a:gd name="T27" fmla="*/ 1826 h 2123"/>
                    <a:gd name="T28" fmla="*/ 883 w 2552"/>
                    <a:gd name="T29" fmla="*/ 1855 h 2123"/>
                    <a:gd name="T30" fmla="*/ 952 w 2552"/>
                    <a:gd name="T31" fmla="*/ 1877 h 2123"/>
                    <a:gd name="T32" fmla="*/ 1023 w 2552"/>
                    <a:gd name="T33" fmla="*/ 1894 h 2123"/>
                    <a:gd name="T34" fmla="*/ 1059 w 2552"/>
                    <a:gd name="T35" fmla="*/ 1900 h 2123"/>
                    <a:gd name="T36" fmla="*/ 1095 w 2552"/>
                    <a:gd name="T37" fmla="*/ 1904 h 2123"/>
                    <a:gd name="T38" fmla="*/ 1131 w 2552"/>
                    <a:gd name="T39" fmla="*/ 1907 h 2123"/>
                    <a:gd name="T40" fmla="*/ 1168 w 2552"/>
                    <a:gd name="T41" fmla="*/ 1910 h 2123"/>
                    <a:gd name="T42" fmla="*/ 1206 w 2552"/>
                    <a:gd name="T43" fmla="*/ 1910 h 2123"/>
                    <a:gd name="T44" fmla="*/ 1243 w 2552"/>
                    <a:gd name="T45" fmla="*/ 1909 h 2123"/>
                    <a:gd name="T46" fmla="*/ 1281 w 2552"/>
                    <a:gd name="T47" fmla="*/ 1906 h 2123"/>
                    <a:gd name="T48" fmla="*/ 1318 w 2552"/>
                    <a:gd name="T49" fmla="*/ 1901 h 2123"/>
                    <a:gd name="T50" fmla="*/ 1318 w 2552"/>
                    <a:gd name="T51" fmla="*/ 1901 h 2123"/>
                    <a:gd name="T52" fmla="*/ 1701 w 2552"/>
                    <a:gd name="T53" fmla="*/ 2123 h 2123"/>
                    <a:gd name="T54" fmla="*/ 2510 w 2552"/>
                    <a:gd name="T55" fmla="*/ 1657 h 2123"/>
                    <a:gd name="T56" fmla="*/ 2510 w 2552"/>
                    <a:gd name="T57" fmla="*/ 1572 h 2123"/>
                    <a:gd name="T58" fmla="*/ 2552 w 2552"/>
                    <a:gd name="T59" fmla="*/ 1551 h 2123"/>
                    <a:gd name="T60" fmla="*/ 2552 w 2552"/>
                    <a:gd name="T61" fmla="*/ 998 h 2123"/>
                    <a:gd name="T62" fmla="*/ 850 w 2552"/>
                    <a:gd name="T63" fmla="*/ 0 h 2123"/>
                    <a:gd name="T64" fmla="*/ 0 w 2552"/>
                    <a:gd name="T65" fmla="*/ 499 h 2123"/>
                    <a:gd name="T66" fmla="*/ 0 w 2552"/>
                    <a:gd name="T67" fmla="*/ 499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52" h="2123">
                      <a:moveTo>
                        <a:pt x="0" y="499"/>
                      </a:moveTo>
                      <a:lnTo>
                        <a:pt x="0" y="1052"/>
                      </a:lnTo>
                      <a:lnTo>
                        <a:pt x="42" y="1083"/>
                      </a:lnTo>
                      <a:lnTo>
                        <a:pt x="42" y="1169"/>
                      </a:lnTo>
                      <a:lnTo>
                        <a:pt x="382" y="1359"/>
                      </a:lnTo>
                      <a:lnTo>
                        <a:pt x="412" y="1428"/>
                      </a:lnTo>
                      <a:lnTo>
                        <a:pt x="447" y="1492"/>
                      </a:lnTo>
                      <a:lnTo>
                        <a:pt x="487" y="1554"/>
                      </a:lnTo>
                      <a:lnTo>
                        <a:pt x="532" y="1610"/>
                      </a:lnTo>
                      <a:lnTo>
                        <a:pt x="582" y="1663"/>
                      </a:lnTo>
                      <a:lnTo>
                        <a:pt x="636" y="1711"/>
                      </a:lnTo>
                      <a:lnTo>
                        <a:pt x="693" y="1754"/>
                      </a:lnTo>
                      <a:lnTo>
                        <a:pt x="753" y="1793"/>
                      </a:lnTo>
                      <a:lnTo>
                        <a:pt x="817" y="1826"/>
                      </a:lnTo>
                      <a:lnTo>
                        <a:pt x="883" y="1855"/>
                      </a:lnTo>
                      <a:lnTo>
                        <a:pt x="952" y="1877"/>
                      </a:lnTo>
                      <a:lnTo>
                        <a:pt x="1023" y="1894"/>
                      </a:lnTo>
                      <a:lnTo>
                        <a:pt x="1059" y="1900"/>
                      </a:lnTo>
                      <a:lnTo>
                        <a:pt x="1095" y="1904"/>
                      </a:lnTo>
                      <a:lnTo>
                        <a:pt x="1131" y="1907"/>
                      </a:lnTo>
                      <a:lnTo>
                        <a:pt x="1168" y="1910"/>
                      </a:lnTo>
                      <a:lnTo>
                        <a:pt x="1206" y="1910"/>
                      </a:lnTo>
                      <a:lnTo>
                        <a:pt x="1243" y="1909"/>
                      </a:lnTo>
                      <a:lnTo>
                        <a:pt x="1281" y="1906"/>
                      </a:lnTo>
                      <a:lnTo>
                        <a:pt x="1318" y="1901"/>
                      </a:lnTo>
                      <a:lnTo>
                        <a:pt x="1318" y="1901"/>
                      </a:lnTo>
                      <a:lnTo>
                        <a:pt x="1701" y="2123"/>
                      </a:lnTo>
                      <a:lnTo>
                        <a:pt x="2510" y="1657"/>
                      </a:lnTo>
                      <a:lnTo>
                        <a:pt x="2510" y="1572"/>
                      </a:lnTo>
                      <a:lnTo>
                        <a:pt x="2552" y="1551"/>
                      </a:lnTo>
                      <a:lnTo>
                        <a:pt x="2552" y="998"/>
                      </a:lnTo>
                      <a:lnTo>
                        <a:pt x="850" y="0"/>
                      </a:lnTo>
                      <a:lnTo>
                        <a:pt x="0" y="499"/>
                      </a:lnTo>
                      <a:lnTo>
                        <a:pt x="0" y="499"/>
                      </a:lnTo>
                    </a:path>
                  </a:pathLst>
                </a:custGeom>
                <a:solidFill>
                  <a:schemeClr val="accent5">
                    <a:lumMod val="90000"/>
                  </a:schemeClr>
                </a:solidFill>
                <a:ln w="22225">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69" name="Freeform 4"/>
                <p:cNvSpPr>
                  <a:spLocks/>
                </p:cNvSpPr>
                <p:nvPr/>
              </p:nvSpPr>
              <p:spPr bwMode="auto">
                <a:xfrm>
                  <a:off x="3232" y="14496"/>
                  <a:ext cx="851" cy="1125"/>
                </a:xfrm>
                <a:custGeom>
                  <a:avLst/>
                  <a:gdLst>
                    <a:gd name="T0" fmla="*/ 0 w 851"/>
                    <a:gd name="T1" fmla="*/ 1125 h 1125"/>
                    <a:gd name="T2" fmla="*/ 809 w 851"/>
                    <a:gd name="T3" fmla="*/ 659 h 1125"/>
                    <a:gd name="T4" fmla="*/ 809 w 851"/>
                    <a:gd name="T5" fmla="*/ 574 h 1125"/>
                    <a:gd name="T6" fmla="*/ 851 w 851"/>
                    <a:gd name="T7" fmla="*/ 553 h 1125"/>
                    <a:gd name="T8" fmla="*/ 851 w 851"/>
                    <a:gd name="T9" fmla="*/ 0 h 1125"/>
                    <a:gd name="T10" fmla="*/ 0 w 851"/>
                    <a:gd name="T11" fmla="*/ 488 h 1125"/>
                    <a:gd name="T12" fmla="*/ 0 w 851"/>
                    <a:gd name="T13" fmla="*/ 1125 h 1125"/>
                  </a:gdLst>
                  <a:ahLst/>
                  <a:cxnLst>
                    <a:cxn ang="0">
                      <a:pos x="T0" y="T1"/>
                    </a:cxn>
                    <a:cxn ang="0">
                      <a:pos x="T2" y="T3"/>
                    </a:cxn>
                    <a:cxn ang="0">
                      <a:pos x="T4" y="T5"/>
                    </a:cxn>
                    <a:cxn ang="0">
                      <a:pos x="T6" y="T7"/>
                    </a:cxn>
                    <a:cxn ang="0">
                      <a:pos x="T8" y="T9"/>
                    </a:cxn>
                    <a:cxn ang="0">
                      <a:pos x="T10" y="T11"/>
                    </a:cxn>
                    <a:cxn ang="0">
                      <a:pos x="T12" y="T13"/>
                    </a:cxn>
                  </a:cxnLst>
                  <a:rect l="0" t="0" r="r" b="b"/>
                  <a:pathLst>
                    <a:path w="851" h="1125">
                      <a:moveTo>
                        <a:pt x="0" y="1125"/>
                      </a:moveTo>
                      <a:lnTo>
                        <a:pt x="809" y="659"/>
                      </a:lnTo>
                      <a:lnTo>
                        <a:pt x="809" y="574"/>
                      </a:lnTo>
                      <a:lnTo>
                        <a:pt x="851" y="553"/>
                      </a:lnTo>
                      <a:lnTo>
                        <a:pt x="851" y="0"/>
                      </a:lnTo>
                      <a:lnTo>
                        <a:pt x="0" y="488"/>
                      </a:lnTo>
                      <a:lnTo>
                        <a:pt x="0" y="1125"/>
                      </a:lnTo>
                      <a:close/>
                    </a:path>
                  </a:pathLst>
                </a:custGeom>
                <a:solidFill>
                  <a:schemeClr val="accent1">
                    <a:lumMod val="50000"/>
                  </a:schemeClr>
                </a:solidFill>
                <a:ln w="2222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0" name="Freeform 5"/>
                <p:cNvSpPr>
                  <a:spLocks/>
                </p:cNvSpPr>
                <p:nvPr/>
              </p:nvSpPr>
              <p:spPr bwMode="auto">
                <a:xfrm>
                  <a:off x="1531" y="13997"/>
                  <a:ext cx="1701" cy="1624"/>
                </a:xfrm>
                <a:custGeom>
                  <a:avLst/>
                  <a:gdLst>
                    <a:gd name="T0" fmla="*/ 0 w 1701"/>
                    <a:gd name="T1" fmla="*/ 553 h 1624"/>
                    <a:gd name="T2" fmla="*/ 42 w 1701"/>
                    <a:gd name="T3" fmla="*/ 584 h 1624"/>
                    <a:gd name="T4" fmla="*/ 42 w 1701"/>
                    <a:gd name="T5" fmla="*/ 670 h 1624"/>
                    <a:gd name="T6" fmla="*/ 382 w 1701"/>
                    <a:gd name="T7" fmla="*/ 860 h 1624"/>
                    <a:gd name="T8" fmla="*/ 412 w 1701"/>
                    <a:gd name="T9" fmla="*/ 929 h 1624"/>
                    <a:gd name="T10" fmla="*/ 447 w 1701"/>
                    <a:gd name="T11" fmla="*/ 993 h 1624"/>
                    <a:gd name="T12" fmla="*/ 487 w 1701"/>
                    <a:gd name="T13" fmla="*/ 1055 h 1624"/>
                    <a:gd name="T14" fmla="*/ 532 w 1701"/>
                    <a:gd name="T15" fmla="*/ 1111 h 1624"/>
                    <a:gd name="T16" fmla="*/ 582 w 1701"/>
                    <a:gd name="T17" fmla="*/ 1164 h 1624"/>
                    <a:gd name="T18" fmla="*/ 636 w 1701"/>
                    <a:gd name="T19" fmla="*/ 1212 h 1624"/>
                    <a:gd name="T20" fmla="*/ 693 w 1701"/>
                    <a:gd name="T21" fmla="*/ 1255 h 1624"/>
                    <a:gd name="T22" fmla="*/ 753 w 1701"/>
                    <a:gd name="T23" fmla="*/ 1294 h 1624"/>
                    <a:gd name="T24" fmla="*/ 817 w 1701"/>
                    <a:gd name="T25" fmla="*/ 1327 h 1624"/>
                    <a:gd name="T26" fmla="*/ 883 w 1701"/>
                    <a:gd name="T27" fmla="*/ 1356 h 1624"/>
                    <a:gd name="T28" fmla="*/ 952 w 1701"/>
                    <a:gd name="T29" fmla="*/ 1378 h 1624"/>
                    <a:gd name="T30" fmla="*/ 1023 w 1701"/>
                    <a:gd name="T31" fmla="*/ 1395 h 1624"/>
                    <a:gd name="T32" fmla="*/ 1059 w 1701"/>
                    <a:gd name="T33" fmla="*/ 1401 h 1624"/>
                    <a:gd name="T34" fmla="*/ 1095 w 1701"/>
                    <a:gd name="T35" fmla="*/ 1405 h 1624"/>
                    <a:gd name="T36" fmla="*/ 1131 w 1701"/>
                    <a:gd name="T37" fmla="*/ 1408 h 1624"/>
                    <a:gd name="T38" fmla="*/ 1168 w 1701"/>
                    <a:gd name="T39" fmla="*/ 1411 h 1624"/>
                    <a:gd name="T40" fmla="*/ 1206 w 1701"/>
                    <a:gd name="T41" fmla="*/ 1411 h 1624"/>
                    <a:gd name="T42" fmla="*/ 1243 w 1701"/>
                    <a:gd name="T43" fmla="*/ 1410 h 1624"/>
                    <a:gd name="T44" fmla="*/ 1281 w 1701"/>
                    <a:gd name="T45" fmla="*/ 1407 h 1624"/>
                    <a:gd name="T46" fmla="*/ 1318 w 1701"/>
                    <a:gd name="T47" fmla="*/ 1402 h 1624"/>
                    <a:gd name="T48" fmla="*/ 1318 w 1701"/>
                    <a:gd name="T49" fmla="*/ 1402 h 1624"/>
                    <a:gd name="T50" fmla="*/ 1701 w 1701"/>
                    <a:gd name="T51" fmla="*/ 1624 h 1624"/>
                    <a:gd name="T52" fmla="*/ 1701 w 1701"/>
                    <a:gd name="T53" fmla="*/ 987 h 1624"/>
                    <a:gd name="T54" fmla="*/ 1318 w 1701"/>
                    <a:gd name="T55" fmla="*/ 764 h 1624"/>
                    <a:gd name="T56" fmla="*/ 1281 w 1701"/>
                    <a:gd name="T57" fmla="*/ 769 h 1624"/>
                    <a:gd name="T58" fmla="*/ 1243 w 1701"/>
                    <a:gd name="T59" fmla="*/ 773 h 1624"/>
                    <a:gd name="T60" fmla="*/ 1206 w 1701"/>
                    <a:gd name="T61" fmla="*/ 774 h 1624"/>
                    <a:gd name="T62" fmla="*/ 1168 w 1701"/>
                    <a:gd name="T63" fmla="*/ 773 h 1624"/>
                    <a:gd name="T64" fmla="*/ 1131 w 1701"/>
                    <a:gd name="T65" fmla="*/ 772 h 1624"/>
                    <a:gd name="T66" fmla="*/ 1095 w 1701"/>
                    <a:gd name="T67" fmla="*/ 769 h 1624"/>
                    <a:gd name="T68" fmla="*/ 1059 w 1701"/>
                    <a:gd name="T69" fmla="*/ 764 h 1624"/>
                    <a:gd name="T70" fmla="*/ 1023 w 1701"/>
                    <a:gd name="T71" fmla="*/ 758 h 1624"/>
                    <a:gd name="T72" fmla="*/ 952 w 1701"/>
                    <a:gd name="T73" fmla="*/ 740 h 1624"/>
                    <a:gd name="T74" fmla="*/ 883 w 1701"/>
                    <a:gd name="T75" fmla="*/ 718 h 1624"/>
                    <a:gd name="T76" fmla="*/ 817 w 1701"/>
                    <a:gd name="T77" fmla="*/ 691 h 1624"/>
                    <a:gd name="T78" fmla="*/ 753 w 1701"/>
                    <a:gd name="T79" fmla="*/ 656 h 1624"/>
                    <a:gd name="T80" fmla="*/ 693 w 1701"/>
                    <a:gd name="T81" fmla="*/ 619 h 1624"/>
                    <a:gd name="T82" fmla="*/ 636 w 1701"/>
                    <a:gd name="T83" fmla="*/ 575 h 1624"/>
                    <a:gd name="T84" fmla="*/ 582 w 1701"/>
                    <a:gd name="T85" fmla="*/ 527 h 1624"/>
                    <a:gd name="T86" fmla="*/ 532 w 1701"/>
                    <a:gd name="T87" fmla="*/ 475 h 1624"/>
                    <a:gd name="T88" fmla="*/ 487 w 1701"/>
                    <a:gd name="T89" fmla="*/ 418 h 1624"/>
                    <a:gd name="T90" fmla="*/ 447 w 1701"/>
                    <a:gd name="T91" fmla="*/ 357 h 1624"/>
                    <a:gd name="T92" fmla="*/ 412 w 1701"/>
                    <a:gd name="T93" fmla="*/ 292 h 1624"/>
                    <a:gd name="T94" fmla="*/ 382 w 1701"/>
                    <a:gd name="T95" fmla="*/ 223 h 1624"/>
                    <a:gd name="T96" fmla="*/ 382 w 1701"/>
                    <a:gd name="T97" fmla="*/ 223 h 1624"/>
                    <a:gd name="T98" fmla="*/ 0 w 1701"/>
                    <a:gd name="T99" fmla="*/ 0 h 1624"/>
                    <a:gd name="T100" fmla="*/ 0 w 1701"/>
                    <a:gd name="T101" fmla="*/ 553 h 1624"/>
                    <a:gd name="T102" fmla="*/ 0 w 1701"/>
                    <a:gd name="T103" fmla="*/ 553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1" h="1624">
                      <a:moveTo>
                        <a:pt x="0" y="553"/>
                      </a:moveTo>
                      <a:lnTo>
                        <a:pt x="42" y="584"/>
                      </a:lnTo>
                      <a:lnTo>
                        <a:pt x="42" y="670"/>
                      </a:lnTo>
                      <a:lnTo>
                        <a:pt x="382" y="860"/>
                      </a:lnTo>
                      <a:lnTo>
                        <a:pt x="412" y="929"/>
                      </a:lnTo>
                      <a:lnTo>
                        <a:pt x="447" y="993"/>
                      </a:lnTo>
                      <a:lnTo>
                        <a:pt x="487" y="1055"/>
                      </a:lnTo>
                      <a:lnTo>
                        <a:pt x="532" y="1111"/>
                      </a:lnTo>
                      <a:lnTo>
                        <a:pt x="582" y="1164"/>
                      </a:lnTo>
                      <a:lnTo>
                        <a:pt x="636" y="1212"/>
                      </a:lnTo>
                      <a:lnTo>
                        <a:pt x="693" y="1255"/>
                      </a:lnTo>
                      <a:lnTo>
                        <a:pt x="753" y="1294"/>
                      </a:lnTo>
                      <a:lnTo>
                        <a:pt x="817" y="1327"/>
                      </a:lnTo>
                      <a:lnTo>
                        <a:pt x="883" y="1356"/>
                      </a:lnTo>
                      <a:lnTo>
                        <a:pt x="952" y="1378"/>
                      </a:lnTo>
                      <a:lnTo>
                        <a:pt x="1023" y="1395"/>
                      </a:lnTo>
                      <a:lnTo>
                        <a:pt x="1059" y="1401"/>
                      </a:lnTo>
                      <a:lnTo>
                        <a:pt x="1095" y="1405"/>
                      </a:lnTo>
                      <a:lnTo>
                        <a:pt x="1131" y="1408"/>
                      </a:lnTo>
                      <a:lnTo>
                        <a:pt x="1168" y="1411"/>
                      </a:lnTo>
                      <a:lnTo>
                        <a:pt x="1206" y="1411"/>
                      </a:lnTo>
                      <a:lnTo>
                        <a:pt x="1243" y="1410"/>
                      </a:lnTo>
                      <a:lnTo>
                        <a:pt x="1281" y="1407"/>
                      </a:lnTo>
                      <a:lnTo>
                        <a:pt x="1318" y="1402"/>
                      </a:lnTo>
                      <a:lnTo>
                        <a:pt x="1318" y="1402"/>
                      </a:lnTo>
                      <a:lnTo>
                        <a:pt x="1701" y="1624"/>
                      </a:lnTo>
                      <a:lnTo>
                        <a:pt x="1701" y="987"/>
                      </a:lnTo>
                      <a:lnTo>
                        <a:pt x="1318" y="764"/>
                      </a:lnTo>
                      <a:lnTo>
                        <a:pt x="1281" y="769"/>
                      </a:lnTo>
                      <a:lnTo>
                        <a:pt x="1243" y="773"/>
                      </a:lnTo>
                      <a:lnTo>
                        <a:pt x="1206" y="774"/>
                      </a:lnTo>
                      <a:lnTo>
                        <a:pt x="1168" y="773"/>
                      </a:lnTo>
                      <a:lnTo>
                        <a:pt x="1131" y="772"/>
                      </a:lnTo>
                      <a:lnTo>
                        <a:pt x="1095" y="769"/>
                      </a:lnTo>
                      <a:lnTo>
                        <a:pt x="1059" y="764"/>
                      </a:lnTo>
                      <a:lnTo>
                        <a:pt x="1023" y="758"/>
                      </a:lnTo>
                      <a:lnTo>
                        <a:pt x="952" y="740"/>
                      </a:lnTo>
                      <a:lnTo>
                        <a:pt x="883" y="718"/>
                      </a:lnTo>
                      <a:lnTo>
                        <a:pt x="817" y="691"/>
                      </a:lnTo>
                      <a:lnTo>
                        <a:pt x="753" y="656"/>
                      </a:lnTo>
                      <a:lnTo>
                        <a:pt x="693" y="619"/>
                      </a:lnTo>
                      <a:lnTo>
                        <a:pt x="636" y="575"/>
                      </a:lnTo>
                      <a:lnTo>
                        <a:pt x="582" y="527"/>
                      </a:lnTo>
                      <a:lnTo>
                        <a:pt x="532" y="475"/>
                      </a:lnTo>
                      <a:lnTo>
                        <a:pt x="487" y="418"/>
                      </a:lnTo>
                      <a:lnTo>
                        <a:pt x="447" y="357"/>
                      </a:lnTo>
                      <a:lnTo>
                        <a:pt x="412" y="292"/>
                      </a:lnTo>
                      <a:lnTo>
                        <a:pt x="382" y="223"/>
                      </a:lnTo>
                      <a:lnTo>
                        <a:pt x="382" y="223"/>
                      </a:lnTo>
                      <a:lnTo>
                        <a:pt x="0" y="0"/>
                      </a:lnTo>
                      <a:lnTo>
                        <a:pt x="0" y="553"/>
                      </a:lnTo>
                      <a:lnTo>
                        <a:pt x="0" y="553"/>
                      </a:lnTo>
                    </a:path>
                  </a:pathLst>
                </a:custGeom>
                <a:solidFill>
                  <a:schemeClr val="accent5">
                    <a:lumMod val="90000"/>
                  </a:schemeClr>
                </a:solidFill>
                <a:ln w="2222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1" name="Freeform 6"/>
                <p:cNvSpPr>
                  <a:spLocks/>
                </p:cNvSpPr>
                <p:nvPr/>
              </p:nvSpPr>
              <p:spPr bwMode="auto">
                <a:xfrm>
                  <a:off x="1646" y="14141"/>
                  <a:ext cx="194" cy="292"/>
                </a:xfrm>
                <a:custGeom>
                  <a:avLst/>
                  <a:gdLst>
                    <a:gd name="T0" fmla="*/ 0 w 194"/>
                    <a:gd name="T1" fmla="*/ 189 h 292"/>
                    <a:gd name="T2" fmla="*/ 194 w 194"/>
                    <a:gd name="T3" fmla="*/ 292 h 292"/>
                    <a:gd name="T4" fmla="*/ 194 w 194"/>
                    <a:gd name="T5" fmla="*/ 108 h 292"/>
                    <a:gd name="T6" fmla="*/ 0 w 194"/>
                    <a:gd name="T7" fmla="*/ 0 h 292"/>
                    <a:gd name="T8" fmla="*/ 0 w 194"/>
                    <a:gd name="T9" fmla="*/ 189 h 292"/>
                  </a:gdLst>
                  <a:ahLst/>
                  <a:cxnLst>
                    <a:cxn ang="0">
                      <a:pos x="T0" y="T1"/>
                    </a:cxn>
                    <a:cxn ang="0">
                      <a:pos x="T2" y="T3"/>
                    </a:cxn>
                    <a:cxn ang="0">
                      <a:pos x="T4" y="T5"/>
                    </a:cxn>
                    <a:cxn ang="0">
                      <a:pos x="T6" y="T7"/>
                    </a:cxn>
                    <a:cxn ang="0">
                      <a:pos x="T8" y="T9"/>
                    </a:cxn>
                  </a:cxnLst>
                  <a:rect l="0" t="0" r="r" b="b"/>
                  <a:pathLst>
                    <a:path w="194" h="292">
                      <a:moveTo>
                        <a:pt x="0" y="189"/>
                      </a:moveTo>
                      <a:lnTo>
                        <a:pt x="194" y="292"/>
                      </a:lnTo>
                      <a:lnTo>
                        <a:pt x="194" y="108"/>
                      </a:lnTo>
                      <a:lnTo>
                        <a:pt x="0" y="0"/>
                      </a:lnTo>
                      <a:lnTo>
                        <a:pt x="0" y="189"/>
                      </a:lnTo>
                      <a:close/>
                    </a:path>
                  </a:pathLst>
                </a:custGeom>
                <a:solidFill>
                  <a:srgbClr val="FFFF00"/>
                </a:solidFill>
                <a:ln w="15875" cmpd="sng">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2" name="Freeform 7"/>
                <p:cNvSpPr>
                  <a:spLocks/>
                </p:cNvSpPr>
                <p:nvPr/>
              </p:nvSpPr>
              <p:spPr bwMode="auto">
                <a:xfrm>
                  <a:off x="1531" y="14327"/>
                  <a:ext cx="1701" cy="1145"/>
                </a:xfrm>
                <a:custGeom>
                  <a:avLst/>
                  <a:gdLst>
                    <a:gd name="T0" fmla="*/ 0 w 1701"/>
                    <a:gd name="T1" fmla="*/ 73 h 1145"/>
                    <a:gd name="T2" fmla="*/ 0 w 1701"/>
                    <a:gd name="T3" fmla="*/ 173 h 1145"/>
                    <a:gd name="T4" fmla="*/ 382 w 1701"/>
                    <a:gd name="T5" fmla="*/ 382 h 1145"/>
                    <a:gd name="T6" fmla="*/ 412 w 1701"/>
                    <a:gd name="T7" fmla="*/ 450 h 1145"/>
                    <a:gd name="T8" fmla="*/ 447 w 1701"/>
                    <a:gd name="T9" fmla="*/ 515 h 1145"/>
                    <a:gd name="T10" fmla="*/ 487 w 1701"/>
                    <a:gd name="T11" fmla="*/ 576 h 1145"/>
                    <a:gd name="T12" fmla="*/ 532 w 1701"/>
                    <a:gd name="T13" fmla="*/ 633 h 1145"/>
                    <a:gd name="T14" fmla="*/ 582 w 1701"/>
                    <a:gd name="T15" fmla="*/ 686 h 1145"/>
                    <a:gd name="T16" fmla="*/ 636 w 1701"/>
                    <a:gd name="T17" fmla="*/ 734 h 1145"/>
                    <a:gd name="T18" fmla="*/ 693 w 1701"/>
                    <a:gd name="T19" fmla="*/ 777 h 1145"/>
                    <a:gd name="T20" fmla="*/ 753 w 1701"/>
                    <a:gd name="T21" fmla="*/ 814 h 1145"/>
                    <a:gd name="T22" fmla="*/ 817 w 1701"/>
                    <a:gd name="T23" fmla="*/ 849 h 1145"/>
                    <a:gd name="T24" fmla="*/ 883 w 1701"/>
                    <a:gd name="T25" fmla="*/ 876 h 1145"/>
                    <a:gd name="T26" fmla="*/ 952 w 1701"/>
                    <a:gd name="T27" fmla="*/ 898 h 1145"/>
                    <a:gd name="T28" fmla="*/ 1023 w 1701"/>
                    <a:gd name="T29" fmla="*/ 916 h 1145"/>
                    <a:gd name="T30" fmla="*/ 1059 w 1701"/>
                    <a:gd name="T31" fmla="*/ 922 h 1145"/>
                    <a:gd name="T32" fmla="*/ 1095 w 1701"/>
                    <a:gd name="T33" fmla="*/ 927 h 1145"/>
                    <a:gd name="T34" fmla="*/ 1131 w 1701"/>
                    <a:gd name="T35" fmla="*/ 930 h 1145"/>
                    <a:gd name="T36" fmla="*/ 1168 w 1701"/>
                    <a:gd name="T37" fmla="*/ 931 h 1145"/>
                    <a:gd name="T38" fmla="*/ 1206 w 1701"/>
                    <a:gd name="T39" fmla="*/ 933 h 1145"/>
                    <a:gd name="T40" fmla="*/ 1243 w 1701"/>
                    <a:gd name="T41" fmla="*/ 931 h 1145"/>
                    <a:gd name="T42" fmla="*/ 1281 w 1701"/>
                    <a:gd name="T43" fmla="*/ 927 h 1145"/>
                    <a:gd name="T44" fmla="*/ 1318 w 1701"/>
                    <a:gd name="T45" fmla="*/ 922 h 1145"/>
                    <a:gd name="T46" fmla="*/ 1318 w 1701"/>
                    <a:gd name="T47" fmla="*/ 922 h 1145"/>
                    <a:gd name="T48" fmla="*/ 1701 w 1701"/>
                    <a:gd name="T49" fmla="*/ 1145 h 1145"/>
                    <a:gd name="T50" fmla="*/ 1701 w 1701"/>
                    <a:gd name="T51" fmla="*/ 987 h 1145"/>
                    <a:gd name="T52" fmla="*/ 1318 w 1701"/>
                    <a:gd name="T53" fmla="*/ 764 h 1145"/>
                    <a:gd name="T54" fmla="*/ 1281 w 1701"/>
                    <a:gd name="T55" fmla="*/ 768 h 1145"/>
                    <a:gd name="T56" fmla="*/ 1243 w 1701"/>
                    <a:gd name="T57" fmla="*/ 771 h 1145"/>
                    <a:gd name="T58" fmla="*/ 1206 w 1701"/>
                    <a:gd name="T59" fmla="*/ 772 h 1145"/>
                    <a:gd name="T60" fmla="*/ 1168 w 1701"/>
                    <a:gd name="T61" fmla="*/ 772 h 1145"/>
                    <a:gd name="T62" fmla="*/ 1131 w 1701"/>
                    <a:gd name="T63" fmla="*/ 771 h 1145"/>
                    <a:gd name="T64" fmla="*/ 1095 w 1701"/>
                    <a:gd name="T65" fmla="*/ 768 h 1145"/>
                    <a:gd name="T66" fmla="*/ 1059 w 1701"/>
                    <a:gd name="T67" fmla="*/ 764 h 1145"/>
                    <a:gd name="T68" fmla="*/ 1023 w 1701"/>
                    <a:gd name="T69" fmla="*/ 756 h 1145"/>
                    <a:gd name="T70" fmla="*/ 952 w 1701"/>
                    <a:gd name="T71" fmla="*/ 740 h 1145"/>
                    <a:gd name="T72" fmla="*/ 883 w 1701"/>
                    <a:gd name="T73" fmla="*/ 717 h 1145"/>
                    <a:gd name="T74" fmla="*/ 817 w 1701"/>
                    <a:gd name="T75" fmla="*/ 689 h 1145"/>
                    <a:gd name="T76" fmla="*/ 753 w 1701"/>
                    <a:gd name="T77" fmla="*/ 656 h 1145"/>
                    <a:gd name="T78" fmla="*/ 693 w 1701"/>
                    <a:gd name="T79" fmla="*/ 617 h 1145"/>
                    <a:gd name="T80" fmla="*/ 636 w 1701"/>
                    <a:gd name="T81" fmla="*/ 573 h 1145"/>
                    <a:gd name="T82" fmla="*/ 582 w 1701"/>
                    <a:gd name="T83" fmla="*/ 525 h 1145"/>
                    <a:gd name="T84" fmla="*/ 532 w 1701"/>
                    <a:gd name="T85" fmla="*/ 473 h 1145"/>
                    <a:gd name="T86" fmla="*/ 487 w 1701"/>
                    <a:gd name="T87" fmla="*/ 416 h 1145"/>
                    <a:gd name="T88" fmla="*/ 447 w 1701"/>
                    <a:gd name="T89" fmla="*/ 356 h 1145"/>
                    <a:gd name="T90" fmla="*/ 412 w 1701"/>
                    <a:gd name="T91" fmla="*/ 290 h 1145"/>
                    <a:gd name="T92" fmla="*/ 382 w 1701"/>
                    <a:gd name="T93" fmla="*/ 223 h 1145"/>
                    <a:gd name="T94" fmla="*/ 382 w 1701"/>
                    <a:gd name="T95" fmla="*/ 223 h 1145"/>
                    <a:gd name="T96" fmla="*/ 0 w 1701"/>
                    <a:gd name="T97" fmla="*/ 0 h 1145"/>
                    <a:gd name="T98" fmla="*/ 0 w 1701"/>
                    <a:gd name="T99" fmla="*/ 73 h 1145"/>
                    <a:gd name="T100" fmla="*/ 0 w 1701"/>
                    <a:gd name="T101" fmla="*/ 73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1" h="1145">
                      <a:moveTo>
                        <a:pt x="0" y="73"/>
                      </a:moveTo>
                      <a:lnTo>
                        <a:pt x="0" y="173"/>
                      </a:lnTo>
                      <a:lnTo>
                        <a:pt x="382" y="382"/>
                      </a:lnTo>
                      <a:lnTo>
                        <a:pt x="412" y="450"/>
                      </a:lnTo>
                      <a:lnTo>
                        <a:pt x="447" y="515"/>
                      </a:lnTo>
                      <a:lnTo>
                        <a:pt x="487" y="576"/>
                      </a:lnTo>
                      <a:lnTo>
                        <a:pt x="532" y="633"/>
                      </a:lnTo>
                      <a:lnTo>
                        <a:pt x="582" y="686"/>
                      </a:lnTo>
                      <a:lnTo>
                        <a:pt x="636" y="734"/>
                      </a:lnTo>
                      <a:lnTo>
                        <a:pt x="693" y="777"/>
                      </a:lnTo>
                      <a:lnTo>
                        <a:pt x="753" y="814"/>
                      </a:lnTo>
                      <a:lnTo>
                        <a:pt x="817" y="849"/>
                      </a:lnTo>
                      <a:lnTo>
                        <a:pt x="883" y="876"/>
                      </a:lnTo>
                      <a:lnTo>
                        <a:pt x="952" y="898"/>
                      </a:lnTo>
                      <a:lnTo>
                        <a:pt x="1023" y="916"/>
                      </a:lnTo>
                      <a:lnTo>
                        <a:pt x="1059" y="922"/>
                      </a:lnTo>
                      <a:lnTo>
                        <a:pt x="1095" y="927"/>
                      </a:lnTo>
                      <a:lnTo>
                        <a:pt x="1131" y="930"/>
                      </a:lnTo>
                      <a:lnTo>
                        <a:pt x="1168" y="931"/>
                      </a:lnTo>
                      <a:lnTo>
                        <a:pt x="1206" y="933"/>
                      </a:lnTo>
                      <a:lnTo>
                        <a:pt x="1243" y="931"/>
                      </a:lnTo>
                      <a:lnTo>
                        <a:pt x="1281" y="927"/>
                      </a:lnTo>
                      <a:lnTo>
                        <a:pt x="1318" y="922"/>
                      </a:lnTo>
                      <a:lnTo>
                        <a:pt x="1318" y="922"/>
                      </a:lnTo>
                      <a:lnTo>
                        <a:pt x="1701" y="1145"/>
                      </a:lnTo>
                      <a:lnTo>
                        <a:pt x="1701" y="987"/>
                      </a:lnTo>
                      <a:lnTo>
                        <a:pt x="1318" y="764"/>
                      </a:lnTo>
                      <a:lnTo>
                        <a:pt x="1281" y="768"/>
                      </a:lnTo>
                      <a:lnTo>
                        <a:pt x="1243" y="771"/>
                      </a:lnTo>
                      <a:lnTo>
                        <a:pt x="1206" y="772"/>
                      </a:lnTo>
                      <a:lnTo>
                        <a:pt x="1168" y="772"/>
                      </a:lnTo>
                      <a:lnTo>
                        <a:pt x="1131" y="771"/>
                      </a:lnTo>
                      <a:lnTo>
                        <a:pt x="1095" y="768"/>
                      </a:lnTo>
                      <a:lnTo>
                        <a:pt x="1059" y="764"/>
                      </a:lnTo>
                      <a:lnTo>
                        <a:pt x="1023" y="756"/>
                      </a:lnTo>
                      <a:lnTo>
                        <a:pt x="952" y="740"/>
                      </a:lnTo>
                      <a:lnTo>
                        <a:pt x="883" y="717"/>
                      </a:lnTo>
                      <a:lnTo>
                        <a:pt x="817" y="689"/>
                      </a:lnTo>
                      <a:lnTo>
                        <a:pt x="753" y="656"/>
                      </a:lnTo>
                      <a:lnTo>
                        <a:pt x="693" y="617"/>
                      </a:lnTo>
                      <a:lnTo>
                        <a:pt x="636" y="573"/>
                      </a:lnTo>
                      <a:lnTo>
                        <a:pt x="582" y="525"/>
                      </a:lnTo>
                      <a:lnTo>
                        <a:pt x="532" y="473"/>
                      </a:lnTo>
                      <a:lnTo>
                        <a:pt x="487" y="416"/>
                      </a:lnTo>
                      <a:lnTo>
                        <a:pt x="447" y="356"/>
                      </a:lnTo>
                      <a:lnTo>
                        <a:pt x="412" y="290"/>
                      </a:lnTo>
                      <a:lnTo>
                        <a:pt x="382" y="223"/>
                      </a:lnTo>
                      <a:lnTo>
                        <a:pt x="382" y="223"/>
                      </a:lnTo>
                      <a:lnTo>
                        <a:pt x="0" y="0"/>
                      </a:lnTo>
                      <a:lnTo>
                        <a:pt x="0" y="73"/>
                      </a:lnTo>
                      <a:lnTo>
                        <a:pt x="0" y="73"/>
                      </a:lnTo>
                    </a:path>
                  </a:pathLst>
                </a:custGeom>
                <a:solidFill>
                  <a:schemeClr val="accent5">
                    <a:lumMod val="90000"/>
                  </a:schemeClr>
                </a:solidFill>
                <a:ln w="22225">
                  <a:solidFill>
                    <a:srgbClr val="A50021"/>
                  </a:solidFill>
                  <a:prstDash val="solid"/>
                  <a:round/>
                  <a:headEnd/>
                  <a:tailEnd/>
                </a:ln>
              </p:spPr>
              <p:txBody>
                <a:bodyPr rot="0" vert="horz" wrap="square" lIns="91440" tIns="45720" rIns="91440" bIns="45720" anchor="t" anchorCtr="0" upright="1">
                  <a:noAutofit/>
                </a:bodyPr>
                <a:lstStyle/>
                <a:p>
                  <a:endParaRPr lang="ru-RU"/>
                </a:p>
              </p:txBody>
            </p:sp>
            <p:sp>
              <p:nvSpPr>
                <p:cNvPr id="273" name="Freeform 8" descr="Диагональный кирпич"/>
                <p:cNvSpPr>
                  <a:spLocks/>
                </p:cNvSpPr>
                <p:nvPr/>
              </p:nvSpPr>
              <p:spPr bwMode="auto">
                <a:xfrm>
                  <a:off x="2227" y="14596"/>
                  <a:ext cx="87" cy="249"/>
                </a:xfrm>
                <a:custGeom>
                  <a:avLst/>
                  <a:gdLst>
                    <a:gd name="T0" fmla="*/ 87 w 87"/>
                    <a:gd name="T1" fmla="*/ 0 h 249"/>
                    <a:gd name="T2" fmla="*/ 0 w 87"/>
                    <a:gd name="T3" fmla="*/ 41 h 249"/>
                    <a:gd name="T4" fmla="*/ 4 w 87"/>
                    <a:gd name="T5" fmla="*/ 249 h 249"/>
                  </a:gdLst>
                  <a:ahLst/>
                  <a:cxnLst>
                    <a:cxn ang="0">
                      <a:pos x="T0" y="T1"/>
                    </a:cxn>
                    <a:cxn ang="0">
                      <a:pos x="T2" y="T3"/>
                    </a:cxn>
                    <a:cxn ang="0">
                      <a:pos x="T4" y="T5"/>
                    </a:cxn>
                  </a:cxnLst>
                  <a:rect l="0" t="0" r="r" b="b"/>
                  <a:pathLst>
                    <a:path w="87" h="249">
                      <a:moveTo>
                        <a:pt x="87" y="0"/>
                      </a:moveTo>
                      <a:lnTo>
                        <a:pt x="0" y="41"/>
                      </a:lnTo>
                      <a:lnTo>
                        <a:pt x="4" y="249"/>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4" name="Freeform 9" descr="Диагональный кирпич"/>
                <p:cNvSpPr>
                  <a:spLocks/>
                </p:cNvSpPr>
                <p:nvPr/>
              </p:nvSpPr>
              <p:spPr bwMode="auto">
                <a:xfrm>
                  <a:off x="2336" y="14655"/>
                  <a:ext cx="87" cy="266"/>
                </a:xfrm>
                <a:custGeom>
                  <a:avLst/>
                  <a:gdLst>
                    <a:gd name="T0" fmla="*/ 87 w 87"/>
                    <a:gd name="T1" fmla="*/ 0 h 266"/>
                    <a:gd name="T2" fmla="*/ 0 w 87"/>
                    <a:gd name="T3" fmla="*/ 43 h 266"/>
                    <a:gd name="T4" fmla="*/ 3 w 87"/>
                    <a:gd name="T5" fmla="*/ 266 h 266"/>
                  </a:gdLst>
                  <a:ahLst/>
                  <a:cxnLst>
                    <a:cxn ang="0">
                      <a:pos x="T0" y="T1"/>
                    </a:cxn>
                    <a:cxn ang="0">
                      <a:pos x="T2" y="T3"/>
                    </a:cxn>
                    <a:cxn ang="0">
                      <a:pos x="T4" y="T5"/>
                    </a:cxn>
                  </a:cxnLst>
                  <a:rect l="0" t="0" r="r" b="b"/>
                  <a:pathLst>
                    <a:path w="87" h="266">
                      <a:moveTo>
                        <a:pt x="87" y="0"/>
                      </a:moveTo>
                      <a:lnTo>
                        <a:pt x="0" y="43"/>
                      </a:lnTo>
                      <a:lnTo>
                        <a:pt x="3" y="266"/>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5" name="Freeform 10" descr="Диагональный кирпич"/>
                <p:cNvSpPr>
                  <a:spLocks/>
                </p:cNvSpPr>
                <p:nvPr/>
              </p:nvSpPr>
              <p:spPr bwMode="auto">
                <a:xfrm>
                  <a:off x="2444" y="14694"/>
                  <a:ext cx="87" cy="269"/>
                </a:xfrm>
                <a:custGeom>
                  <a:avLst/>
                  <a:gdLst>
                    <a:gd name="T0" fmla="*/ 87 w 87"/>
                    <a:gd name="T1" fmla="*/ 0 h 269"/>
                    <a:gd name="T2" fmla="*/ 0 w 87"/>
                    <a:gd name="T3" fmla="*/ 43 h 269"/>
                    <a:gd name="T4" fmla="*/ 5 w 87"/>
                    <a:gd name="T5" fmla="*/ 269 h 269"/>
                  </a:gdLst>
                  <a:ahLst/>
                  <a:cxnLst>
                    <a:cxn ang="0">
                      <a:pos x="T0" y="T1"/>
                    </a:cxn>
                    <a:cxn ang="0">
                      <a:pos x="T2" y="T3"/>
                    </a:cxn>
                    <a:cxn ang="0">
                      <a:pos x="T4" y="T5"/>
                    </a:cxn>
                  </a:cxnLst>
                  <a:rect l="0" t="0" r="r" b="b"/>
                  <a:pathLst>
                    <a:path w="87" h="269">
                      <a:moveTo>
                        <a:pt x="87" y="0"/>
                      </a:moveTo>
                      <a:lnTo>
                        <a:pt x="0" y="43"/>
                      </a:lnTo>
                      <a:lnTo>
                        <a:pt x="5" y="269"/>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6" name="Freeform 11" descr="Диагональный кирпич"/>
                <p:cNvSpPr>
                  <a:spLocks/>
                </p:cNvSpPr>
                <p:nvPr/>
              </p:nvSpPr>
              <p:spPr bwMode="auto">
                <a:xfrm>
                  <a:off x="2062" y="14464"/>
                  <a:ext cx="87" cy="224"/>
                </a:xfrm>
                <a:custGeom>
                  <a:avLst/>
                  <a:gdLst>
                    <a:gd name="T0" fmla="*/ 87 w 87"/>
                    <a:gd name="T1" fmla="*/ 0 h 224"/>
                    <a:gd name="T2" fmla="*/ 0 w 87"/>
                    <a:gd name="T3" fmla="*/ 36 h 224"/>
                    <a:gd name="T4" fmla="*/ 3 w 87"/>
                    <a:gd name="T5" fmla="*/ 224 h 224"/>
                  </a:gdLst>
                  <a:ahLst/>
                  <a:cxnLst>
                    <a:cxn ang="0">
                      <a:pos x="T0" y="T1"/>
                    </a:cxn>
                    <a:cxn ang="0">
                      <a:pos x="T2" y="T3"/>
                    </a:cxn>
                    <a:cxn ang="0">
                      <a:pos x="T4" y="T5"/>
                    </a:cxn>
                  </a:cxnLst>
                  <a:rect l="0" t="0" r="r" b="b"/>
                  <a:pathLst>
                    <a:path w="87" h="224">
                      <a:moveTo>
                        <a:pt x="87" y="0"/>
                      </a:moveTo>
                      <a:lnTo>
                        <a:pt x="0" y="36"/>
                      </a:lnTo>
                      <a:lnTo>
                        <a:pt x="3" y="224"/>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sp>
              <p:nvSpPr>
                <p:cNvPr id="277" name="Freeform 12" descr="Диагональный кирпич"/>
                <p:cNvSpPr>
                  <a:spLocks/>
                </p:cNvSpPr>
                <p:nvPr/>
              </p:nvSpPr>
              <p:spPr bwMode="auto">
                <a:xfrm>
                  <a:off x="2146" y="14538"/>
                  <a:ext cx="87" cy="233"/>
                </a:xfrm>
                <a:custGeom>
                  <a:avLst/>
                  <a:gdLst>
                    <a:gd name="T0" fmla="*/ 87 w 87"/>
                    <a:gd name="T1" fmla="*/ 0 h 233"/>
                    <a:gd name="T2" fmla="*/ 0 w 87"/>
                    <a:gd name="T3" fmla="*/ 37 h 233"/>
                    <a:gd name="T4" fmla="*/ 4 w 87"/>
                    <a:gd name="T5" fmla="*/ 233 h 233"/>
                  </a:gdLst>
                  <a:ahLst/>
                  <a:cxnLst>
                    <a:cxn ang="0">
                      <a:pos x="T0" y="T1"/>
                    </a:cxn>
                    <a:cxn ang="0">
                      <a:pos x="T2" y="T3"/>
                    </a:cxn>
                    <a:cxn ang="0">
                      <a:pos x="T4" y="T5"/>
                    </a:cxn>
                  </a:cxnLst>
                  <a:rect l="0" t="0" r="r" b="b"/>
                  <a:pathLst>
                    <a:path w="87" h="233">
                      <a:moveTo>
                        <a:pt x="87" y="0"/>
                      </a:moveTo>
                      <a:lnTo>
                        <a:pt x="0" y="37"/>
                      </a:lnTo>
                      <a:lnTo>
                        <a:pt x="4" y="233"/>
                      </a:lnTo>
                    </a:path>
                  </a:pathLst>
                </a:custGeom>
                <a:noFill/>
                <a:ln w="19050">
                  <a:solidFill>
                    <a:srgbClr val="A50021"/>
                  </a:solidFill>
                  <a:prstDash val="solid"/>
                  <a:round/>
                  <a:headEnd/>
                  <a:tailEnd/>
                </a:ln>
                <a:extLst>
                  <a:ext uri="{909E8E84-426E-40DD-AFC4-6F175D3DCCD1}">
                    <a14:hiddenFill xmlns:a14="http://schemas.microsoft.com/office/drawing/2010/main">
                      <a:solidFill>
                        <a:srgbClr val="969696"/>
                      </a:solidFill>
                    </a14:hiddenFill>
                  </a:ext>
                </a:extLst>
              </p:spPr>
              <p:txBody>
                <a:bodyPr rot="0" vert="horz" wrap="square" lIns="91440" tIns="45720" rIns="91440" bIns="45720" anchor="t" anchorCtr="0" upright="1">
                  <a:noAutofit/>
                </a:bodyPr>
                <a:lstStyle/>
                <a:p>
                  <a:endParaRPr lang="ru-RU"/>
                </a:p>
              </p:txBody>
            </p:sp>
          </p:grpSp>
          <p:sp>
            <p:nvSpPr>
              <p:cNvPr id="279" name="Поле 287"/>
              <p:cNvSpPr txBox="1">
                <a:spLocks noChangeArrowheads="1"/>
              </p:cNvSpPr>
              <p:nvPr/>
            </p:nvSpPr>
            <p:spPr bwMode="auto">
              <a:xfrm>
                <a:off x="1727168" y="2140663"/>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С</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sp>
            <p:nvSpPr>
              <p:cNvPr id="280" name="Поле 287"/>
              <p:cNvSpPr txBox="1">
                <a:spLocks noChangeArrowheads="1"/>
              </p:cNvSpPr>
              <p:nvPr/>
            </p:nvSpPr>
            <p:spPr bwMode="auto">
              <a:xfrm>
                <a:off x="5438945" y="2141291"/>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А</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sp>
            <p:nvSpPr>
              <p:cNvPr id="281" name="Поле 287"/>
              <p:cNvSpPr txBox="1">
                <a:spLocks noChangeArrowheads="1"/>
              </p:cNvSpPr>
              <p:nvPr/>
            </p:nvSpPr>
            <p:spPr bwMode="auto">
              <a:xfrm>
                <a:off x="3552656" y="4302691"/>
                <a:ext cx="205982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Промежуточная</a:t>
                </a:r>
              </a:p>
              <a:p>
                <a:pPr eaLnBrk="1" hangingPunct="1">
                  <a:defRPr/>
                </a:pPr>
                <a:r>
                  <a:rPr lang="ru-RU" altLang="ru-RU" sz="1800" i="1" dirty="0" smtClean="0">
                    <a:solidFill>
                      <a:srgbClr val="7030A0"/>
                    </a:solidFill>
                    <a:effectLst>
                      <a:outerShdw dist="38100" dir="2700000" algn="tl" rotWithShape="0">
                        <a:srgbClr val="FFC000"/>
                      </a:outerShdw>
                    </a:effectLst>
                    <a:cs typeface="Calibri" panose="020F0502020204030204" pitchFamily="34" charset="0"/>
                  </a:rPr>
                  <a:t>система В</a:t>
                </a:r>
                <a:endParaRPr lang="ru-RU" altLang="ru-RU" sz="1800" dirty="0" smtClean="0">
                  <a:solidFill>
                    <a:srgbClr val="7030A0"/>
                  </a:solidFill>
                  <a:effectLst>
                    <a:outerShdw dist="38100" dir="2700000" algn="tl" rotWithShape="0">
                      <a:srgbClr val="FFC000"/>
                    </a:outerShdw>
                  </a:effectLst>
                  <a:cs typeface="Calibri" panose="020F0502020204030204" pitchFamily="34" charset="0"/>
                </a:endParaRPr>
              </a:p>
            </p:txBody>
          </p:sp>
          <p:cxnSp>
            <p:nvCxnSpPr>
              <p:cNvPr id="282" name="Прямая соединительная линия 138"/>
              <p:cNvCxnSpPr>
                <a:cxnSpLocks noChangeShapeType="1"/>
              </p:cNvCxnSpPr>
              <p:nvPr/>
            </p:nvCxnSpPr>
            <p:spPr bwMode="auto">
              <a:xfrm flipH="1" flipV="1">
                <a:off x="4872273" y="3468437"/>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283" name="Прямая соединительная линия 138"/>
              <p:cNvCxnSpPr>
                <a:cxnSpLocks noChangeShapeType="1"/>
              </p:cNvCxnSpPr>
              <p:nvPr/>
            </p:nvCxnSpPr>
            <p:spPr bwMode="auto">
              <a:xfrm flipH="1" flipV="1">
                <a:off x="3203164" y="3466836"/>
                <a:ext cx="1121131" cy="2251"/>
              </a:xfrm>
              <a:prstGeom prst="line">
                <a:avLst/>
              </a:prstGeom>
              <a:noFill/>
              <a:ln w="47625" cmpd="sng">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cxnSp>
            <p:nvCxnSpPr>
              <p:cNvPr id="284" name="Прямая соединительная линия 138"/>
              <p:cNvCxnSpPr>
                <a:cxnSpLocks noChangeShapeType="1"/>
              </p:cNvCxnSpPr>
              <p:nvPr/>
            </p:nvCxnSpPr>
            <p:spPr bwMode="auto">
              <a:xfrm flipH="1" flipV="1">
                <a:off x="6888430" y="3480794"/>
                <a:ext cx="1121131" cy="2251"/>
              </a:xfrm>
              <a:prstGeom prst="line">
                <a:avLst/>
              </a:prstGeom>
              <a:noFill/>
              <a:ln w="76200" cmpd="dbl">
                <a:solidFill>
                  <a:srgbClr val="0070C0"/>
                </a:solidFill>
                <a:prstDash val="sysDot"/>
                <a:round/>
                <a:headEnd type="triangle" w="med" len="med"/>
                <a:tailEnd type="triangle" w="med" len="med"/>
              </a:ln>
              <a:extLst>
                <a:ext uri="{909E8E84-426E-40DD-AFC4-6F175D3DCCD1}">
                  <a14:hiddenFill xmlns:a14="http://schemas.microsoft.com/office/drawing/2010/main">
                    <a:noFill/>
                  </a14:hiddenFill>
                </a:ext>
              </a:extLst>
            </p:spPr>
          </p:cxnSp>
          <p:sp>
            <p:nvSpPr>
              <p:cNvPr id="285" name="Стрелка вправо 284"/>
              <p:cNvSpPr/>
              <p:nvPr/>
            </p:nvSpPr>
            <p:spPr bwMode="auto">
              <a:xfrm flipH="1">
                <a:off x="7420703" y="3610819"/>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6" name="Стрелка вправо 285"/>
              <p:cNvSpPr/>
              <p:nvPr/>
            </p:nvSpPr>
            <p:spPr bwMode="auto">
              <a:xfrm flipH="1">
                <a:off x="5422894" y="3609684"/>
                <a:ext cx="581536" cy="307975"/>
              </a:xfrm>
              <a:prstGeom prst="rightArrow">
                <a:avLst>
                  <a:gd name="adj1" fmla="val 50000"/>
                  <a:gd name="adj2" fmla="val 61896"/>
                </a:avLst>
              </a:prstGeom>
              <a:solidFill>
                <a:srgbClr val="FFE5FF"/>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8" name="Стрелка вправо 287"/>
              <p:cNvSpPr/>
              <p:nvPr/>
            </p:nvSpPr>
            <p:spPr bwMode="auto">
              <a:xfrm>
                <a:off x="7125202" y="3024310"/>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89" name="Стрелка вправо 288"/>
              <p:cNvSpPr/>
              <p:nvPr/>
            </p:nvSpPr>
            <p:spPr bwMode="auto">
              <a:xfrm>
                <a:off x="4901453" y="3047598"/>
                <a:ext cx="581536" cy="306388"/>
              </a:xfrm>
              <a:prstGeom prst="rightArrow">
                <a:avLst>
                  <a:gd name="adj1" fmla="val 50000"/>
                  <a:gd name="adj2" fmla="val 61896"/>
                </a:avLst>
              </a:prstGeom>
              <a:solidFill>
                <a:srgbClr val="FFCCCC"/>
              </a:solid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ru-RU"/>
              </a:p>
            </p:txBody>
          </p:sp>
          <p:sp>
            <p:nvSpPr>
              <p:cNvPr id="293" name="Поле 4"/>
              <p:cNvSpPr txBox="1">
                <a:spLocks noChangeArrowheads="1"/>
              </p:cNvSpPr>
              <p:nvPr/>
            </p:nvSpPr>
            <p:spPr bwMode="auto">
              <a:xfrm>
                <a:off x="5280088" y="3925447"/>
                <a:ext cx="8051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C0000"/>
                    </a:solidFill>
                    <a:effectLst>
                      <a:outerShdw dist="38100" dir="2700000" algn="tl" rotWithShape="0">
                        <a:srgbClr val="FFC000"/>
                      </a:outerShdw>
                    </a:effectLst>
                    <a:cs typeface="Calibri" panose="020F0502020204030204" pitchFamily="34" charset="0"/>
                  </a:rPr>
                  <a:t>Запрос</a:t>
                </a:r>
                <a:endParaRPr lang="ru-RU" altLang="ru-RU" sz="1600" b="1" dirty="0" smtClean="0">
                  <a:solidFill>
                    <a:srgbClr val="CC0000"/>
                  </a:solidFill>
                  <a:effectLst>
                    <a:outerShdw dist="38100" dir="2700000" algn="tl" rotWithShape="0">
                      <a:srgbClr val="FFC000"/>
                    </a:outerShdw>
                  </a:effectLst>
                  <a:ea typeface="Calibri" panose="020F0502020204030204" pitchFamily="34" charset="0"/>
                  <a:cs typeface="Times New Roman" panose="02020603050405020304" pitchFamily="18" charset="0"/>
                </a:endParaRPr>
              </a:p>
            </p:txBody>
          </p:sp>
          <p:sp>
            <p:nvSpPr>
              <p:cNvPr id="294" name="Поле 2"/>
              <p:cNvSpPr txBox="1">
                <a:spLocks noChangeArrowheads="1"/>
              </p:cNvSpPr>
              <p:nvPr/>
            </p:nvSpPr>
            <p:spPr bwMode="auto">
              <a:xfrm>
                <a:off x="4829857" y="2792186"/>
                <a:ext cx="8701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1">
                <a:spAutoFit/>
              </a:bodyPr>
              <a:lstStyle>
                <a:lvl1pPr algn="ctr">
                  <a:defRPr sz="2400">
                    <a:solidFill>
                      <a:schemeClr val="tx1"/>
                    </a:solidFill>
                    <a:latin typeface="Arial" panose="020B0604020202020204" pitchFamily="34" charset="0"/>
                    <a:cs typeface="Arial" panose="020B0604020202020204" pitchFamily="34" charset="0"/>
                  </a:defRPr>
                </a:lvl1pPr>
                <a:lvl2pPr marL="742950" indent="-285750" algn="ctr">
                  <a:defRPr sz="2400">
                    <a:solidFill>
                      <a:schemeClr val="tx1"/>
                    </a:solidFill>
                    <a:latin typeface="Arial" panose="020B0604020202020204" pitchFamily="34" charset="0"/>
                    <a:cs typeface="Arial" panose="020B0604020202020204" pitchFamily="34" charset="0"/>
                  </a:defRPr>
                </a:lvl2pPr>
                <a:lvl3pPr marL="1143000" indent="-228600" algn="ctr">
                  <a:defRPr sz="2400">
                    <a:solidFill>
                      <a:schemeClr val="tx1"/>
                    </a:solidFill>
                    <a:latin typeface="Arial" panose="020B0604020202020204" pitchFamily="34" charset="0"/>
                    <a:cs typeface="Arial" panose="020B0604020202020204" pitchFamily="34" charset="0"/>
                  </a:defRPr>
                </a:lvl3pPr>
                <a:lvl4pPr marL="1600200" indent="-228600" algn="ctr">
                  <a:defRPr sz="2400">
                    <a:solidFill>
                      <a:schemeClr val="tx1"/>
                    </a:solidFill>
                    <a:latin typeface="Arial" panose="020B0604020202020204" pitchFamily="34" charset="0"/>
                    <a:cs typeface="Arial" panose="020B0604020202020204" pitchFamily="34" charset="0"/>
                  </a:defRPr>
                </a:lvl4pPr>
                <a:lvl5pPr marL="2057400" indent="-228600" algn="ctr">
                  <a:defRPr sz="24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cs typeface="Arial" panose="020B0604020202020204" pitchFamily="34" charset="0"/>
                  </a:defRPr>
                </a:lvl9pPr>
              </a:lstStyle>
              <a:p>
                <a:pPr eaLnBrk="1" hangingPunct="1">
                  <a:defRPr/>
                </a:pPr>
                <a:r>
                  <a:rPr lang="ru-RU" altLang="ru-RU" sz="1600" b="1" i="1" dirty="0" smtClean="0">
                    <a:solidFill>
                      <a:srgbClr val="C00000"/>
                    </a:solidFill>
                    <a:effectLst>
                      <a:outerShdw dist="38100" dir="2700000" algn="tl" rotWithShape="0">
                        <a:srgbClr val="FFC000"/>
                      </a:outerShdw>
                    </a:effectLst>
                    <a:cs typeface="Calibri" panose="020F0502020204030204" pitchFamily="34" charset="0"/>
                  </a:rPr>
                  <a:t>Ответ</a:t>
                </a:r>
                <a:endParaRPr lang="ru-RU" altLang="ru-RU" sz="1600" b="1" dirty="0" smtClean="0">
                  <a:solidFill>
                    <a:srgbClr val="C00000"/>
                  </a:solidFill>
                  <a:effectLst>
                    <a:outerShdw dist="38100" dir="2700000" algn="tl" rotWithShape="0">
                      <a:srgbClr val="FFC000"/>
                    </a:outerShdw>
                  </a:effectLst>
                  <a:cs typeface="Calibri" panose="020F0502020204030204" pitchFamily="34" charset="0"/>
                </a:endParaRPr>
              </a:p>
            </p:txBody>
          </p:sp>
          <p:sp>
            <p:nvSpPr>
              <p:cNvPr id="12" name="Правая фигурная скобка 11"/>
              <p:cNvSpPr/>
              <p:nvPr/>
            </p:nvSpPr>
            <p:spPr bwMode="auto">
              <a:xfrm rot="16200000">
                <a:off x="4451534" y="-1959603"/>
                <a:ext cx="331754" cy="7638818"/>
              </a:xfrm>
              <a:prstGeom prst="rightBrace">
                <a:avLst>
                  <a:gd name="adj1" fmla="val 28842"/>
                  <a:gd name="adj2" fmla="val 50000"/>
                </a:avLst>
              </a:prstGeom>
              <a:noFill/>
              <a:ln w="38100" cap="flat" cmpd="sng" algn="ctr">
                <a:solidFill>
                  <a:srgbClr val="A5002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grpSp>
            <p:nvGrpSpPr>
              <p:cNvPr id="181" name="Group 108"/>
              <p:cNvGrpSpPr>
                <a:grpSpLocks/>
              </p:cNvGrpSpPr>
              <p:nvPr/>
            </p:nvGrpSpPr>
            <p:grpSpPr bwMode="auto">
              <a:xfrm flipH="1">
                <a:off x="8694893" y="3396975"/>
                <a:ext cx="479282" cy="681686"/>
                <a:chOff x="1982" y="4470"/>
                <a:chExt cx="509" cy="747"/>
              </a:xfrm>
              <a:solidFill>
                <a:srgbClr val="FFE5FF"/>
              </a:solidFill>
            </p:grpSpPr>
            <p:sp>
              <p:nvSpPr>
                <p:cNvPr id="263" name="Freeform 109"/>
                <p:cNvSpPr>
                  <a:spLocks/>
                </p:cNvSpPr>
                <p:nvPr/>
              </p:nvSpPr>
              <p:spPr bwMode="auto">
                <a:xfrm>
                  <a:off x="1982" y="4470"/>
                  <a:ext cx="509" cy="747"/>
                </a:xfrm>
                <a:custGeom>
                  <a:avLst/>
                  <a:gdLst>
                    <a:gd name="T0" fmla="*/ 221 w 1017"/>
                    <a:gd name="T1" fmla="*/ 277 h 747"/>
                    <a:gd name="T2" fmla="*/ 122 w 1017"/>
                    <a:gd name="T3" fmla="*/ 321 h 747"/>
                    <a:gd name="T4" fmla="*/ 83 w 1017"/>
                    <a:gd name="T5" fmla="*/ 348 h 747"/>
                    <a:gd name="T6" fmla="*/ 49 w 1017"/>
                    <a:gd name="T7" fmla="*/ 377 h 747"/>
                    <a:gd name="T8" fmla="*/ 26 w 1017"/>
                    <a:gd name="T9" fmla="*/ 408 h 747"/>
                    <a:gd name="T10" fmla="*/ 7 w 1017"/>
                    <a:gd name="T11" fmla="*/ 441 h 747"/>
                    <a:gd name="T12" fmla="*/ 0 w 1017"/>
                    <a:gd name="T13" fmla="*/ 476 h 747"/>
                    <a:gd name="T14" fmla="*/ 0 w 1017"/>
                    <a:gd name="T15" fmla="*/ 576 h 747"/>
                    <a:gd name="T16" fmla="*/ 5 w 1017"/>
                    <a:gd name="T17" fmla="*/ 595 h 747"/>
                    <a:gd name="T18" fmla="*/ 15 w 1017"/>
                    <a:gd name="T19" fmla="*/ 613 h 747"/>
                    <a:gd name="T20" fmla="*/ 34 w 1017"/>
                    <a:gd name="T21" fmla="*/ 630 h 747"/>
                    <a:gd name="T22" fmla="*/ 73 w 1017"/>
                    <a:gd name="T23" fmla="*/ 649 h 747"/>
                    <a:gd name="T24" fmla="*/ 109 w 1017"/>
                    <a:gd name="T25" fmla="*/ 651 h 747"/>
                    <a:gd name="T26" fmla="*/ 129 w 1017"/>
                    <a:gd name="T27" fmla="*/ 659 h 747"/>
                    <a:gd name="T28" fmla="*/ 150 w 1017"/>
                    <a:gd name="T29" fmla="*/ 676 h 747"/>
                    <a:gd name="T30" fmla="*/ 224 w 1017"/>
                    <a:gd name="T31" fmla="*/ 697 h 747"/>
                    <a:gd name="T32" fmla="*/ 348 w 1017"/>
                    <a:gd name="T33" fmla="*/ 722 h 747"/>
                    <a:gd name="T34" fmla="*/ 477 w 1017"/>
                    <a:gd name="T35" fmla="*/ 739 h 747"/>
                    <a:gd name="T36" fmla="*/ 610 w 1017"/>
                    <a:gd name="T37" fmla="*/ 747 h 747"/>
                    <a:gd name="T38" fmla="*/ 676 w 1017"/>
                    <a:gd name="T39" fmla="*/ 747 h 747"/>
                    <a:gd name="T40" fmla="*/ 761 w 1017"/>
                    <a:gd name="T41" fmla="*/ 741 h 747"/>
                    <a:gd name="T42" fmla="*/ 841 w 1017"/>
                    <a:gd name="T43" fmla="*/ 723 h 747"/>
                    <a:gd name="T44" fmla="*/ 873 w 1017"/>
                    <a:gd name="T45" fmla="*/ 732 h 747"/>
                    <a:gd name="T46" fmla="*/ 907 w 1017"/>
                    <a:gd name="T47" fmla="*/ 730 h 747"/>
                    <a:gd name="T48" fmla="*/ 973 w 1017"/>
                    <a:gd name="T49" fmla="*/ 703 h 747"/>
                    <a:gd name="T50" fmla="*/ 1017 w 1017"/>
                    <a:gd name="T51" fmla="*/ 667 h 747"/>
                    <a:gd name="T52" fmla="*/ 1017 w 1017"/>
                    <a:gd name="T53" fmla="*/ 506 h 747"/>
                    <a:gd name="T54" fmla="*/ 1014 w 1017"/>
                    <a:gd name="T55" fmla="*/ 469 h 747"/>
                    <a:gd name="T56" fmla="*/ 1000 w 1017"/>
                    <a:gd name="T57" fmla="*/ 433 h 747"/>
                    <a:gd name="T58" fmla="*/ 977 w 1017"/>
                    <a:gd name="T59" fmla="*/ 399 h 747"/>
                    <a:gd name="T60" fmla="*/ 944 w 1017"/>
                    <a:gd name="T61" fmla="*/ 369 h 747"/>
                    <a:gd name="T62" fmla="*/ 904 w 1017"/>
                    <a:gd name="T63" fmla="*/ 340 h 747"/>
                    <a:gd name="T64" fmla="*/ 856 w 1017"/>
                    <a:gd name="T65" fmla="*/ 315 h 747"/>
                    <a:gd name="T66" fmla="*/ 800 w 1017"/>
                    <a:gd name="T67" fmla="*/ 295 h 747"/>
                    <a:gd name="T68" fmla="*/ 739 w 1017"/>
                    <a:gd name="T69" fmla="*/ 278 h 747"/>
                    <a:gd name="T70" fmla="*/ 735 w 1017"/>
                    <a:gd name="T71" fmla="*/ 278 h 747"/>
                    <a:gd name="T72" fmla="*/ 774 w 1017"/>
                    <a:gd name="T73" fmla="*/ 253 h 747"/>
                    <a:gd name="T74" fmla="*/ 803 w 1017"/>
                    <a:gd name="T75" fmla="*/ 225 h 747"/>
                    <a:gd name="T76" fmla="*/ 819 w 1017"/>
                    <a:gd name="T77" fmla="*/ 194 h 747"/>
                    <a:gd name="T78" fmla="*/ 825 w 1017"/>
                    <a:gd name="T79" fmla="*/ 163 h 747"/>
                    <a:gd name="T80" fmla="*/ 819 w 1017"/>
                    <a:gd name="T81" fmla="*/ 132 h 747"/>
                    <a:gd name="T82" fmla="*/ 802 w 1017"/>
                    <a:gd name="T83" fmla="*/ 101 h 747"/>
                    <a:gd name="T84" fmla="*/ 774 w 1017"/>
                    <a:gd name="T85" fmla="*/ 73 h 747"/>
                    <a:gd name="T86" fmla="*/ 735 w 1017"/>
                    <a:gd name="T87" fmla="*/ 48 h 747"/>
                    <a:gd name="T88" fmla="*/ 688 w 1017"/>
                    <a:gd name="T89" fmla="*/ 27 h 747"/>
                    <a:gd name="T90" fmla="*/ 635 w 1017"/>
                    <a:gd name="T91" fmla="*/ 12 h 747"/>
                    <a:gd name="T92" fmla="*/ 579 w 1017"/>
                    <a:gd name="T93" fmla="*/ 3 h 747"/>
                    <a:gd name="T94" fmla="*/ 521 w 1017"/>
                    <a:gd name="T95" fmla="*/ 0 h 747"/>
                    <a:gd name="T96" fmla="*/ 464 w 1017"/>
                    <a:gd name="T97" fmla="*/ 4 h 747"/>
                    <a:gd name="T98" fmla="*/ 408 w 1017"/>
                    <a:gd name="T99" fmla="*/ 13 h 747"/>
                    <a:gd name="T100" fmla="*/ 355 w 1017"/>
                    <a:gd name="T101" fmla="*/ 27 h 747"/>
                    <a:gd name="T102" fmla="*/ 308 w 1017"/>
                    <a:gd name="T103" fmla="*/ 49 h 747"/>
                    <a:gd name="T104" fmla="*/ 272 w 1017"/>
                    <a:gd name="T105" fmla="*/ 71 h 747"/>
                    <a:gd name="T106" fmla="*/ 245 w 1017"/>
                    <a:gd name="T107" fmla="*/ 97 h 747"/>
                    <a:gd name="T108" fmla="*/ 228 w 1017"/>
                    <a:gd name="T109" fmla="*/ 124 h 747"/>
                    <a:gd name="T110" fmla="*/ 219 w 1017"/>
                    <a:gd name="T111" fmla="*/ 152 h 747"/>
                    <a:gd name="T112" fmla="*/ 221 w 1017"/>
                    <a:gd name="T113" fmla="*/ 180 h 747"/>
                    <a:gd name="T114" fmla="*/ 231 w 1017"/>
                    <a:gd name="T115" fmla="*/ 209 h 747"/>
                    <a:gd name="T116" fmla="*/ 250 w 1017"/>
                    <a:gd name="T117" fmla="*/ 236 h 747"/>
                    <a:gd name="T118" fmla="*/ 279 w 1017"/>
                    <a:gd name="T119" fmla="*/ 26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7" h="747">
                      <a:moveTo>
                        <a:pt x="279" y="260"/>
                      </a:moveTo>
                      <a:lnTo>
                        <a:pt x="221" y="277"/>
                      </a:lnTo>
                      <a:lnTo>
                        <a:pt x="168" y="297"/>
                      </a:lnTo>
                      <a:lnTo>
                        <a:pt x="122" y="321"/>
                      </a:lnTo>
                      <a:lnTo>
                        <a:pt x="102" y="333"/>
                      </a:lnTo>
                      <a:lnTo>
                        <a:pt x="83" y="348"/>
                      </a:lnTo>
                      <a:lnTo>
                        <a:pt x="65" y="361"/>
                      </a:lnTo>
                      <a:lnTo>
                        <a:pt x="49" y="377"/>
                      </a:lnTo>
                      <a:lnTo>
                        <a:pt x="36" y="391"/>
                      </a:lnTo>
                      <a:lnTo>
                        <a:pt x="26" y="408"/>
                      </a:lnTo>
                      <a:lnTo>
                        <a:pt x="15" y="424"/>
                      </a:lnTo>
                      <a:lnTo>
                        <a:pt x="7" y="441"/>
                      </a:lnTo>
                      <a:lnTo>
                        <a:pt x="2" y="459"/>
                      </a:lnTo>
                      <a:lnTo>
                        <a:pt x="0" y="476"/>
                      </a:lnTo>
                      <a:lnTo>
                        <a:pt x="0" y="476"/>
                      </a:lnTo>
                      <a:lnTo>
                        <a:pt x="0" y="576"/>
                      </a:lnTo>
                      <a:lnTo>
                        <a:pt x="2" y="586"/>
                      </a:lnTo>
                      <a:lnTo>
                        <a:pt x="5" y="595"/>
                      </a:lnTo>
                      <a:lnTo>
                        <a:pt x="9" y="604"/>
                      </a:lnTo>
                      <a:lnTo>
                        <a:pt x="15" y="613"/>
                      </a:lnTo>
                      <a:lnTo>
                        <a:pt x="24" y="622"/>
                      </a:lnTo>
                      <a:lnTo>
                        <a:pt x="34" y="630"/>
                      </a:lnTo>
                      <a:lnTo>
                        <a:pt x="60" y="644"/>
                      </a:lnTo>
                      <a:lnTo>
                        <a:pt x="73" y="649"/>
                      </a:lnTo>
                      <a:lnTo>
                        <a:pt x="90" y="651"/>
                      </a:lnTo>
                      <a:lnTo>
                        <a:pt x="109" y="651"/>
                      </a:lnTo>
                      <a:lnTo>
                        <a:pt x="126" y="649"/>
                      </a:lnTo>
                      <a:lnTo>
                        <a:pt x="129" y="659"/>
                      </a:lnTo>
                      <a:lnTo>
                        <a:pt x="138" y="668"/>
                      </a:lnTo>
                      <a:lnTo>
                        <a:pt x="150" y="676"/>
                      </a:lnTo>
                      <a:lnTo>
                        <a:pt x="163" y="682"/>
                      </a:lnTo>
                      <a:lnTo>
                        <a:pt x="224" y="697"/>
                      </a:lnTo>
                      <a:lnTo>
                        <a:pt x="285" y="711"/>
                      </a:lnTo>
                      <a:lnTo>
                        <a:pt x="348" y="722"/>
                      </a:lnTo>
                      <a:lnTo>
                        <a:pt x="413" y="731"/>
                      </a:lnTo>
                      <a:lnTo>
                        <a:pt x="477" y="739"/>
                      </a:lnTo>
                      <a:lnTo>
                        <a:pt x="544" y="743"/>
                      </a:lnTo>
                      <a:lnTo>
                        <a:pt x="610" y="747"/>
                      </a:lnTo>
                      <a:lnTo>
                        <a:pt x="676" y="747"/>
                      </a:lnTo>
                      <a:lnTo>
                        <a:pt x="676" y="747"/>
                      </a:lnTo>
                      <a:lnTo>
                        <a:pt x="718" y="746"/>
                      </a:lnTo>
                      <a:lnTo>
                        <a:pt x="761" y="741"/>
                      </a:lnTo>
                      <a:lnTo>
                        <a:pt x="802" y="733"/>
                      </a:lnTo>
                      <a:lnTo>
                        <a:pt x="841" y="723"/>
                      </a:lnTo>
                      <a:lnTo>
                        <a:pt x="856" y="729"/>
                      </a:lnTo>
                      <a:lnTo>
                        <a:pt x="873" y="732"/>
                      </a:lnTo>
                      <a:lnTo>
                        <a:pt x="890" y="732"/>
                      </a:lnTo>
                      <a:lnTo>
                        <a:pt x="907" y="730"/>
                      </a:lnTo>
                      <a:lnTo>
                        <a:pt x="943" y="718"/>
                      </a:lnTo>
                      <a:lnTo>
                        <a:pt x="973" y="703"/>
                      </a:lnTo>
                      <a:lnTo>
                        <a:pt x="999" y="686"/>
                      </a:lnTo>
                      <a:lnTo>
                        <a:pt x="1017" y="667"/>
                      </a:lnTo>
                      <a:lnTo>
                        <a:pt x="1017" y="667"/>
                      </a:lnTo>
                      <a:lnTo>
                        <a:pt x="1017" y="506"/>
                      </a:lnTo>
                      <a:lnTo>
                        <a:pt x="1017" y="487"/>
                      </a:lnTo>
                      <a:lnTo>
                        <a:pt x="1014" y="469"/>
                      </a:lnTo>
                      <a:lnTo>
                        <a:pt x="1009" y="451"/>
                      </a:lnTo>
                      <a:lnTo>
                        <a:pt x="1000" y="433"/>
                      </a:lnTo>
                      <a:lnTo>
                        <a:pt x="990" y="416"/>
                      </a:lnTo>
                      <a:lnTo>
                        <a:pt x="977" y="399"/>
                      </a:lnTo>
                      <a:lnTo>
                        <a:pt x="961" y="384"/>
                      </a:lnTo>
                      <a:lnTo>
                        <a:pt x="944" y="369"/>
                      </a:lnTo>
                      <a:lnTo>
                        <a:pt x="926" y="355"/>
                      </a:lnTo>
                      <a:lnTo>
                        <a:pt x="904" y="340"/>
                      </a:lnTo>
                      <a:lnTo>
                        <a:pt x="880" y="328"/>
                      </a:lnTo>
                      <a:lnTo>
                        <a:pt x="856" y="315"/>
                      </a:lnTo>
                      <a:lnTo>
                        <a:pt x="829" y="305"/>
                      </a:lnTo>
                      <a:lnTo>
                        <a:pt x="800" y="295"/>
                      </a:lnTo>
                      <a:lnTo>
                        <a:pt x="771" y="286"/>
                      </a:lnTo>
                      <a:lnTo>
                        <a:pt x="739" y="278"/>
                      </a:lnTo>
                      <a:lnTo>
                        <a:pt x="739" y="278"/>
                      </a:lnTo>
                      <a:lnTo>
                        <a:pt x="735" y="278"/>
                      </a:lnTo>
                      <a:lnTo>
                        <a:pt x="758" y="266"/>
                      </a:lnTo>
                      <a:lnTo>
                        <a:pt x="774" y="253"/>
                      </a:lnTo>
                      <a:lnTo>
                        <a:pt x="790" y="239"/>
                      </a:lnTo>
                      <a:lnTo>
                        <a:pt x="803" y="225"/>
                      </a:lnTo>
                      <a:lnTo>
                        <a:pt x="812" y="210"/>
                      </a:lnTo>
                      <a:lnTo>
                        <a:pt x="819" y="194"/>
                      </a:lnTo>
                      <a:lnTo>
                        <a:pt x="824" y="179"/>
                      </a:lnTo>
                      <a:lnTo>
                        <a:pt x="825" y="163"/>
                      </a:lnTo>
                      <a:lnTo>
                        <a:pt x="824" y="147"/>
                      </a:lnTo>
                      <a:lnTo>
                        <a:pt x="819" y="132"/>
                      </a:lnTo>
                      <a:lnTo>
                        <a:pt x="812" y="117"/>
                      </a:lnTo>
                      <a:lnTo>
                        <a:pt x="802" y="101"/>
                      </a:lnTo>
                      <a:lnTo>
                        <a:pt x="790" y="87"/>
                      </a:lnTo>
                      <a:lnTo>
                        <a:pt x="774" y="73"/>
                      </a:lnTo>
                      <a:lnTo>
                        <a:pt x="756" y="60"/>
                      </a:lnTo>
                      <a:lnTo>
                        <a:pt x="735" y="48"/>
                      </a:lnTo>
                      <a:lnTo>
                        <a:pt x="712" y="36"/>
                      </a:lnTo>
                      <a:lnTo>
                        <a:pt x="688" y="27"/>
                      </a:lnTo>
                      <a:lnTo>
                        <a:pt x="662" y="18"/>
                      </a:lnTo>
                      <a:lnTo>
                        <a:pt x="635" y="12"/>
                      </a:lnTo>
                      <a:lnTo>
                        <a:pt x="608" y="7"/>
                      </a:lnTo>
                      <a:lnTo>
                        <a:pt x="579" y="3"/>
                      </a:lnTo>
                      <a:lnTo>
                        <a:pt x="550" y="0"/>
                      </a:lnTo>
                      <a:lnTo>
                        <a:pt x="521" y="0"/>
                      </a:lnTo>
                      <a:lnTo>
                        <a:pt x="493" y="0"/>
                      </a:lnTo>
                      <a:lnTo>
                        <a:pt x="464" y="4"/>
                      </a:lnTo>
                      <a:lnTo>
                        <a:pt x="435" y="7"/>
                      </a:lnTo>
                      <a:lnTo>
                        <a:pt x="408" y="13"/>
                      </a:lnTo>
                      <a:lnTo>
                        <a:pt x="381" y="20"/>
                      </a:lnTo>
                      <a:lnTo>
                        <a:pt x="355" y="27"/>
                      </a:lnTo>
                      <a:lnTo>
                        <a:pt x="330" y="37"/>
                      </a:lnTo>
                      <a:lnTo>
                        <a:pt x="308" y="49"/>
                      </a:lnTo>
                      <a:lnTo>
                        <a:pt x="289" y="60"/>
                      </a:lnTo>
                      <a:lnTo>
                        <a:pt x="272" y="71"/>
                      </a:lnTo>
                      <a:lnTo>
                        <a:pt x="257" y="83"/>
                      </a:lnTo>
                      <a:lnTo>
                        <a:pt x="245" y="97"/>
                      </a:lnTo>
                      <a:lnTo>
                        <a:pt x="235" y="110"/>
                      </a:lnTo>
                      <a:lnTo>
                        <a:pt x="228" y="124"/>
                      </a:lnTo>
                      <a:lnTo>
                        <a:pt x="223" y="137"/>
                      </a:lnTo>
                      <a:lnTo>
                        <a:pt x="219" y="152"/>
                      </a:lnTo>
                      <a:lnTo>
                        <a:pt x="219" y="166"/>
                      </a:lnTo>
                      <a:lnTo>
                        <a:pt x="221" y="180"/>
                      </a:lnTo>
                      <a:lnTo>
                        <a:pt x="224" y="194"/>
                      </a:lnTo>
                      <a:lnTo>
                        <a:pt x="231" y="209"/>
                      </a:lnTo>
                      <a:lnTo>
                        <a:pt x="240" y="222"/>
                      </a:lnTo>
                      <a:lnTo>
                        <a:pt x="250" y="236"/>
                      </a:lnTo>
                      <a:lnTo>
                        <a:pt x="263" y="248"/>
                      </a:lnTo>
                      <a:lnTo>
                        <a:pt x="279" y="260"/>
                      </a:lnTo>
                      <a:lnTo>
                        <a:pt x="279" y="260"/>
                      </a:lnTo>
                    </a:path>
                  </a:pathLst>
                </a:custGeom>
                <a:grpFill/>
                <a:ln w="28575" cmpd="sng">
                  <a:solidFill>
                    <a:schemeClr val="accent1">
                      <a:lumMod val="50000"/>
                    </a:schemeClr>
                  </a:solidFill>
                  <a:prstDash val="solid"/>
                  <a:round/>
                  <a:headEnd/>
                  <a:tailEnd/>
                </a:ln>
              </p:spPr>
              <p:txBody>
                <a:bodyPr upright="1"/>
                <a:lstStyle/>
                <a:p>
                  <a:pPr algn="ctr" eaLnBrk="1" hangingPunct="1">
                    <a:defRPr/>
                  </a:pPr>
                  <a:endParaRPr lang="ru-RU"/>
                </a:p>
              </p:txBody>
            </p:sp>
            <p:sp>
              <p:nvSpPr>
                <p:cNvPr id="264" name="Freeform 110"/>
                <p:cNvSpPr>
                  <a:spLocks/>
                </p:cNvSpPr>
                <p:nvPr/>
              </p:nvSpPr>
              <p:spPr bwMode="auto">
                <a:xfrm>
                  <a:off x="2039" y="4812"/>
                  <a:ext cx="54" cy="308"/>
                </a:xfrm>
                <a:custGeom>
                  <a:avLst/>
                  <a:gdLst>
                    <a:gd name="T0" fmla="*/ 14 w 107"/>
                    <a:gd name="T1" fmla="*/ 308 h 308"/>
                    <a:gd name="T2" fmla="*/ 4 w 107"/>
                    <a:gd name="T3" fmla="*/ 268 h 308"/>
                    <a:gd name="T4" fmla="*/ 0 w 107"/>
                    <a:gd name="T5" fmla="*/ 229 h 308"/>
                    <a:gd name="T6" fmla="*/ 4 w 107"/>
                    <a:gd name="T7" fmla="*/ 188 h 308"/>
                    <a:gd name="T8" fmla="*/ 12 w 107"/>
                    <a:gd name="T9" fmla="*/ 150 h 308"/>
                    <a:gd name="T10" fmla="*/ 26 w 107"/>
                    <a:gd name="T11" fmla="*/ 111 h 308"/>
                    <a:gd name="T12" fmla="*/ 48 w 107"/>
                    <a:gd name="T13" fmla="*/ 73 h 308"/>
                    <a:gd name="T14" fmla="*/ 75 w 107"/>
                    <a:gd name="T15" fmla="*/ 36 h 308"/>
                    <a:gd name="T16" fmla="*/ 107 w 107"/>
                    <a:gd name="T17"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308">
                      <a:moveTo>
                        <a:pt x="14" y="308"/>
                      </a:moveTo>
                      <a:lnTo>
                        <a:pt x="4" y="268"/>
                      </a:lnTo>
                      <a:lnTo>
                        <a:pt x="0" y="229"/>
                      </a:lnTo>
                      <a:lnTo>
                        <a:pt x="4" y="188"/>
                      </a:lnTo>
                      <a:lnTo>
                        <a:pt x="12" y="150"/>
                      </a:lnTo>
                      <a:lnTo>
                        <a:pt x="26" y="111"/>
                      </a:lnTo>
                      <a:lnTo>
                        <a:pt x="48" y="73"/>
                      </a:lnTo>
                      <a:lnTo>
                        <a:pt x="75" y="36"/>
                      </a:lnTo>
                      <a:lnTo>
                        <a:pt x="107"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5" name="Freeform 111"/>
                <p:cNvSpPr>
                  <a:spLocks/>
                </p:cNvSpPr>
                <p:nvPr/>
              </p:nvSpPr>
              <p:spPr bwMode="auto">
                <a:xfrm>
                  <a:off x="2381" y="4869"/>
                  <a:ext cx="27" cy="326"/>
                </a:xfrm>
                <a:custGeom>
                  <a:avLst/>
                  <a:gdLst>
                    <a:gd name="T0" fmla="*/ 44 w 54"/>
                    <a:gd name="T1" fmla="*/ 326 h 326"/>
                    <a:gd name="T2" fmla="*/ 50 w 54"/>
                    <a:gd name="T3" fmla="*/ 286 h 326"/>
                    <a:gd name="T4" fmla="*/ 54 w 54"/>
                    <a:gd name="T5" fmla="*/ 244 h 326"/>
                    <a:gd name="T6" fmla="*/ 54 w 54"/>
                    <a:gd name="T7" fmla="*/ 203 h 326"/>
                    <a:gd name="T8" fmla="*/ 49 w 54"/>
                    <a:gd name="T9" fmla="*/ 163 h 326"/>
                    <a:gd name="T10" fmla="*/ 42 w 54"/>
                    <a:gd name="T11" fmla="*/ 121 h 326"/>
                    <a:gd name="T12" fmla="*/ 32 w 54"/>
                    <a:gd name="T13" fmla="*/ 81 h 326"/>
                    <a:gd name="T14" fmla="*/ 17 w 54"/>
                    <a:gd name="T15" fmla="*/ 40 h 326"/>
                    <a:gd name="T16" fmla="*/ 0 w 54"/>
                    <a:gd name="T17"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326">
                      <a:moveTo>
                        <a:pt x="44" y="326"/>
                      </a:moveTo>
                      <a:lnTo>
                        <a:pt x="50" y="286"/>
                      </a:lnTo>
                      <a:lnTo>
                        <a:pt x="54" y="244"/>
                      </a:lnTo>
                      <a:lnTo>
                        <a:pt x="54" y="203"/>
                      </a:lnTo>
                      <a:lnTo>
                        <a:pt x="49" y="163"/>
                      </a:lnTo>
                      <a:lnTo>
                        <a:pt x="42" y="121"/>
                      </a:lnTo>
                      <a:lnTo>
                        <a:pt x="32" y="81"/>
                      </a:lnTo>
                      <a:lnTo>
                        <a:pt x="17" y="40"/>
                      </a:lnTo>
                      <a:lnTo>
                        <a:pt x="0" y="0"/>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sp>
              <p:nvSpPr>
                <p:cNvPr id="266" name="Freeform 112"/>
                <p:cNvSpPr>
                  <a:spLocks/>
                </p:cNvSpPr>
                <p:nvPr/>
              </p:nvSpPr>
              <p:spPr bwMode="auto">
                <a:xfrm>
                  <a:off x="2105" y="4701"/>
                  <a:ext cx="264" cy="87"/>
                </a:xfrm>
                <a:custGeom>
                  <a:avLst/>
                  <a:gdLst>
                    <a:gd name="T0" fmla="*/ 0 w 457"/>
                    <a:gd name="T1" fmla="*/ 0 h 65"/>
                    <a:gd name="T2" fmla="*/ 19 w 457"/>
                    <a:gd name="T3" fmla="*/ 12 h 65"/>
                    <a:gd name="T4" fmla="*/ 41 w 457"/>
                    <a:gd name="T5" fmla="*/ 25 h 65"/>
                    <a:gd name="T6" fmla="*/ 65 w 457"/>
                    <a:gd name="T7" fmla="*/ 35 h 65"/>
                    <a:gd name="T8" fmla="*/ 90 w 457"/>
                    <a:gd name="T9" fmla="*/ 44 h 65"/>
                    <a:gd name="T10" fmla="*/ 116 w 457"/>
                    <a:gd name="T11" fmla="*/ 51 h 65"/>
                    <a:gd name="T12" fmla="*/ 143 w 457"/>
                    <a:gd name="T13" fmla="*/ 56 h 65"/>
                    <a:gd name="T14" fmla="*/ 170 w 457"/>
                    <a:gd name="T15" fmla="*/ 61 h 65"/>
                    <a:gd name="T16" fmla="*/ 199 w 457"/>
                    <a:gd name="T17" fmla="*/ 64 h 65"/>
                    <a:gd name="T18" fmla="*/ 228 w 457"/>
                    <a:gd name="T19" fmla="*/ 65 h 65"/>
                    <a:gd name="T20" fmla="*/ 257 w 457"/>
                    <a:gd name="T21" fmla="*/ 65 h 65"/>
                    <a:gd name="T22" fmla="*/ 287 w 457"/>
                    <a:gd name="T23" fmla="*/ 64 h 65"/>
                    <a:gd name="T24" fmla="*/ 316 w 457"/>
                    <a:gd name="T25" fmla="*/ 61 h 65"/>
                    <a:gd name="T26" fmla="*/ 343 w 457"/>
                    <a:gd name="T27" fmla="*/ 56 h 65"/>
                    <a:gd name="T28" fmla="*/ 372 w 457"/>
                    <a:gd name="T29" fmla="*/ 49 h 65"/>
                    <a:gd name="T30" fmla="*/ 399 w 457"/>
                    <a:gd name="T31" fmla="*/ 43 h 65"/>
                    <a:gd name="T32" fmla="*/ 425 w 457"/>
                    <a:gd name="T33" fmla="*/ 33 h 65"/>
                    <a:gd name="T34" fmla="*/ 457 w 457"/>
                    <a:gd name="T35" fmla="*/ 1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7" h="65">
                      <a:moveTo>
                        <a:pt x="0" y="0"/>
                      </a:moveTo>
                      <a:lnTo>
                        <a:pt x="19" y="12"/>
                      </a:lnTo>
                      <a:lnTo>
                        <a:pt x="41" y="25"/>
                      </a:lnTo>
                      <a:lnTo>
                        <a:pt x="65" y="35"/>
                      </a:lnTo>
                      <a:lnTo>
                        <a:pt x="90" y="44"/>
                      </a:lnTo>
                      <a:lnTo>
                        <a:pt x="116" y="51"/>
                      </a:lnTo>
                      <a:lnTo>
                        <a:pt x="143" y="56"/>
                      </a:lnTo>
                      <a:lnTo>
                        <a:pt x="170" y="61"/>
                      </a:lnTo>
                      <a:lnTo>
                        <a:pt x="199" y="64"/>
                      </a:lnTo>
                      <a:lnTo>
                        <a:pt x="228" y="65"/>
                      </a:lnTo>
                      <a:lnTo>
                        <a:pt x="257" y="65"/>
                      </a:lnTo>
                      <a:lnTo>
                        <a:pt x="287" y="64"/>
                      </a:lnTo>
                      <a:lnTo>
                        <a:pt x="316" y="61"/>
                      </a:lnTo>
                      <a:lnTo>
                        <a:pt x="343" y="56"/>
                      </a:lnTo>
                      <a:lnTo>
                        <a:pt x="372" y="49"/>
                      </a:lnTo>
                      <a:lnTo>
                        <a:pt x="399" y="43"/>
                      </a:lnTo>
                      <a:lnTo>
                        <a:pt x="425" y="33"/>
                      </a:lnTo>
                      <a:lnTo>
                        <a:pt x="457" y="18"/>
                      </a:lnTo>
                    </a:path>
                  </a:pathLst>
                </a:custGeom>
                <a:grpFill/>
                <a:ln w="28575" cmpd="sng">
                  <a:solidFill>
                    <a:schemeClr val="accent1">
                      <a:lumMod val="50000"/>
                    </a:schemeClr>
                  </a:solidFill>
                  <a:prstDash val="solid"/>
                  <a:round/>
                  <a:headEnd/>
                  <a:tailEnd/>
                </a:ln>
                <a:extLst/>
              </p:spPr>
              <p:txBody>
                <a:bodyPr upright="1"/>
                <a:lstStyle/>
                <a:p>
                  <a:pPr algn="ctr" eaLnBrk="1" hangingPunct="1">
                    <a:defRPr/>
                  </a:pPr>
                  <a:endParaRPr lang="ru-RU"/>
                </a:p>
              </p:txBody>
            </p:sp>
          </p:grpSp>
        </p:grpSp>
        <p:sp>
          <p:nvSpPr>
            <p:cNvPr id="2" name="Круглая лента лицом вниз 1"/>
            <p:cNvSpPr/>
            <p:nvPr/>
          </p:nvSpPr>
          <p:spPr bwMode="auto">
            <a:xfrm>
              <a:off x="3856140" y="3537924"/>
              <a:ext cx="1123064" cy="432527"/>
            </a:xfrm>
            <a:prstGeom prst="ellipseRibbon">
              <a:avLst>
                <a:gd name="adj1" fmla="val 32407"/>
                <a:gd name="adj2" fmla="val 71947"/>
                <a:gd name="adj3" fmla="val 12500"/>
              </a:avLst>
            </a:prstGeom>
            <a:solidFill>
              <a:srgbClr val="FFE5FF"/>
            </a:solidFill>
            <a:ln w="19050" cap="flat" cmpd="sng" algn="ctr">
              <a:solidFill>
                <a:srgbClr val="990033"/>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endParaRPr>
            </a:p>
          </p:txBody>
        </p:sp>
        <p:sp>
          <p:nvSpPr>
            <p:cNvPr id="137" name="Поле 657"/>
            <p:cNvSpPr txBox="1"/>
            <p:nvPr/>
          </p:nvSpPr>
          <p:spPr>
            <a:xfrm>
              <a:off x="4150704" y="3699377"/>
              <a:ext cx="541070" cy="210893"/>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0" tIns="0" rIns="0" bIns="0" numCol="1" spcCol="0" rtlCol="0" fromWordArt="0" anchor="ctr" anchorCtr="1" forceAA="0" compatLnSpc="1">
              <a:prstTxWarp prst="textCanDown">
                <a:avLst>
                  <a:gd name="adj" fmla="val 13806"/>
                </a:avLst>
              </a:prstTxWarp>
              <a:noAutofit/>
              <a:scene3d>
                <a:camera prst="orthographicFront">
                  <a:rot lat="21009197" lon="609064" rev="21494763"/>
                </a:camera>
                <a:lightRig rig="threePt" dir="t"/>
              </a:scene3d>
            </a:bodyPr>
            <a:lstStyle/>
            <a:p>
              <a:pPr algn="just">
                <a:spcAft>
                  <a:spcPts val="0"/>
                </a:spcAft>
              </a:pPr>
              <a:r>
                <a:rPr lang="ru-RU" sz="600" b="1" dirty="0" smtClean="0">
                  <a:solidFill>
                    <a:srgbClr val="990033"/>
                  </a:solidFill>
                  <a:effectLst>
                    <a:outerShdw dist="12700" dir="3600000" algn="tl" rotWithShape="0">
                      <a:srgbClr val="92D050"/>
                    </a:outerShdw>
                  </a:effectLst>
                  <a:latin typeface="Arial Narrow" panose="020B0606020202030204" pitchFamily="34" charset="0"/>
                  <a:ea typeface="Calibri" panose="020F0502020204030204" pitchFamily="34" charset="0"/>
                  <a:cs typeface="Arial" panose="020B0604020202020204" pitchFamily="34" charset="0"/>
                </a:rPr>
                <a:t>СОП</a:t>
              </a:r>
              <a:endParaRPr lang="ru-RU" sz="1200" b="1" dirty="0">
                <a:solidFill>
                  <a:srgbClr val="990033"/>
                </a:solidFill>
                <a:effectLst>
                  <a:outerShdw dist="12700" dir="3600000" algn="tl" rotWithShape="0">
                    <a:srgbClr val="92D050"/>
                  </a:outerShdw>
                </a:effectLst>
                <a:latin typeface="Times New Roman" panose="02020603050405020304" pitchFamily="18"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87310467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Text Box 3"/>
          <p:cNvSpPr txBox="1">
            <a:spLocks noChangeArrowheads="1"/>
          </p:cNvSpPr>
          <p:nvPr/>
        </p:nvSpPr>
        <p:spPr bwMode="auto">
          <a:xfrm>
            <a:off x="0" y="701675"/>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dirty="0" smtClean="0">
                <a:solidFill>
                  <a:srgbClr val="336600"/>
                </a:solidFill>
                <a:latin typeface="Tahoma" panose="020B0604030504040204" pitchFamily="34" charset="0"/>
              </a:rPr>
              <a:t>Коды состояния</a:t>
            </a:r>
            <a:endParaRPr lang="ru-RU" altLang="ru-RU" sz="2400" dirty="0">
              <a:solidFill>
                <a:srgbClr val="336600"/>
              </a:solidFill>
            </a:endParaRP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graphicFrame>
        <p:nvGraphicFramePr>
          <p:cNvPr id="3" name="Таблица 2"/>
          <p:cNvGraphicFramePr>
            <a:graphicFrameLocks noGrp="1"/>
          </p:cNvGraphicFramePr>
          <p:nvPr>
            <p:extLst>
              <p:ext uri="{D42A27DB-BD31-4B8C-83A1-F6EECF244321}">
                <p14:modId xmlns:p14="http://schemas.microsoft.com/office/powerpoint/2010/main" val="1227312513"/>
              </p:ext>
            </p:extLst>
          </p:nvPr>
        </p:nvGraphicFramePr>
        <p:xfrm>
          <a:off x="237744" y="1232917"/>
          <a:ext cx="1700410" cy="1305051"/>
        </p:xfrm>
        <a:graphic>
          <a:graphicData uri="http://schemas.openxmlformats.org/drawingml/2006/table">
            <a:tbl>
              <a:tblPr firstRow="1" bandRow="1">
                <a:tableStyleId>{5C22544A-7EE6-4342-B048-85BDC9FD1C3A}</a:tableStyleId>
              </a:tblPr>
              <a:tblGrid>
                <a:gridCol w="1700410">
                  <a:extLst>
                    <a:ext uri="{9D8B030D-6E8A-4147-A177-3AD203B41FA5}">
                      <a16:colId xmlns:a16="http://schemas.microsoft.com/office/drawing/2014/main" val="1155294338"/>
                    </a:ext>
                  </a:extLst>
                </a:gridCol>
              </a:tblGrid>
              <a:tr h="38557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rgbClr val="C00000"/>
                          </a:solidFill>
                          <a:effectLst>
                            <a:outerShdw dist="50800" dir="3000000" algn="tl" rotWithShape="0">
                              <a:srgbClr val="FFC000"/>
                            </a:outerShdw>
                          </a:effectLst>
                          <a:latin typeface="Century" panose="02040604050505020304" pitchFamily="18" charset="0"/>
                        </a:rPr>
                        <a:t>«1xx»</a:t>
                      </a:r>
                      <a:endParaRPr lang="ru-RU" sz="2400" dirty="0">
                        <a:effectLst>
                          <a:outerShdw dist="50800" dir="3000000" algn="tl" rotWithShape="0">
                            <a:srgbClr val="FFC000"/>
                          </a:outerShdw>
                        </a:effectLst>
                      </a:endParaRPr>
                    </a:p>
                  </a:txBody>
                  <a:tcPr marL="0" marR="0" marT="0" marB="0" anchor="ctr">
                    <a:solidFill>
                      <a:srgbClr val="FFE5FF"/>
                    </a:solidFill>
                  </a:tcPr>
                </a:tc>
                <a:extLst>
                  <a:ext uri="{0D108BD9-81ED-4DB2-BD59-A6C34878D82A}">
                    <a16:rowId xmlns:a16="http://schemas.microsoft.com/office/drawing/2014/main" val="3125940370"/>
                  </a:ext>
                </a:extLst>
              </a:tr>
              <a:tr h="370840">
                <a:tc>
                  <a:txBody>
                    <a:bodyPr/>
                    <a:lstStyle/>
                    <a:p>
                      <a:pPr indent="0" algn="ctr">
                        <a:lnSpc>
                          <a:spcPct val="100000"/>
                        </a:lnSpc>
                        <a:spcAft>
                          <a:spcPts val="0"/>
                        </a:spcAft>
                      </a:pPr>
                      <a:r>
                        <a:rPr lang="en-US" sz="1800" b="1" dirty="0" smtClean="0">
                          <a:solidFill>
                            <a:srgbClr val="6600FF"/>
                          </a:solidFill>
                          <a:effectLst>
                            <a:outerShdw dist="50800" dir="3000000" algn="tl" rotWithShape="0">
                              <a:srgbClr val="FFC000"/>
                            </a:outerShdw>
                          </a:effectLst>
                          <a:latin typeface="Arial Narrow" panose="020B0606020202030204" pitchFamily="34" charset="0"/>
                        </a:rPr>
                        <a:t>«100»</a:t>
                      </a:r>
                      <a:r>
                        <a:rPr lang="ru-RU" sz="1800" b="1" dirty="0" smtClean="0">
                          <a:solidFill>
                            <a:srgbClr val="6600FF"/>
                          </a:solidFill>
                          <a:effectLst>
                            <a:outerShdw dist="50800" dir="3000000" algn="tl" rotWithShape="0">
                              <a:srgbClr val="FFC000"/>
                            </a:outerShdw>
                          </a:effectLst>
                          <a:latin typeface="Arial Narrow" panose="020B0606020202030204" pitchFamily="34" charset="0"/>
                        </a:rPr>
                        <a:t> </a:t>
                      </a:r>
                      <a:r>
                        <a:rPr lang="en-US" sz="1800" b="1" dirty="0" smtClean="0">
                          <a:solidFill>
                            <a:srgbClr val="6600FF"/>
                          </a:solidFill>
                          <a:effectLst>
                            <a:outerShdw dist="50800" dir="3000000" algn="tl" rotWithShape="0">
                              <a:srgbClr val="FFC000"/>
                            </a:outerShdw>
                          </a:effectLst>
                          <a:latin typeface="Arial Narrow" panose="020B0606020202030204" pitchFamily="34" charset="0"/>
                        </a:rPr>
                        <a:t>(Continue</a:t>
                      </a:r>
                      <a:r>
                        <a:rPr lang="ru-RU" sz="1800" b="1" dirty="0" smtClean="0">
                          <a:solidFill>
                            <a:srgbClr val="6600FF"/>
                          </a:solidFill>
                          <a:effectLst>
                            <a:outerShdw dist="50800" dir="3000000" algn="tl" rotWithShape="0">
                              <a:srgbClr val="FFC000"/>
                            </a:outerShdw>
                          </a:effectLst>
                          <a:latin typeface="Arial Narrow" panose="020B0606020202030204" pitchFamily="34" charset="0"/>
                        </a:rPr>
                        <a:t>)</a:t>
                      </a:r>
                      <a:endParaRPr lang="ru-RU" b="1" dirty="0">
                        <a:effectLst>
                          <a:outerShdw dist="50800" dir="3000000" algn="tl" rotWithShape="0">
                            <a:srgbClr val="FFC000"/>
                          </a:outerShdw>
                        </a:effectLst>
                      </a:endParaRPr>
                    </a:p>
                  </a:txBody>
                  <a:tcPr marL="0" marR="0" marT="0" marB="0" anchor="ctr"/>
                </a:tc>
                <a:extLst>
                  <a:ext uri="{0D108BD9-81ED-4DB2-BD59-A6C34878D82A}">
                    <a16:rowId xmlns:a16="http://schemas.microsoft.com/office/drawing/2014/main" val="1835943949"/>
                  </a:ext>
                </a:extLst>
              </a:tr>
              <a:tr h="370840">
                <a:tc>
                  <a:txBody>
                    <a:bodyPr/>
                    <a:lstStyle/>
                    <a:p>
                      <a:pPr indent="0" algn="ctr">
                        <a:lnSpc>
                          <a:spcPct val="100000"/>
                        </a:lnSpc>
                        <a:spcAft>
                          <a:spcPts val="0"/>
                        </a:spcAft>
                      </a:pPr>
                      <a:r>
                        <a:rPr lang="en-US" sz="1800" b="1" dirty="0" smtClean="0">
                          <a:solidFill>
                            <a:srgbClr val="6600FF"/>
                          </a:solidFill>
                          <a:effectLst>
                            <a:outerShdw dist="50800" dir="3000000" algn="tl" rotWithShape="0">
                              <a:srgbClr val="FFC000"/>
                            </a:outerShdw>
                          </a:effectLst>
                          <a:latin typeface="Arial Narrow" panose="020B0606020202030204" pitchFamily="34" charset="0"/>
                        </a:rPr>
                        <a:t>«101»</a:t>
                      </a:r>
                      <a:r>
                        <a:rPr lang="ru-RU" sz="1800" b="1" dirty="0" smtClean="0">
                          <a:solidFill>
                            <a:srgbClr val="6600FF"/>
                          </a:solidFill>
                          <a:effectLst>
                            <a:outerShdw dist="50800" dir="3000000" algn="tl" rotWithShape="0">
                              <a:srgbClr val="FFC000"/>
                            </a:outerShdw>
                          </a:effectLst>
                          <a:latin typeface="Arial Narrow" panose="020B0606020202030204" pitchFamily="34" charset="0"/>
                        </a:rPr>
                        <a:t> </a:t>
                      </a:r>
                      <a:r>
                        <a:rPr lang="en-US" sz="1800" b="1" dirty="0" smtClean="0">
                          <a:solidFill>
                            <a:srgbClr val="6600FF"/>
                          </a:solidFill>
                          <a:effectLst>
                            <a:outerShdw dist="50800" dir="3000000" algn="tl" rotWithShape="0">
                              <a:srgbClr val="FFC000"/>
                            </a:outerShdw>
                          </a:effectLst>
                          <a:latin typeface="Arial Narrow" panose="020B0606020202030204" pitchFamily="34" charset="0"/>
                        </a:rPr>
                        <a:t>(Switching</a:t>
                      </a:r>
                      <a:r>
                        <a:rPr lang="ru-RU" sz="1800" b="1" dirty="0" smtClean="0">
                          <a:solidFill>
                            <a:srgbClr val="6600FF"/>
                          </a:solidFill>
                          <a:effectLst>
                            <a:outerShdw dist="50800" dir="3000000" algn="tl" rotWithShape="0">
                              <a:srgbClr val="FFC000"/>
                            </a:outerShdw>
                          </a:effectLst>
                          <a:latin typeface="Arial Narrow" panose="020B0606020202030204" pitchFamily="34" charset="0"/>
                        </a:rPr>
                        <a:t> </a:t>
                      </a:r>
                      <a:r>
                        <a:rPr lang="en-US" sz="1800" b="1" dirty="0" smtClean="0">
                          <a:solidFill>
                            <a:srgbClr val="6600FF"/>
                          </a:solidFill>
                          <a:effectLst>
                            <a:outerShdw dist="50800" dir="3000000" algn="tl" rotWithShape="0">
                              <a:srgbClr val="FFC000"/>
                            </a:outerShdw>
                          </a:effectLst>
                          <a:latin typeface="Arial Narrow" panose="020B0606020202030204" pitchFamily="34" charset="0"/>
                        </a:rPr>
                        <a:t>Protocols</a:t>
                      </a:r>
                      <a:r>
                        <a:rPr lang="ru-RU" sz="1800" b="1" dirty="0" smtClean="0">
                          <a:solidFill>
                            <a:srgbClr val="6600FF"/>
                          </a:solidFill>
                          <a:effectLst>
                            <a:outerShdw dist="50800" dir="3000000" algn="tl" rotWithShape="0">
                              <a:srgbClr val="FFC000"/>
                            </a:outerShdw>
                          </a:effectLst>
                          <a:latin typeface="Arial Narrow" panose="020B0606020202030204" pitchFamily="34" charset="0"/>
                        </a:rPr>
                        <a:t>)</a:t>
                      </a:r>
                      <a:endParaRPr lang="ru-RU" b="1" dirty="0">
                        <a:effectLst>
                          <a:outerShdw dist="50800" dir="3000000" algn="tl" rotWithShape="0">
                            <a:srgbClr val="FFC000"/>
                          </a:outerShdw>
                        </a:effectLst>
                      </a:endParaRPr>
                    </a:p>
                  </a:txBody>
                  <a:tcPr marL="0" marR="0" marT="0" marB="0" anchor="ctr"/>
                </a:tc>
                <a:extLst>
                  <a:ext uri="{0D108BD9-81ED-4DB2-BD59-A6C34878D82A}">
                    <a16:rowId xmlns:a16="http://schemas.microsoft.com/office/drawing/2014/main" val="1109192466"/>
                  </a:ext>
                </a:extLst>
              </a:tr>
            </a:tbl>
          </a:graphicData>
        </a:graphic>
      </p:graphicFrame>
      <p:graphicFrame>
        <p:nvGraphicFramePr>
          <p:cNvPr id="9" name="Таблица 8"/>
          <p:cNvGraphicFramePr>
            <a:graphicFrameLocks noGrp="1"/>
          </p:cNvGraphicFramePr>
          <p:nvPr>
            <p:extLst>
              <p:ext uri="{D42A27DB-BD31-4B8C-83A1-F6EECF244321}">
                <p14:modId xmlns:p14="http://schemas.microsoft.com/office/powerpoint/2010/main" val="3351909807"/>
              </p:ext>
            </p:extLst>
          </p:nvPr>
        </p:nvGraphicFramePr>
        <p:xfrm>
          <a:off x="1938155" y="1232917"/>
          <a:ext cx="1783080" cy="3555905"/>
        </p:xfrm>
        <a:graphic>
          <a:graphicData uri="http://schemas.openxmlformats.org/drawingml/2006/table">
            <a:tbl>
              <a:tblPr firstRow="1" bandRow="1">
                <a:tableStyleId>{5C22544A-7EE6-4342-B048-85BDC9FD1C3A}</a:tableStyleId>
              </a:tblPr>
              <a:tblGrid>
                <a:gridCol w="1783080">
                  <a:extLst>
                    <a:ext uri="{9D8B030D-6E8A-4147-A177-3AD203B41FA5}">
                      <a16:colId xmlns:a16="http://schemas.microsoft.com/office/drawing/2014/main" val="1155294338"/>
                    </a:ext>
                  </a:extLst>
                </a:gridCol>
              </a:tblGrid>
              <a:tr h="37884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rgbClr val="C00000"/>
                          </a:solidFill>
                          <a:effectLst>
                            <a:outerShdw dist="50800" dir="3000000" algn="tl" rotWithShape="0">
                              <a:srgbClr val="FFC000"/>
                            </a:outerShdw>
                          </a:effectLst>
                          <a:latin typeface="Century" panose="02040604050505020304" pitchFamily="18" charset="0"/>
                        </a:rPr>
                        <a:t>«</a:t>
                      </a:r>
                      <a:r>
                        <a:rPr lang="ru-RU" sz="2400" dirty="0" smtClean="0">
                          <a:solidFill>
                            <a:srgbClr val="C00000"/>
                          </a:solidFill>
                          <a:effectLst>
                            <a:outerShdw dist="50800" dir="3000000" algn="tl" rotWithShape="0">
                              <a:srgbClr val="FFC000"/>
                            </a:outerShdw>
                          </a:effectLst>
                          <a:latin typeface="Century" panose="02040604050505020304" pitchFamily="18" charset="0"/>
                        </a:rPr>
                        <a:t>2</a:t>
                      </a:r>
                      <a:r>
                        <a:rPr lang="en-US" sz="2400" dirty="0" smtClean="0">
                          <a:solidFill>
                            <a:srgbClr val="C00000"/>
                          </a:solidFill>
                          <a:effectLst>
                            <a:outerShdw dist="50800" dir="3000000" algn="tl" rotWithShape="0">
                              <a:srgbClr val="FFC000"/>
                            </a:outerShdw>
                          </a:effectLst>
                          <a:latin typeface="Century" panose="02040604050505020304" pitchFamily="18" charset="0"/>
                        </a:rPr>
                        <a:t>xx»</a:t>
                      </a:r>
                      <a:endParaRPr lang="ru-RU" sz="2400" dirty="0">
                        <a:effectLst>
                          <a:outerShdw dist="50800" dir="3000000" algn="tl" rotWithShape="0">
                            <a:srgbClr val="FFC000"/>
                          </a:outerShdw>
                        </a:effectLst>
                      </a:endParaRPr>
                    </a:p>
                  </a:txBody>
                  <a:tcPr marL="0" marR="0" marT="0" marB="0" anchor="ctr">
                    <a:solidFill>
                      <a:srgbClr val="FFE5FF"/>
                    </a:solidFill>
                  </a:tcPr>
                </a:tc>
                <a:extLst>
                  <a:ext uri="{0D108BD9-81ED-4DB2-BD59-A6C34878D82A}">
                    <a16:rowId xmlns:a16="http://schemas.microsoft.com/office/drawing/2014/main" val="3125940370"/>
                  </a:ext>
                </a:extLst>
              </a:tr>
              <a:tr h="381045">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2</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00»</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 </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ОК)</a:t>
                      </a:r>
                      <a:endParaRPr lang="ru-RU" b="1" dirty="0">
                        <a:solidFill>
                          <a:srgbClr val="CC6600"/>
                        </a:solidFill>
                        <a:effectLst>
                          <a:outerShdw dist="50800" dir="3000000" algn="tl" rotWithShape="0">
                            <a:srgbClr val="FFC000"/>
                          </a:outerShdw>
                        </a:effectLst>
                      </a:endParaRPr>
                    </a:p>
                  </a:txBody>
                  <a:tcPr marL="0" marR="0" marT="0" marB="0" anchor="ctr"/>
                </a:tc>
                <a:extLst>
                  <a:ext uri="{0D108BD9-81ED-4DB2-BD59-A6C34878D82A}">
                    <a16:rowId xmlns:a16="http://schemas.microsoft.com/office/drawing/2014/main" val="1835943949"/>
                  </a:ext>
                </a:extLst>
              </a:tr>
              <a:tr h="382643">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2</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01»</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 </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(Created</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a:t>
                      </a:r>
                      <a:endParaRPr lang="ru-RU" b="1" dirty="0">
                        <a:solidFill>
                          <a:srgbClr val="CC6600"/>
                        </a:solidFill>
                        <a:effectLst>
                          <a:outerShdw dist="50800" dir="3000000" algn="tl" rotWithShape="0">
                            <a:srgbClr val="FFC000"/>
                          </a:outerShdw>
                        </a:effectLst>
                      </a:endParaRPr>
                    </a:p>
                  </a:txBody>
                  <a:tcPr marL="0" marR="0" marT="0" marB="0" anchor="ctr"/>
                </a:tc>
                <a:extLst>
                  <a:ext uri="{0D108BD9-81ED-4DB2-BD59-A6C34878D82A}">
                    <a16:rowId xmlns:a16="http://schemas.microsoft.com/office/drawing/2014/main" val="1109192466"/>
                  </a:ext>
                </a:extLst>
              </a:tr>
              <a:tr h="381045">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«202»</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 </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(Accepted)</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28497471"/>
                  </a:ext>
                </a:extLst>
              </a:tr>
              <a:tr h="704672">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«203»</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(Non-Authoritative Information)</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635884167"/>
                  </a:ext>
                </a:extLst>
              </a:tr>
              <a:tr h="381045">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«204»</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 </a:t>
                      </a:r>
                      <a:r>
                        <a:rPr lang="en-US" sz="1800" b="1" dirty="0" smtClean="0">
                          <a:solidFill>
                            <a:srgbClr val="CC6600"/>
                          </a:solidFill>
                          <a:effectLst>
                            <a:outerShdw dist="50800" dir="3000000" algn="tl" rotWithShape="0">
                              <a:srgbClr val="FFC000"/>
                            </a:outerShdw>
                          </a:effectLst>
                          <a:latin typeface="Arial Narrow" panose="020B0606020202030204" pitchFamily="34" charset="0"/>
                        </a:rPr>
                        <a:t>(No Content)</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787766923"/>
                  </a:ext>
                </a:extLst>
              </a:tr>
              <a:tr h="476826">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«205»</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(Reset Content)</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16553156"/>
                  </a:ext>
                </a:extLst>
              </a:tr>
              <a:tr h="469781">
                <a:tc>
                  <a:txBody>
                    <a:bodyPr/>
                    <a:lstStyle/>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«206»</a:t>
                      </a:r>
                      <a:endParaRPr lang="ru-RU" sz="1800" b="1" dirty="0" smtClean="0">
                        <a:solidFill>
                          <a:srgbClr val="CC660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CC6600"/>
                          </a:solidFill>
                          <a:effectLst>
                            <a:outerShdw dist="50800" dir="3000000" algn="tl" rotWithShape="0">
                              <a:srgbClr val="FFC000"/>
                            </a:outerShdw>
                          </a:effectLst>
                          <a:latin typeface="Arial Narrow" panose="020B0606020202030204" pitchFamily="34" charset="0"/>
                        </a:rPr>
                        <a:t>(Partial Content</a:t>
                      </a:r>
                      <a:r>
                        <a:rPr lang="ru-RU" sz="1800" b="1" dirty="0" smtClean="0">
                          <a:solidFill>
                            <a:srgbClr val="CC6600"/>
                          </a:solidFill>
                          <a:effectLst>
                            <a:outerShdw dist="50800" dir="3000000" algn="tl" rotWithShape="0">
                              <a:srgbClr val="FFC000"/>
                            </a:outerShdw>
                          </a:effectLst>
                          <a:latin typeface="Arial Narrow" panose="020B0606020202030204" pitchFamily="34" charset="0"/>
                        </a:rPr>
                        <a:t>)</a:t>
                      </a:r>
                      <a:endParaRPr lang="ru-RU" b="1" dirty="0">
                        <a:effectLst>
                          <a:outerShdw dist="50800" dir="3000000" algn="tl" rotWithShape="0">
                            <a:srgbClr val="FFC000"/>
                          </a:outerShdw>
                        </a:effectLst>
                      </a:endParaRPr>
                    </a:p>
                  </a:txBody>
                  <a:tcPr marL="0" marR="0" marT="0" marB="0" anchor="ctr"/>
                </a:tc>
                <a:extLst>
                  <a:ext uri="{0D108BD9-81ED-4DB2-BD59-A6C34878D82A}">
                    <a16:rowId xmlns:a16="http://schemas.microsoft.com/office/drawing/2014/main" val="2634222845"/>
                  </a:ext>
                </a:extLst>
              </a:tr>
            </a:tbl>
          </a:graphicData>
        </a:graphic>
      </p:graphicFrame>
      <p:graphicFrame>
        <p:nvGraphicFramePr>
          <p:cNvPr id="10" name="Таблица 9"/>
          <p:cNvGraphicFramePr>
            <a:graphicFrameLocks noGrp="1"/>
          </p:cNvGraphicFramePr>
          <p:nvPr>
            <p:extLst>
              <p:ext uri="{D42A27DB-BD31-4B8C-83A1-F6EECF244321}">
                <p14:modId xmlns:p14="http://schemas.microsoft.com/office/powerpoint/2010/main" val="2065693447"/>
              </p:ext>
            </p:extLst>
          </p:nvPr>
        </p:nvGraphicFramePr>
        <p:xfrm>
          <a:off x="3721235" y="1232918"/>
          <a:ext cx="1783080" cy="3560570"/>
        </p:xfrm>
        <a:graphic>
          <a:graphicData uri="http://schemas.openxmlformats.org/drawingml/2006/table">
            <a:tbl>
              <a:tblPr firstRow="1" bandRow="1">
                <a:tableStyleId>{5C22544A-7EE6-4342-B048-85BDC9FD1C3A}</a:tableStyleId>
              </a:tblPr>
              <a:tblGrid>
                <a:gridCol w="1783080">
                  <a:extLst>
                    <a:ext uri="{9D8B030D-6E8A-4147-A177-3AD203B41FA5}">
                      <a16:colId xmlns:a16="http://schemas.microsoft.com/office/drawing/2014/main" val="1155294338"/>
                    </a:ext>
                  </a:extLst>
                </a:gridCol>
              </a:tblGrid>
              <a:tr h="36804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rgbClr val="C00000"/>
                          </a:solidFill>
                          <a:effectLst>
                            <a:outerShdw dist="50800" dir="3000000" algn="tl" rotWithShape="0">
                              <a:srgbClr val="FFC000"/>
                            </a:outerShdw>
                          </a:effectLst>
                          <a:latin typeface="Century" panose="02040604050505020304" pitchFamily="18" charset="0"/>
                        </a:rPr>
                        <a:t>«</a:t>
                      </a:r>
                      <a:r>
                        <a:rPr lang="ru-RU" sz="2400" dirty="0" smtClean="0">
                          <a:solidFill>
                            <a:srgbClr val="C00000"/>
                          </a:solidFill>
                          <a:effectLst>
                            <a:outerShdw dist="50800" dir="3000000" algn="tl" rotWithShape="0">
                              <a:srgbClr val="FFC000"/>
                            </a:outerShdw>
                          </a:effectLst>
                          <a:latin typeface="Century" panose="02040604050505020304" pitchFamily="18" charset="0"/>
                        </a:rPr>
                        <a:t>3</a:t>
                      </a:r>
                      <a:r>
                        <a:rPr lang="en-US" sz="2400" dirty="0" smtClean="0">
                          <a:solidFill>
                            <a:srgbClr val="C00000"/>
                          </a:solidFill>
                          <a:effectLst>
                            <a:outerShdw dist="50800" dir="3000000" algn="tl" rotWithShape="0">
                              <a:srgbClr val="FFC000"/>
                            </a:outerShdw>
                          </a:effectLst>
                          <a:latin typeface="Century" panose="02040604050505020304" pitchFamily="18" charset="0"/>
                        </a:rPr>
                        <a:t>xx»</a:t>
                      </a:r>
                      <a:endParaRPr lang="ru-RU" sz="2400" dirty="0">
                        <a:effectLst>
                          <a:outerShdw dist="50800" dir="3000000" algn="tl" rotWithShape="0">
                            <a:srgbClr val="FFC000"/>
                          </a:outerShdw>
                        </a:effectLst>
                      </a:endParaRPr>
                    </a:p>
                  </a:txBody>
                  <a:tcPr marL="0" marR="0" marT="0" marB="0" anchor="ctr">
                    <a:solidFill>
                      <a:srgbClr val="FFE5FF"/>
                    </a:solidFill>
                  </a:tcPr>
                </a:tc>
                <a:extLst>
                  <a:ext uri="{0D108BD9-81ED-4DB2-BD59-A6C34878D82A}">
                    <a16:rowId xmlns:a16="http://schemas.microsoft.com/office/drawing/2014/main" val="3125940370"/>
                  </a:ext>
                </a:extLst>
              </a:tr>
              <a:tr h="497521">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«300»</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(Multiple Choices)</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835943949"/>
                  </a:ext>
                </a:extLst>
              </a:tr>
              <a:tr h="516355">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«301»</a:t>
                      </a:r>
                      <a:r>
                        <a:rPr lang="ru-RU" sz="1800" b="1" dirty="0" smtClean="0">
                          <a:solidFill>
                            <a:srgbClr val="006666"/>
                          </a:solidFill>
                          <a:effectLst>
                            <a:outerShdw dist="50800" dir="3000000" algn="tl" rotWithShape="0">
                              <a:srgbClr val="FFC000"/>
                            </a:outerShdw>
                          </a:effectLst>
                          <a:latin typeface="Arial Narrow" panose="020B0606020202030204" pitchFamily="34" charset="0"/>
                        </a:rPr>
                        <a:t> </a:t>
                      </a:r>
                      <a:r>
                        <a:rPr lang="en-US" sz="1800" b="1" dirty="0" smtClean="0">
                          <a:solidFill>
                            <a:srgbClr val="006666"/>
                          </a:solidFill>
                          <a:effectLst>
                            <a:outerShdw dist="50800" dir="3000000" algn="tl" rotWithShape="0">
                              <a:srgbClr val="FFC000"/>
                            </a:outerShdw>
                          </a:effectLst>
                          <a:latin typeface="Arial Narrow" panose="020B0606020202030204" pitchFamily="34" charset="0"/>
                        </a:rPr>
                        <a:t>(Moved Permanently)</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09192466"/>
                  </a:ext>
                </a:extLst>
              </a:tr>
              <a:tr h="402197">
                <a:tc>
                  <a:txBody>
                    <a:bodyPr/>
                    <a:lstStyle/>
                    <a:p>
                      <a:pPr marL="0" marR="0" lvl="0" indent="0" algn="ctr" defTabSz="914400" rtl="0" eaLnBrk="1" fontAlgn="auto" latinLnBrk="0" hangingPunct="1">
                        <a:lnSpc>
                          <a:spcPts val="1800"/>
                        </a:lnSpc>
                        <a:spcBef>
                          <a:spcPts val="0"/>
                        </a:spcBef>
                        <a:spcAft>
                          <a:spcPts val="0"/>
                        </a:spcAft>
                        <a:buClrTx/>
                        <a:buSzTx/>
                        <a:buFontTx/>
                        <a:buNone/>
                        <a:tabLst/>
                        <a:defRPr/>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«302»</a:t>
                      </a:r>
                      <a:r>
                        <a:rPr lang="ru-RU" sz="1800" b="1" dirty="0" smtClean="0">
                          <a:solidFill>
                            <a:srgbClr val="006666"/>
                          </a:solidFill>
                          <a:effectLst>
                            <a:outerShdw dist="50800" dir="3000000" algn="tl" rotWithShape="0">
                              <a:srgbClr val="FFC000"/>
                            </a:outerShdw>
                          </a:effectLst>
                          <a:latin typeface="Arial Narrow" panose="020B0606020202030204" pitchFamily="34" charset="0"/>
                        </a:rPr>
                        <a:t> </a:t>
                      </a:r>
                      <a:r>
                        <a:rPr lang="en-US" sz="1800" b="1" dirty="0" smtClean="0">
                          <a:solidFill>
                            <a:srgbClr val="006666"/>
                          </a:solidFill>
                          <a:effectLst>
                            <a:outerShdw dist="50800" dir="3000000" algn="tl" rotWithShape="0">
                              <a:srgbClr val="FFC000"/>
                            </a:outerShdw>
                          </a:effectLst>
                          <a:latin typeface="Arial Narrow" panose="020B0606020202030204" pitchFamily="34" charset="0"/>
                        </a:rPr>
                        <a:t>(Found)</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014578594"/>
                  </a:ext>
                </a:extLst>
              </a:tr>
              <a:tr h="330992">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«303»</a:t>
                      </a:r>
                      <a:r>
                        <a:rPr lang="ru-RU" sz="1800" b="1" dirty="0" smtClean="0">
                          <a:solidFill>
                            <a:srgbClr val="006666"/>
                          </a:solidFill>
                          <a:effectLst>
                            <a:outerShdw dist="50800" dir="3000000" algn="tl" rotWithShape="0">
                              <a:srgbClr val="FFC000"/>
                            </a:outerShdw>
                          </a:effectLst>
                          <a:latin typeface="Arial Narrow" panose="020B0606020202030204" pitchFamily="34" charset="0"/>
                        </a:rPr>
                        <a:t> </a:t>
                      </a:r>
                      <a:r>
                        <a:rPr lang="en-US" sz="1800" b="1" dirty="0" smtClean="0">
                          <a:solidFill>
                            <a:srgbClr val="006666"/>
                          </a:solidFill>
                          <a:effectLst>
                            <a:outerShdw dist="50800" dir="3000000" algn="tl" rotWithShape="0">
                              <a:srgbClr val="FFC000"/>
                            </a:outerShdw>
                          </a:effectLst>
                          <a:latin typeface="Arial Narrow" panose="020B0606020202030204" pitchFamily="34" charset="0"/>
                        </a:rPr>
                        <a:t>(See Other)</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28497471"/>
                  </a:ext>
                </a:extLst>
              </a:tr>
              <a:tr h="447104">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«304»</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(Not Modified)</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635884167"/>
                  </a:ext>
                </a:extLst>
              </a:tr>
              <a:tr h="447104">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«305»</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(Use Proxy)</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787766923"/>
                  </a:ext>
                </a:extLst>
              </a:tr>
              <a:tr h="531057">
                <a:tc>
                  <a:txBody>
                    <a:bodyPr/>
                    <a:lstStyle/>
                    <a:p>
                      <a:pPr indent="0" algn="ctr">
                        <a:lnSpc>
                          <a:spcPts val="1800"/>
                        </a:lnSpc>
                        <a:spcAft>
                          <a:spcPts val="0"/>
                        </a:spcAft>
                      </a:pPr>
                      <a:r>
                        <a:rPr lang="en-US" sz="1800" b="1" dirty="0" smtClean="0">
                          <a:solidFill>
                            <a:srgbClr val="006666"/>
                          </a:solidFill>
                          <a:effectLst>
                            <a:outerShdw dist="50800" dir="3000000" algn="tl" rotWithShape="0">
                              <a:srgbClr val="FFC000"/>
                            </a:outerShdw>
                          </a:effectLst>
                          <a:latin typeface="Arial Narrow" panose="020B0606020202030204" pitchFamily="34" charset="0"/>
                        </a:rPr>
                        <a:t>«307»</a:t>
                      </a:r>
                      <a:r>
                        <a:rPr lang="ru-RU" sz="1800" b="1" dirty="0" smtClean="0">
                          <a:solidFill>
                            <a:srgbClr val="006666"/>
                          </a:solidFill>
                          <a:effectLst>
                            <a:outerShdw dist="50800" dir="3000000" algn="tl" rotWithShape="0">
                              <a:srgbClr val="FFC000"/>
                            </a:outerShdw>
                          </a:effectLst>
                          <a:latin typeface="Arial Narrow" panose="020B0606020202030204" pitchFamily="34" charset="0"/>
                        </a:rPr>
                        <a:t> </a:t>
                      </a:r>
                      <a:r>
                        <a:rPr lang="en-US" sz="1800" b="1" dirty="0" smtClean="0">
                          <a:solidFill>
                            <a:srgbClr val="006666"/>
                          </a:solidFill>
                          <a:effectLst>
                            <a:outerShdw dist="50800" dir="3000000" algn="tl" rotWithShape="0">
                              <a:srgbClr val="FFC000"/>
                            </a:outerShdw>
                          </a:effectLst>
                          <a:latin typeface="Arial Narrow" panose="020B0606020202030204" pitchFamily="34" charset="0"/>
                        </a:rPr>
                        <a:t>(Temporary Redirect)</a:t>
                      </a:r>
                      <a:endParaRPr lang="ru-RU" sz="1800" b="1" dirty="0" smtClean="0">
                        <a:solidFill>
                          <a:srgbClr val="00666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solidFill>
                      <a:srgbClr val="E7F3F4"/>
                    </a:solidFill>
                  </a:tcPr>
                </a:tc>
                <a:extLst>
                  <a:ext uri="{0D108BD9-81ED-4DB2-BD59-A6C34878D82A}">
                    <a16:rowId xmlns:a16="http://schemas.microsoft.com/office/drawing/2014/main" val="1116553156"/>
                  </a:ext>
                </a:extLst>
              </a:tr>
            </a:tbl>
          </a:graphicData>
        </a:graphic>
      </p:graphicFrame>
      <p:graphicFrame>
        <p:nvGraphicFramePr>
          <p:cNvPr id="11" name="Таблица 10"/>
          <p:cNvGraphicFramePr>
            <a:graphicFrameLocks noGrp="1"/>
          </p:cNvGraphicFramePr>
          <p:nvPr>
            <p:extLst>
              <p:ext uri="{D42A27DB-BD31-4B8C-83A1-F6EECF244321}">
                <p14:modId xmlns:p14="http://schemas.microsoft.com/office/powerpoint/2010/main" val="2228605458"/>
              </p:ext>
            </p:extLst>
          </p:nvPr>
        </p:nvGraphicFramePr>
        <p:xfrm>
          <a:off x="5495544" y="1232917"/>
          <a:ext cx="1791851" cy="4254999"/>
        </p:xfrm>
        <a:graphic>
          <a:graphicData uri="http://schemas.openxmlformats.org/drawingml/2006/table">
            <a:tbl>
              <a:tblPr firstRow="1" bandRow="1">
                <a:tableStyleId>{5C22544A-7EE6-4342-B048-85BDC9FD1C3A}</a:tableStyleId>
              </a:tblPr>
              <a:tblGrid>
                <a:gridCol w="1791851">
                  <a:extLst>
                    <a:ext uri="{9D8B030D-6E8A-4147-A177-3AD203B41FA5}">
                      <a16:colId xmlns:a16="http://schemas.microsoft.com/office/drawing/2014/main" val="1155294338"/>
                    </a:ext>
                  </a:extLst>
                </a:gridCol>
              </a:tblGrid>
              <a:tr h="38557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rgbClr val="C00000"/>
                          </a:solidFill>
                          <a:effectLst>
                            <a:outerShdw dist="50800" dir="3000000" algn="tl" rotWithShape="0">
                              <a:srgbClr val="FFC000"/>
                            </a:outerShdw>
                          </a:effectLst>
                          <a:latin typeface="Century" panose="02040604050505020304" pitchFamily="18" charset="0"/>
                        </a:rPr>
                        <a:t>«</a:t>
                      </a:r>
                      <a:r>
                        <a:rPr lang="ru-RU" sz="2400" dirty="0" smtClean="0">
                          <a:solidFill>
                            <a:srgbClr val="C00000"/>
                          </a:solidFill>
                          <a:effectLst>
                            <a:outerShdw dist="50800" dir="3000000" algn="tl" rotWithShape="0">
                              <a:srgbClr val="FFC000"/>
                            </a:outerShdw>
                          </a:effectLst>
                          <a:latin typeface="Century" panose="02040604050505020304" pitchFamily="18" charset="0"/>
                        </a:rPr>
                        <a:t>4</a:t>
                      </a:r>
                      <a:r>
                        <a:rPr lang="en-US" sz="2400" dirty="0" smtClean="0">
                          <a:solidFill>
                            <a:srgbClr val="C00000"/>
                          </a:solidFill>
                          <a:effectLst>
                            <a:outerShdw dist="50800" dir="3000000" algn="tl" rotWithShape="0">
                              <a:srgbClr val="FFC000"/>
                            </a:outerShdw>
                          </a:effectLst>
                          <a:latin typeface="Century" panose="02040604050505020304" pitchFamily="18" charset="0"/>
                        </a:rPr>
                        <a:t>xx»</a:t>
                      </a:r>
                      <a:endParaRPr lang="ru-RU" sz="2400" dirty="0">
                        <a:effectLst>
                          <a:outerShdw dist="50800" dir="3000000" algn="tl" rotWithShape="0">
                            <a:srgbClr val="FFC000"/>
                          </a:outerShdw>
                        </a:effectLst>
                      </a:endParaRPr>
                    </a:p>
                  </a:txBody>
                  <a:tcPr marL="0" marR="0" marT="0" marB="0" anchor="ctr">
                    <a:solidFill>
                      <a:srgbClr val="FFE5FF"/>
                    </a:solidFill>
                  </a:tcPr>
                </a:tc>
                <a:extLst>
                  <a:ext uri="{0D108BD9-81ED-4DB2-BD59-A6C34878D82A}">
                    <a16:rowId xmlns:a16="http://schemas.microsoft.com/office/drawing/2014/main" val="3125940370"/>
                  </a:ext>
                </a:extLst>
              </a:tr>
              <a:tr h="530352">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«400»</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(Bad Request)</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solidFill>
                      <a:srgbClr val="E7F3F4"/>
                    </a:solidFill>
                  </a:tcPr>
                </a:tc>
                <a:extLst>
                  <a:ext uri="{0D108BD9-81ED-4DB2-BD59-A6C34878D82A}">
                    <a16:rowId xmlns:a16="http://schemas.microsoft.com/office/drawing/2014/main" val="1835943949"/>
                  </a:ext>
                </a:extLst>
              </a:tr>
              <a:tr h="557784">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«401»</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(Unauthorized)</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09192466"/>
                  </a:ext>
                </a:extLst>
              </a:tr>
              <a:tr h="566928">
                <a:tc>
                  <a:txBody>
                    <a:bodyPr/>
                    <a:lstStyle/>
                    <a:p>
                      <a:pPr indent="0" algn="ctr">
                        <a:lnSpc>
                          <a:spcPts val="1800"/>
                        </a:lnSpc>
                        <a:spcAft>
                          <a:spcPts val="0"/>
                        </a:spcAft>
                      </a:pPr>
                      <a:r>
                        <a:rPr lang="ru-RU" sz="1800" b="1" dirty="0" smtClean="0">
                          <a:solidFill>
                            <a:srgbClr val="0070C0"/>
                          </a:solidFill>
                          <a:effectLst>
                            <a:outerShdw dist="50800" dir="3000000" algn="tl" rotWithShape="0">
                              <a:srgbClr val="FFC000"/>
                            </a:outerShdw>
                          </a:effectLst>
                          <a:latin typeface="Arial Narrow" panose="020B0606020202030204" pitchFamily="34" charset="0"/>
                        </a:rPr>
                        <a:t>«</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402»</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(Payment Required)</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28497471"/>
                  </a:ext>
                </a:extLst>
              </a:tr>
              <a:tr h="306443">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«403»</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(Forbidden)</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635884167"/>
                  </a:ext>
                </a:extLst>
              </a:tr>
              <a:tr h="278584">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«404»</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(Not Found)</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787766923"/>
                  </a:ext>
                </a:extLst>
              </a:tr>
              <a:tr h="475677">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«405»</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(Method Not Allowed)</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16553156"/>
                  </a:ext>
                </a:extLst>
              </a:tr>
              <a:tr h="457200">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«406»</a:t>
                      </a:r>
                      <a:r>
                        <a:rPr lang="ru-RU" sz="1800" b="1"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b="1" dirty="0" smtClean="0">
                          <a:solidFill>
                            <a:srgbClr val="0070C0"/>
                          </a:solidFill>
                          <a:effectLst>
                            <a:outerShdw dist="50800" dir="3000000" algn="tl" rotWithShape="0">
                              <a:srgbClr val="FFC000"/>
                            </a:outerShdw>
                          </a:effectLst>
                          <a:latin typeface="Arial Narrow" panose="020B0606020202030204" pitchFamily="34" charset="0"/>
                        </a:rPr>
                        <a:t>(Not Acceptable)</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059905650"/>
                  </a:ext>
                </a:extLst>
              </a:tr>
              <a:tr h="696460">
                <a:tc>
                  <a:txBody>
                    <a:bodyPr/>
                    <a:lstStyle/>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«407» (Proxy</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b="1" dirty="0" smtClean="0">
                          <a:solidFill>
                            <a:srgbClr val="0070C0"/>
                          </a:solidFill>
                          <a:effectLst>
                            <a:outerShdw dist="50800" dir="3000000" algn="tl" rotWithShape="0">
                              <a:srgbClr val="FFC000"/>
                            </a:outerShdw>
                          </a:effectLst>
                          <a:latin typeface="Arial Narrow" panose="020B0606020202030204" pitchFamily="34" charset="0"/>
                        </a:rPr>
                        <a:t>Authentication Required)</a:t>
                      </a:r>
                      <a:endParaRPr lang="ru-RU" sz="1800" b="1"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113923695"/>
                  </a:ext>
                </a:extLst>
              </a:tr>
            </a:tbl>
          </a:graphicData>
        </a:graphic>
      </p:graphicFrame>
      <p:graphicFrame>
        <p:nvGraphicFramePr>
          <p:cNvPr id="12" name="Таблица 11"/>
          <p:cNvGraphicFramePr>
            <a:graphicFrameLocks noGrp="1"/>
          </p:cNvGraphicFramePr>
          <p:nvPr>
            <p:extLst>
              <p:ext uri="{D42A27DB-BD31-4B8C-83A1-F6EECF244321}">
                <p14:modId xmlns:p14="http://schemas.microsoft.com/office/powerpoint/2010/main" val="748606114"/>
              </p:ext>
            </p:extLst>
          </p:nvPr>
        </p:nvGraphicFramePr>
        <p:xfrm>
          <a:off x="7287395" y="1232917"/>
          <a:ext cx="1618861" cy="4008295"/>
        </p:xfrm>
        <a:graphic>
          <a:graphicData uri="http://schemas.openxmlformats.org/drawingml/2006/table">
            <a:tbl>
              <a:tblPr firstRow="1" bandRow="1">
                <a:tableStyleId>{5C22544A-7EE6-4342-B048-85BDC9FD1C3A}</a:tableStyleId>
              </a:tblPr>
              <a:tblGrid>
                <a:gridCol w="1618861">
                  <a:extLst>
                    <a:ext uri="{9D8B030D-6E8A-4147-A177-3AD203B41FA5}">
                      <a16:colId xmlns:a16="http://schemas.microsoft.com/office/drawing/2014/main" val="1155294338"/>
                    </a:ext>
                  </a:extLst>
                </a:gridCol>
              </a:tblGrid>
              <a:tr h="38201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smtClean="0">
                          <a:solidFill>
                            <a:srgbClr val="C00000"/>
                          </a:solidFill>
                          <a:effectLst>
                            <a:outerShdw dist="50800" dir="3000000" algn="tl" rotWithShape="0">
                              <a:srgbClr val="FFC000"/>
                            </a:outerShdw>
                          </a:effectLst>
                          <a:latin typeface="Century" panose="02040604050505020304" pitchFamily="18" charset="0"/>
                        </a:rPr>
                        <a:t>«</a:t>
                      </a:r>
                      <a:r>
                        <a:rPr lang="ru-RU" sz="2400" dirty="0" smtClean="0">
                          <a:solidFill>
                            <a:srgbClr val="C00000"/>
                          </a:solidFill>
                          <a:effectLst>
                            <a:outerShdw dist="50800" dir="3000000" algn="tl" rotWithShape="0">
                              <a:srgbClr val="FFC000"/>
                            </a:outerShdw>
                          </a:effectLst>
                          <a:latin typeface="Century" panose="02040604050505020304" pitchFamily="18" charset="0"/>
                        </a:rPr>
                        <a:t>5</a:t>
                      </a:r>
                      <a:r>
                        <a:rPr lang="en-US" sz="2400" dirty="0" smtClean="0">
                          <a:solidFill>
                            <a:srgbClr val="C00000"/>
                          </a:solidFill>
                          <a:effectLst>
                            <a:outerShdw dist="50800" dir="3000000" algn="tl" rotWithShape="0">
                              <a:srgbClr val="FFC000"/>
                            </a:outerShdw>
                          </a:effectLst>
                          <a:latin typeface="Century" panose="02040604050505020304" pitchFamily="18" charset="0"/>
                        </a:rPr>
                        <a:t>xx»</a:t>
                      </a:r>
                      <a:endParaRPr lang="ru-RU" sz="2400" dirty="0">
                        <a:effectLst>
                          <a:outerShdw dist="50800" dir="3000000" algn="tl" rotWithShape="0">
                            <a:srgbClr val="FFC000"/>
                          </a:outerShdw>
                        </a:effectLst>
                      </a:endParaRPr>
                    </a:p>
                  </a:txBody>
                  <a:tcPr marL="0" marR="0" marT="0" marB="0" anchor="ctr">
                    <a:solidFill>
                      <a:srgbClr val="FFE5FF"/>
                    </a:solidFill>
                  </a:tcPr>
                </a:tc>
                <a:extLst>
                  <a:ext uri="{0D108BD9-81ED-4DB2-BD59-A6C34878D82A}">
                    <a16:rowId xmlns:a16="http://schemas.microsoft.com/office/drawing/2014/main" val="3125940370"/>
                  </a:ext>
                </a:extLst>
              </a:tr>
              <a:tr h="541342">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«500»</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(Internal Server Error)</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835943949"/>
                  </a:ext>
                </a:extLst>
              </a:tr>
              <a:tr h="541342">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«501»</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(Not Implemented)</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09192466"/>
                  </a:ext>
                </a:extLst>
              </a:tr>
              <a:tr h="601785">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«502»</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(Bad Gateway)</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28497471"/>
                  </a:ext>
                </a:extLst>
              </a:tr>
              <a:tr h="575236">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«503»</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(Service Unavailable)</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635884167"/>
                  </a:ext>
                </a:extLst>
              </a:tr>
              <a:tr h="607838">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«504»</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(Gateway Timeout)</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787766923"/>
                  </a:ext>
                </a:extLst>
              </a:tr>
              <a:tr h="758738">
                <a:tc>
                  <a:txBody>
                    <a:bodyPr/>
                    <a:lstStyle/>
                    <a:p>
                      <a:pPr indent="0" algn="ctr">
                        <a:lnSpc>
                          <a:spcPts val="1800"/>
                        </a:lnSpc>
                        <a:spcAft>
                          <a:spcPts val="0"/>
                        </a:spcAft>
                      </a:pPr>
                      <a:r>
                        <a:rPr lang="en-US" sz="1800" b="1" dirty="0" smtClean="0">
                          <a:solidFill>
                            <a:srgbClr val="009A46"/>
                          </a:solidFill>
                          <a:effectLst>
                            <a:outerShdw dist="50800" dir="3000000" algn="tl" rotWithShape="0">
                              <a:srgbClr val="FFC000"/>
                            </a:outerShdw>
                          </a:effectLst>
                          <a:latin typeface="Arial Narrow" panose="020B0606020202030204" pitchFamily="34" charset="0"/>
                        </a:rPr>
                        <a:t>«505»</a:t>
                      </a:r>
                      <a:r>
                        <a:rPr lang="ru-RU" sz="1800" b="1" dirty="0" smtClean="0">
                          <a:solidFill>
                            <a:srgbClr val="009A46"/>
                          </a:solidFill>
                          <a:effectLst>
                            <a:outerShdw dist="50800" dir="3000000" algn="tl" rotWithShape="0">
                              <a:srgbClr val="FFC000"/>
                            </a:outerShdw>
                          </a:effectLst>
                          <a:latin typeface="Arial Narrow" panose="020B0606020202030204" pitchFamily="34" charset="0"/>
                        </a:rPr>
                        <a:t> </a:t>
                      </a:r>
                      <a:r>
                        <a:rPr lang="en-US" sz="1800" b="1" dirty="0" smtClean="0">
                          <a:solidFill>
                            <a:srgbClr val="009A46"/>
                          </a:solidFill>
                          <a:effectLst>
                            <a:outerShdw dist="50800" dir="3000000" algn="tl" rotWithShape="0">
                              <a:srgbClr val="FFC000"/>
                            </a:outerShdw>
                          </a:effectLst>
                          <a:latin typeface="Arial Narrow" panose="020B0606020202030204" pitchFamily="34" charset="0"/>
                        </a:rPr>
                        <a:t>(HTTP Version Not Supported)</a:t>
                      </a:r>
                      <a:endParaRPr lang="ru-RU" sz="1800" b="1" dirty="0" smtClean="0">
                        <a:solidFill>
                          <a:srgbClr val="009A46"/>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116553156"/>
                  </a:ext>
                </a:extLst>
              </a:tr>
            </a:tbl>
          </a:graphicData>
        </a:graphic>
      </p:graphicFrame>
      <p:graphicFrame>
        <p:nvGraphicFramePr>
          <p:cNvPr id="8" name="Таблица 7"/>
          <p:cNvGraphicFramePr>
            <a:graphicFrameLocks noGrp="1"/>
          </p:cNvGraphicFramePr>
          <p:nvPr>
            <p:extLst>
              <p:ext uri="{D42A27DB-BD31-4B8C-83A1-F6EECF244321}">
                <p14:modId xmlns:p14="http://schemas.microsoft.com/office/powerpoint/2010/main" val="2064296923"/>
              </p:ext>
            </p:extLst>
          </p:nvPr>
        </p:nvGraphicFramePr>
        <p:xfrm>
          <a:off x="232875" y="4694979"/>
          <a:ext cx="1704058" cy="640080"/>
        </p:xfrm>
        <a:graphic>
          <a:graphicData uri="http://schemas.openxmlformats.org/drawingml/2006/table">
            <a:tbl>
              <a:tblPr firstRow="1" bandRow="1">
                <a:tableStyleId>{5C22544A-7EE6-4342-B048-85BDC9FD1C3A}</a:tableStyleId>
              </a:tblPr>
              <a:tblGrid>
                <a:gridCol w="1704058">
                  <a:extLst>
                    <a:ext uri="{9D8B030D-6E8A-4147-A177-3AD203B41FA5}">
                      <a16:colId xmlns:a16="http://schemas.microsoft.com/office/drawing/2014/main" val="66218143"/>
                    </a:ext>
                  </a:extLst>
                </a:gridCol>
              </a:tblGrid>
              <a:tr h="370840">
                <a:tc>
                  <a:txBody>
                    <a:bodyPr/>
                    <a:lstStyle/>
                    <a:p>
                      <a:pPr algn="ct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«411»</a:t>
                      </a:r>
                      <a:r>
                        <a:rPr lang="ru-RU"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 </a:t>
                      </a: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(Length Required)</a:t>
                      </a:r>
                      <a:endParaRPr lang="ru-RU" i="0" dirty="0">
                        <a:solidFill>
                          <a:srgbClr val="0070C0"/>
                        </a:solidFill>
                        <a:effectLst>
                          <a:outerShdw dist="50800" dir="3000000" algn="tl" rotWithShape="0">
                            <a:srgbClr val="FFC000"/>
                          </a:outerShdw>
                        </a:effectLst>
                        <a:latin typeface="Arial Narrow" panose="020B0606020202030204" pitchFamily="34" charset="0"/>
                      </a:endParaRPr>
                    </a:p>
                  </a:txBody>
                  <a:tcPr anchor="ctr">
                    <a:solidFill>
                      <a:srgbClr val="E7F3F4"/>
                    </a:solidFill>
                  </a:tcPr>
                </a:tc>
                <a:extLst>
                  <a:ext uri="{0D108BD9-81ED-4DB2-BD59-A6C34878D82A}">
                    <a16:rowId xmlns:a16="http://schemas.microsoft.com/office/drawing/2014/main" val="599548688"/>
                  </a:ext>
                </a:extLst>
              </a:tr>
            </a:tbl>
          </a:graphicData>
        </a:graphic>
      </p:graphicFrame>
      <p:graphicFrame>
        <p:nvGraphicFramePr>
          <p:cNvPr id="16" name="Таблица 15"/>
          <p:cNvGraphicFramePr>
            <a:graphicFrameLocks noGrp="1"/>
          </p:cNvGraphicFramePr>
          <p:nvPr>
            <p:extLst>
              <p:ext uri="{D42A27DB-BD31-4B8C-83A1-F6EECF244321}">
                <p14:modId xmlns:p14="http://schemas.microsoft.com/office/powerpoint/2010/main" val="1556457049"/>
              </p:ext>
            </p:extLst>
          </p:nvPr>
        </p:nvGraphicFramePr>
        <p:xfrm>
          <a:off x="237744" y="4334271"/>
          <a:ext cx="1692192" cy="370840"/>
        </p:xfrm>
        <a:graphic>
          <a:graphicData uri="http://schemas.openxmlformats.org/drawingml/2006/table">
            <a:tbl>
              <a:tblPr firstRow="1" bandRow="1">
                <a:tableStyleId>{5C22544A-7EE6-4342-B048-85BDC9FD1C3A}</a:tableStyleId>
              </a:tblPr>
              <a:tblGrid>
                <a:gridCol w="1692192">
                  <a:extLst>
                    <a:ext uri="{9D8B030D-6E8A-4147-A177-3AD203B41FA5}">
                      <a16:colId xmlns:a16="http://schemas.microsoft.com/office/drawing/2014/main" val="66218143"/>
                    </a:ext>
                  </a:extLst>
                </a:gridCol>
              </a:tblGrid>
              <a:tr h="370840">
                <a:tc>
                  <a:txBody>
                    <a:bodyPr/>
                    <a:lstStyle/>
                    <a:p>
                      <a:pPr indent="0" algn="ctr">
                        <a:lnSpc>
                          <a:spcPct val="1000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«410»</a:t>
                      </a:r>
                      <a:r>
                        <a:rPr lang="ru-RU" sz="180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dirty="0" smtClean="0">
                          <a:solidFill>
                            <a:srgbClr val="0070C0"/>
                          </a:solidFill>
                          <a:effectLst>
                            <a:outerShdw dist="50800" dir="3000000" algn="tl" rotWithShape="0">
                              <a:srgbClr val="FFC000"/>
                            </a:outerShdw>
                          </a:effectLst>
                          <a:latin typeface="Arial Narrow" panose="020B0606020202030204" pitchFamily="34" charset="0"/>
                        </a:rPr>
                        <a:t>(Gone)</a:t>
                      </a:r>
                      <a:endParaRPr lang="ru-RU" sz="1800"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F3F9FA"/>
                    </a:solidFill>
                  </a:tcPr>
                </a:tc>
                <a:extLst>
                  <a:ext uri="{0D108BD9-81ED-4DB2-BD59-A6C34878D82A}">
                    <a16:rowId xmlns:a16="http://schemas.microsoft.com/office/drawing/2014/main" val="599548688"/>
                  </a:ext>
                </a:extLst>
              </a:tr>
            </a:tbl>
          </a:graphicData>
        </a:graphic>
      </p:graphicFrame>
      <p:graphicFrame>
        <p:nvGraphicFramePr>
          <p:cNvPr id="17" name="Таблица 16"/>
          <p:cNvGraphicFramePr>
            <a:graphicFrameLocks noGrp="1"/>
          </p:cNvGraphicFramePr>
          <p:nvPr>
            <p:extLst>
              <p:ext uri="{D42A27DB-BD31-4B8C-83A1-F6EECF244321}">
                <p14:modId xmlns:p14="http://schemas.microsoft.com/office/powerpoint/2010/main" val="2372083302"/>
              </p:ext>
            </p:extLst>
          </p:nvPr>
        </p:nvGraphicFramePr>
        <p:xfrm>
          <a:off x="243098" y="3995885"/>
          <a:ext cx="1693835" cy="370840"/>
        </p:xfrm>
        <a:graphic>
          <a:graphicData uri="http://schemas.openxmlformats.org/drawingml/2006/table">
            <a:tbl>
              <a:tblPr firstRow="1" bandRow="1">
                <a:tableStyleId>{5C22544A-7EE6-4342-B048-85BDC9FD1C3A}</a:tableStyleId>
              </a:tblPr>
              <a:tblGrid>
                <a:gridCol w="1693835">
                  <a:extLst>
                    <a:ext uri="{9D8B030D-6E8A-4147-A177-3AD203B41FA5}">
                      <a16:colId xmlns:a16="http://schemas.microsoft.com/office/drawing/2014/main" val="66218143"/>
                    </a:ext>
                  </a:extLst>
                </a:gridCol>
              </a:tblGrid>
              <a:tr h="370840">
                <a:tc>
                  <a:txBody>
                    <a:bodyPr/>
                    <a:lstStyle/>
                    <a:p>
                      <a:pPr indent="0" algn="ctr">
                        <a:lnSpc>
                          <a:spcPct val="1000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«409»</a:t>
                      </a:r>
                      <a:r>
                        <a:rPr lang="ru-RU" sz="180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dirty="0" smtClean="0">
                          <a:solidFill>
                            <a:srgbClr val="0070C0"/>
                          </a:solidFill>
                          <a:effectLst>
                            <a:outerShdw dist="50800" dir="3000000" algn="tl" rotWithShape="0">
                              <a:srgbClr val="FFC000"/>
                            </a:outerShdw>
                          </a:effectLst>
                          <a:latin typeface="Arial Narrow" panose="020B0606020202030204" pitchFamily="34" charset="0"/>
                        </a:rPr>
                        <a:t>(Conflict)</a:t>
                      </a:r>
                      <a:endParaRPr lang="ru-RU" sz="1800"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E7F3F4"/>
                    </a:solidFill>
                  </a:tcPr>
                </a:tc>
                <a:extLst>
                  <a:ext uri="{0D108BD9-81ED-4DB2-BD59-A6C34878D82A}">
                    <a16:rowId xmlns:a16="http://schemas.microsoft.com/office/drawing/2014/main" val="599548688"/>
                  </a:ext>
                </a:extLst>
              </a:tr>
            </a:tbl>
          </a:graphicData>
        </a:graphic>
      </p:graphicFrame>
      <p:graphicFrame>
        <p:nvGraphicFramePr>
          <p:cNvPr id="18" name="Таблица 17"/>
          <p:cNvGraphicFramePr>
            <a:graphicFrameLocks noGrp="1"/>
          </p:cNvGraphicFramePr>
          <p:nvPr>
            <p:extLst>
              <p:ext uri="{D42A27DB-BD31-4B8C-83A1-F6EECF244321}">
                <p14:modId xmlns:p14="http://schemas.microsoft.com/office/powerpoint/2010/main" val="3839344678"/>
              </p:ext>
            </p:extLst>
          </p:nvPr>
        </p:nvGraphicFramePr>
        <p:xfrm>
          <a:off x="241569" y="3430003"/>
          <a:ext cx="1695363" cy="548640"/>
        </p:xfrm>
        <a:graphic>
          <a:graphicData uri="http://schemas.openxmlformats.org/drawingml/2006/table">
            <a:tbl>
              <a:tblPr firstRow="1" bandRow="1">
                <a:tableStyleId>{5C22544A-7EE6-4342-B048-85BDC9FD1C3A}</a:tableStyleId>
              </a:tblPr>
              <a:tblGrid>
                <a:gridCol w="1695363">
                  <a:extLst>
                    <a:ext uri="{9D8B030D-6E8A-4147-A177-3AD203B41FA5}">
                      <a16:colId xmlns:a16="http://schemas.microsoft.com/office/drawing/2014/main" val="66218143"/>
                    </a:ext>
                  </a:extLst>
                </a:gridCol>
              </a:tblGrid>
              <a:tr h="522393">
                <a:tc>
                  <a:txBody>
                    <a:bodyPr/>
                    <a:lstStyle/>
                    <a:p>
                      <a:pPr algn="ctr">
                        <a:lnSpc>
                          <a:spcPts val="1800"/>
                        </a:lnSpc>
                      </a:pP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«408»</a:t>
                      </a:r>
                      <a:r>
                        <a:rPr lang="ru-RU"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 </a:t>
                      </a: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(Request Timeout)</a:t>
                      </a:r>
                      <a:endParaRPr lang="ru-RU" b="1" i="0" dirty="0">
                        <a:solidFill>
                          <a:srgbClr val="0070C0"/>
                        </a:solidFill>
                        <a:effectLst>
                          <a:outerShdw dist="50800" dir="3000000" algn="tl" rotWithShape="0">
                            <a:srgbClr val="FFC000"/>
                          </a:outerShdw>
                        </a:effectLst>
                        <a:latin typeface="Arial Narrow" panose="020B0606020202030204" pitchFamily="34" charset="0"/>
                      </a:endParaRPr>
                    </a:p>
                  </a:txBody>
                  <a:tcPr anchor="ctr">
                    <a:solidFill>
                      <a:srgbClr val="E7F3F4"/>
                    </a:solidFill>
                  </a:tcPr>
                </a:tc>
                <a:extLst>
                  <a:ext uri="{0D108BD9-81ED-4DB2-BD59-A6C34878D82A}">
                    <a16:rowId xmlns:a16="http://schemas.microsoft.com/office/drawing/2014/main" val="599548688"/>
                  </a:ext>
                </a:extLst>
              </a:tr>
            </a:tbl>
          </a:graphicData>
        </a:graphic>
      </p:graphicFrame>
      <p:graphicFrame>
        <p:nvGraphicFramePr>
          <p:cNvPr id="19" name="Таблица 18"/>
          <p:cNvGraphicFramePr>
            <a:graphicFrameLocks noGrp="1"/>
          </p:cNvGraphicFramePr>
          <p:nvPr>
            <p:extLst>
              <p:ext uri="{D42A27DB-BD31-4B8C-83A1-F6EECF244321}">
                <p14:modId xmlns:p14="http://schemas.microsoft.com/office/powerpoint/2010/main" val="1495524943"/>
              </p:ext>
            </p:extLst>
          </p:nvPr>
        </p:nvGraphicFramePr>
        <p:xfrm>
          <a:off x="237744" y="5335680"/>
          <a:ext cx="1711604" cy="777240"/>
        </p:xfrm>
        <a:graphic>
          <a:graphicData uri="http://schemas.openxmlformats.org/drawingml/2006/table">
            <a:tbl>
              <a:tblPr firstRow="1" bandRow="1">
                <a:tableStyleId>{5C22544A-7EE6-4342-B048-85BDC9FD1C3A}</a:tableStyleId>
              </a:tblPr>
              <a:tblGrid>
                <a:gridCol w="1711604">
                  <a:extLst>
                    <a:ext uri="{9D8B030D-6E8A-4147-A177-3AD203B41FA5}">
                      <a16:colId xmlns:a16="http://schemas.microsoft.com/office/drawing/2014/main" val="66218143"/>
                    </a:ext>
                  </a:extLst>
                </a:gridCol>
              </a:tblGrid>
              <a:tr h="761793">
                <a:tc>
                  <a:txBody>
                    <a:bodyPr/>
                    <a:lstStyle/>
                    <a:p>
                      <a:pPr algn="ctr">
                        <a:lnSpc>
                          <a:spcPts val="1800"/>
                        </a:lnSpc>
                      </a:pP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«412»</a:t>
                      </a:r>
                      <a:r>
                        <a:rPr lang="ru-RU"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 </a:t>
                      </a: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(Precondition Failed)</a:t>
                      </a:r>
                      <a:endParaRPr lang="ru-RU" i="0" dirty="0">
                        <a:solidFill>
                          <a:srgbClr val="0070C0"/>
                        </a:solidFill>
                        <a:effectLst>
                          <a:outerShdw dist="50800" dir="3000000" algn="tl" rotWithShape="0">
                            <a:srgbClr val="FFC000"/>
                          </a:outerShdw>
                        </a:effectLst>
                        <a:latin typeface="Arial Narrow" panose="020B0606020202030204" pitchFamily="34" charset="0"/>
                      </a:endParaRPr>
                    </a:p>
                  </a:txBody>
                  <a:tcPr>
                    <a:solidFill>
                      <a:srgbClr val="F3F9FA"/>
                    </a:solidFill>
                  </a:tcPr>
                </a:tc>
                <a:extLst>
                  <a:ext uri="{0D108BD9-81ED-4DB2-BD59-A6C34878D82A}">
                    <a16:rowId xmlns:a16="http://schemas.microsoft.com/office/drawing/2014/main" val="599548688"/>
                  </a:ext>
                </a:extLst>
              </a:tr>
            </a:tbl>
          </a:graphicData>
        </a:graphic>
      </p:graphicFrame>
      <p:graphicFrame>
        <p:nvGraphicFramePr>
          <p:cNvPr id="13" name="Таблица 12"/>
          <p:cNvGraphicFramePr>
            <a:graphicFrameLocks noGrp="1"/>
          </p:cNvGraphicFramePr>
          <p:nvPr>
            <p:extLst>
              <p:ext uri="{D42A27DB-BD31-4B8C-83A1-F6EECF244321}">
                <p14:modId xmlns:p14="http://schemas.microsoft.com/office/powerpoint/2010/main" val="3334270073"/>
              </p:ext>
            </p:extLst>
          </p:nvPr>
        </p:nvGraphicFramePr>
        <p:xfrm>
          <a:off x="1963325" y="5494874"/>
          <a:ext cx="1763077" cy="640080"/>
        </p:xfrm>
        <a:graphic>
          <a:graphicData uri="http://schemas.openxmlformats.org/drawingml/2006/table">
            <a:tbl>
              <a:tblPr firstRow="1" bandRow="1">
                <a:tableStyleId>{5C22544A-7EE6-4342-B048-85BDC9FD1C3A}</a:tableStyleId>
              </a:tblPr>
              <a:tblGrid>
                <a:gridCol w="1763077">
                  <a:extLst>
                    <a:ext uri="{9D8B030D-6E8A-4147-A177-3AD203B41FA5}">
                      <a16:colId xmlns:a16="http://schemas.microsoft.com/office/drawing/2014/main" val="1845154040"/>
                    </a:ext>
                  </a:extLst>
                </a:gridCol>
              </a:tblGrid>
              <a:tr h="598455">
                <a:tc>
                  <a:txBody>
                    <a:bodyPr/>
                    <a:lstStyle/>
                    <a:p>
                      <a:pPr indent="0" algn="ctr">
                        <a:lnSpc>
                          <a:spcPct val="100000"/>
                        </a:lnSpc>
                        <a:spcAft>
                          <a:spcPts val="0"/>
                        </a:spcAft>
                      </a:pPr>
                      <a:r>
                        <a:rPr lang="en-US" sz="1800" i="0" dirty="0" smtClean="0">
                          <a:solidFill>
                            <a:srgbClr val="0070C0"/>
                          </a:solidFill>
                          <a:effectLst>
                            <a:outerShdw dist="50800" dir="3000000" algn="tl" rotWithShape="0">
                              <a:srgbClr val="FFC000"/>
                            </a:outerShdw>
                          </a:effectLst>
                          <a:latin typeface="Arial Narrow" panose="020B0606020202030204" pitchFamily="34" charset="0"/>
                        </a:rPr>
                        <a:t>«413»</a:t>
                      </a:r>
                      <a:r>
                        <a:rPr lang="ru-RU" sz="1800" i="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i="0" dirty="0" smtClean="0">
                          <a:solidFill>
                            <a:srgbClr val="0070C0"/>
                          </a:solidFill>
                          <a:effectLst>
                            <a:outerShdw dist="50800" dir="3000000" algn="tl" rotWithShape="0">
                              <a:srgbClr val="FFC000"/>
                            </a:outerShdw>
                          </a:effectLst>
                          <a:latin typeface="Arial Narrow" panose="020B0606020202030204" pitchFamily="34" charset="0"/>
                        </a:rPr>
                        <a:t>(Payload Too Large)</a:t>
                      </a:r>
                      <a:endParaRPr lang="ru-RU" sz="1800" i="0" dirty="0" smtClean="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E7F3F4"/>
                    </a:solidFill>
                  </a:tcPr>
                </a:tc>
                <a:extLst>
                  <a:ext uri="{0D108BD9-81ED-4DB2-BD59-A6C34878D82A}">
                    <a16:rowId xmlns:a16="http://schemas.microsoft.com/office/drawing/2014/main" val="2456749536"/>
                  </a:ext>
                </a:extLst>
              </a:tr>
            </a:tbl>
          </a:graphicData>
        </a:graphic>
      </p:graphicFrame>
      <p:graphicFrame>
        <p:nvGraphicFramePr>
          <p:cNvPr id="21" name="Таблица 20"/>
          <p:cNvGraphicFramePr>
            <a:graphicFrameLocks noGrp="1"/>
          </p:cNvGraphicFramePr>
          <p:nvPr>
            <p:extLst>
              <p:ext uri="{D42A27DB-BD31-4B8C-83A1-F6EECF244321}">
                <p14:modId xmlns:p14="http://schemas.microsoft.com/office/powerpoint/2010/main" val="793379032"/>
              </p:ext>
            </p:extLst>
          </p:nvPr>
        </p:nvGraphicFramePr>
        <p:xfrm>
          <a:off x="3722203" y="5487916"/>
          <a:ext cx="1784447" cy="640533"/>
        </p:xfrm>
        <a:graphic>
          <a:graphicData uri="http://schemas.openxmlformats.org/drawingml/2006/table">
            <a:tbl>
              <a:tblPr firstRow="1" bandRow="1">
                <a:tableStyleId>{5C22544A-7EE6-4342-B048-85BDC9FD1C3A}</a:tableStyleId>
              </a:tblPr>
              <a:tblGrid>
                <a:gridCol w="1784447">
                  <a:extLst>
                    <a:ext uri="{9D8B030D-6E8A-4147-A177-3AD203B41FA5}">
                      <a16:colId xmlns:a16="http://schemas.microsoft.com/office/drawing/2014/main" val="1845154040"/>
                    </a:ext>
                  </a:extLst>
                </a:gridCol>
              </a:tblGrid>
              <a:tr h="640533">
                <a:tc>
                  <a:txBody>
                    <a:bodyPr/>
                    <a:lstStyle/>
                    <a:p>
                      <a:pPr indent="0" algn="ctr">
                        <a:lnSpc>
                          <a:spcPct val="1000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«414»</a:t>
                      </a:r>
                      <a:r>
                        <a:rPr lang="ru-RU" sz="180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dirty="0" smtClean="0">
                          <a:solidFill>
                            <a:srgbClr val="0070C0"/>
                          </a:solidFill>
                          <a:effectLst>
                            <a:outerShdw dist="50800" dir="3000000" algn="tl" rotWithShape="0">
                              <a:srgbClr val="FFC000"/>
                            </a:outerShdw>
                          </a:effectLst>
                          <a:latin typeface="Arial Narrow" panose="020B0606020202030204" pitchFamily="34" charset="0"/>
                        </a:rPr>
                        <a:t>(URI</a:t>
                      </a:r>
                      <a:endParaRPr lang="ru-RU" sz="1800" dirty="0" smtClean="0">
                        <a:solidFill>
                          <a:srgbClr val="0070C0"/>
                        </a:solidFill>
                        <a:effectLst>
                          <a:outerShdw dist="50800" dir="3000000" algn="tl" rotWithShape="0">
                            <a:srgbClr val="FFC000"/>
                          </a:outerShdw>
                        </a:effectLst>
                        <a:latin typeface="Arial Narrow" panose="020B0606020202030204" pitchFamily="34" charset="0"/>
                      </a:endParaRPr>
                    </a:p>
                    <a:p>
                      <a:pPr indent="0" algn="ctr">
                        <a:lnSpc>
                          <a:spcPct val="1000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Too Long)</a:t>
                      </a:r>
                      <a:endParaRPr lang="ru-RU" sz="1800" dirty="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F3F9FA"/>
                    </a:solidFill>
                  </a:tcPr>
                </a:tc>
                <a:extLst>
                  <a:ext uri="{0D108BD9-81ED-4DB2-BD59-A6C34878D82A}">
                    <a16:rowId xmlns:a16="http://schemas.microsoft.com/office/drawing/2014/main" val="2456749536"/>
                  </a:ext>
                </a:extLst>
              </a:tr>
            </a:tbl>
          </a:graphicData>
        </a:graphic>
      </p:graphicFrame>
      <p:graphicFrame>
        <p:nvGraphicFramePr>
          <p:cNvPr id="23" name="Таблица 22"/>
          <p:cNvGraphicFramePr>
            <a:graphicFrameLocks noGrp="1"/>
          </p:cNvGraphicFramePr>
          <p:nvPr>
            <p:extLst>
              <p:ext uri="{D42A27DB-BD31-4B8C-83A1-F6EECF244321}">
                <p14:modId xmlns:p14="http://schemas.microsoft.com/office/powerpoint/2010/main" val="883500917"/>
              </p:ext>
            </p:extLst>
          </p:nvPr>
        </p:nvGraphicFramePr>
        <p:xfrm>
          <a:off x="1942802" y="4772993"/>
          <a:ext cx="1775394" cy="777240"/>
        </p:xfrm>
        <a:graphic>
          <a:graphicData uri="http://schemas.openxmlformats.org/drawingml/2006/table">
            <a:tbl>
              <a:tblPr firstRow="1" bandRow="1">
                <a:tableStyleId>{5C22544A-7EE6-4342-B048-85BDC9FD1C3A}</a:tableStyleId>
              </a:tblPr>
              <a:tblGrid>
                <a:gridCol w="1775394">
                  <a:extLst>
                    <a:ext uri="{9D8B030D-6E8A-4147-A177-3AD203B41FA5}">
                      <a16:colId xmlns:a16="http://schemas.microsoft.com/office/drawing/2014/main" val="1845154040"/>
                    </a:ext>
                  </a:extLst>
                </a:gridCol>
              </a:tblGrid>
              <a:tr h="724282">
                <a:tc>
                  <a:txBody>
                    <a:bodyPr/>
                    <a:lstStyle/>
                    <a:p>
                      <a:pPr algn="ctr">
                        <a:lnSpc>
                          <a:spcPts val="1800"/>
                        </a:lnSpc>
                      </a:pP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«415»</a:t>
                      </a:r>
                      <a:r>
                        <a:rPr lang="ru-RU"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 </a:t>
                      </a: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(Unsupported Media Type)</a:t>
                      </a:r>
                      <a:endParaRPr lang="ru-RU" sz="1800" i="0" dirty="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F3F9FA"/>
                    </a:solidFill>
                  </a:tcPr>
                </a:tc>
                <a:extLst>
                  <a:ext uri="{0D108BD9-81ED-4DB2-BD59-A6C34878D82A}">
                    <a16:rowId xmlns:a16="http://schemas.microsoft.com/office/drawing/2014/main" val="2456749536"/>
                  </a:ext>
                </a:extLst>
              </a:tr>
            </a:tbl>
          </a:graphicData>
        </a:graphic>
      </p:graphicFrame>
      <p:graphicFrame>
        <p:nvGraphicFramePr>
          <p:cNvPr id="24" name="Таблица 23"/>
          <p:cNvGraphicFramePr>
            <a:graphicFrameLocks noGrp="1"/>
          </p:cNvGraphicFramePr>
          <p:nvPr>
            <p:extLst>
              <p:ext uri="{D42A27DB-BD31-4B8C-83A1-F6EECF244321}">
                <p14:modId xmlns:p14="http://schemas.microsoft.com/office/powerpoint/2010/main" val="4244798780"/>
              </p:ext>
            </p:extLst>
          </p:nvPr>
        </p:nvGraphicFramePr>
        <p:xfrm>
          <a:off x="5509184" y="5467677"/>
          <a:ext cx="1783080" cy="660958"/>
        </p:xfrm>
        <a:graphic>
          <a:graphicData uri="http://schemas.openxmlformats.org/drawingml/2006/table">
            <a:tbl>
              <a:tblPr firstRow="1" bandRow="1">
                <a:tableStyleId>{5C22544A-7EE6-4342-B048-85BDC9FD1C3A}</a:tableStyleId>
              </a:tblPr>
              <a:tblGrid>
                <a:gridCol w="1783080">
                  <a:extLst>
                    <a:ext uri="{9D8B030D-6E8A-4147-A177-3AD203B41FA5}">
                      <a16:colId xmlns:a16="http://schemas.microsoft.com/office/drawing/2014/main" val="1845154040"/>
                    </a:ext>
                  </a:extLst>
                </a:gridCol>
              </a:tblGrid>
              <a:tr h="660958">
                <a:tc>
                  <a:txBody>
                    <a:bodyPr/>
                    <a:lstStyle/>
                    <a:p>
                      <a:pPr indent="0" algn="ctr">
                        <a:lnSpc>
                          <a:spcPct val="100000"/>
                        </a:lnSpc>
                        <a:spcAft>
                          <a:spcPts val="0"/>
                        </a:spcAft>
                      </a:pPr>
                      <a:r>
                        <a:rPr lang="en-US" sz="1800" i="0" dirty="0" smtClean="0">
                          <a:solidFill>
                            <a:srgbClr val="0070C0"/>
                          </a:solidFill>
                          <a:effectLst>
                            <a:outerShdw dist="50800" dir="3000000" algn="tl" rotWithShape="0">
                              <a:srgbClr val="FFC000"/>
                            </a:outerShdw>
                          </a:effectLst>
                          <a:latin typeface="Arial Narrow" panose="020B0606020202030204" pitchFamily="34" charset="0"/>
                        </a:rPr>
                        <a:t>«41</a:t>
                      </a:r>
                      <a:r>
                        <a:rPr lang="ru-RU" sz="1800" i="0" dirty="0" smtClean="0">
                          <a:solidFill>
                            <a:srgbClr val="0070C0"/>
                          </a:solidFill>
                          <a:effectLst>
                            <a:outerShdw dist="50800" dir="3000000" algn="tl" rotWithShape="0">
                              <a:srgbClr val="FFC000"/>
                            </a:outerShdw>
                          </a:effectLst>
                          <a:latin typeface="Arial Narrow" panose="020B0606020202030204" pitchFamily="34" charset="0"/>
                        </a:rPr>
                        <a:t>6</a:t>
                      </a:r>
                      <a:r>
                        <a:rPr lang="en-US" sz="1800" i="0" dirty="0" smtClean="0">
                          <a:solidFill>
                            <a:srgbClr val="0070C0"/>
                          </a:solidFill>
                          <a:effectLst>
                            <a:outerShdw dist="50800" dir="3000000" algn="tl" rotWithShape="0">
                              <a:srgbClr val="FFC000"/>
                            </a:outerShdw>
                          </a:effectLst>
                          <a:latin typeface="Arial Narrow" panose="020B0606020202030204" pitchFamily="34" charset="0"/>
                        </a:rPr>
                        <a:t>»</a:t>
                      </a:r>
                      <a:r>
                        <a:rPr lang="ru-RU" sz="1800" i="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i="0" dirty="0" smtClean="0">
                          <a:solidFill>
                            <a:srgbClr val="0070C0"/>
                          </a:solidFill>
                          <a:effectLst>
                            <a:outerShdw dist="50800" dir="3000000" algn="tl" rotWithShape="0">
                              <a:srgbClr val="FFC000"/>
                            </a:outerShdw>
                          </a:effectLst>
                          <a:latin typeface="Arial Narrow" panose="020B0606020202030204" pitchFamily="34" charset="0"/>
                        </a:rPr>
                        <a:t>(</a:t>
                      </a:r>
                      <a:r>
                        <a:rPr lang="en-US" sz="1800" b="1" i="0" kern="1200" dirty="0" smtClean="0">
                          <a:solidFill>
                            <a:srgbClr val="0070C0"/>
                          </a:solidFill>
                          <a:effectLst>
                            <a:outerShdw dist="50800" dir="3000000" algn="tl" rotWithShape="0">
                              <a:srgbClr val="FFC000"/>
                            </a:outerShdw>
                          </a:effectLst>
                          <a:latin typeface="Arial Narrow" panose="020B0606020202030204" pitchFamily="34" charset="0"/>
                          <a:ea typeface="+mn-ea"/>
                          <a:cs typeface="+mn-cs"/>
                        </a:rPr>
                        <a:t>Range Not Satisfiable</a:t>
                      </a:r>
                      <a:r>
                        <a:rPr lang="en-US" sz="1800" i="0" dirty="0" smtClean="0">
                          <a:solidFill>
                            <a:srgbClr val="0070C0"/>
                          </a:solidFill>
                          <a:effectLst>
                            <a:outerShdw dist="50800" dir="3000000" algn="tl" rotWithShape="0">
                              <a:srgbClr val="FFC000"/>
                            </a:outerShdw>
                          </a:effectLst>
                          <a:latin typeface="Arial Narrow" panose="020B0606020202030204" pitchFamily="34" charset="0"/>
                        </a:rPr>
                        <a:t>)</a:t>
                      </a:r>
                      <a:endParaRPr lang="ru-RU" sz="1800" i="0" dirty="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E7F3F4"/>
                    </a:solidFill>
                  </a:tcPr>
                </a:tc>
                <a:extLst>
                  <a:ext uri="{0D108BD9-81ED-4DB2-BD59-A6C34878D82A}">
                    <a16:rowId xmlns:a16="http://schemas.microsoft.com/office/drawing/2014/main" val="2456749536"/>
                  </a:ext>
                </a:extLst>
              </a:tr>
            </a:tbl>
          </a:graphicData>
        </a:graphic>
      </p:graphicFrame>
      <p:graphicFrame>
        <p:nvGraphicFramePr>
          <p:cNvPr id="25" name="Таблица 24"/>
          <p:cNvGraphicFramePr>
            <a:graphicFrameLocks noGrp="1"/>
          </p:cNvGraphicFramePr>
          <p:nvPr>
            <p:extLst>
              <p:ext uri="{D42A27DB-BD31-4B8C-83A1-F6EECF244321}">
                <p14:modId xmlns:p14="http://schemas.microsoft.com/office/powerpoint/2010/main" val="3589842587"/>
              </p:ext>
            </p:extLst>
          </p:nvPr>
        </p:nvGraphicFramePr>
        <p:xfrm>
          <a:off x="3728936" y="4776107"/>
          <a:ext cx="1775676" cy="777240"/>
        </p:xfrm>
        <a:graphic>
          <a:graphicData uri="http://schemas.openxmlformats.org/drawingml/2006/table">
            <a:tbl>
              <a:tblPr firstRow="1" bandRow="1">
                <a:tableStyleId>{5C22544A-7EE6-4342-B048-85BDC9FD1C3A}</a:tableStyleId>
              </a:tblPr>
              <a:tblGrid>
                <a:gridCol w="1775676">
                  <a:extLst>
                    <a:ext uri="{9D8B030D-6E8A-4147-A177-3AD203B41FA5}">
                      <a16:colId xmlns:a16="http://schemas.microsoft.com/office/drawing/2014/main" val="1845154040"/>
                    </a:ext>
                  </a:extLst>
                </a:gridCol>
              </a:tblGrid>
              <a:tr h="711809">
                <a:tc>
                  <a:txBody>
                    <a:bodyPr/>
                    <a:lstStyle/>
                    <a:p>
                      <a:pPr indent="0" algn="ctr">
                        <a:lnSpc>
                          <a:spcPts val="18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«41</a:t>
                      </a:r>
                      <a:r>
                        <a:rPr lang="ru-RU" sz="1800" dirty="0" smtClean="0">
                          <a:solidFill>
                            <a:srgbClr val="0070C0"/>
                          </a:solidFill>
                          <a:effectLst>
                            <a:outerShdw dist="50800" dir="3000000" algn="tl" rotWithShape="0">
                              <a:srgbClr val="FFC000"/>
                            </a:outerShdw>
                          </a:effectLst>
                          <a:latin typeface="Arial Narrow" panose="020B0606020202030204" pitchFamily="34" charset="0"/>
                        </a:rPr>
                        <a:t>7</a:t>
                      </a:r>
                      <a:r>
                        <a:rPr lang="en-US" sz="1800" dirty="0" smtClean="0">
                          <a:solidFill>
                            <a:srgbClr val="0070C0"/>
                          </a:solidFill>
                          <a:effectLst>
                            <a:outerShdw dist="50800" dir="3000000" algn="tl" rotWithShape="0">
                              <a:srgbClr val="FFC000"/>
                            </a:outerShdw>
                          </a:effectLst>
                          <a:latin typeface="Arial Narrow" panose="020B0606020202030204" pitchFamily="34" charset="0"/>
                        </a:rPr>
                        <a:t>»</a:t>
                      </a:r>
                      <a:endParaRPr lang="ru-RU" sz="1800" dirty="0" smtClean="0">
                        <a:solidFill>
                          <a:srgbClr val="0070C0"/>
                        </a:solidFill>
                        <a:effectLst>
                          <a:outerShdw dist="50800" dir="3000000" algn="tl" rotWithShape="0">
                            <a:srgbClr val="FFC000"/>
                          </a:outerShdw>
                        </a:effectLst>
                        <a:latin typeface="Arial Narrow" panose="020B0606020202030204" pitchFamily="34" charset="0"/>
                      </a:endParaRPr>
                    </a:p>
                    <a:p>
                      <a:pPr indent="0" algn="ctr">
                        <a:lnSpc>
                          <a:spcPts val="18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(Expectation Failed)</a:t>
                      </a:r>
                      <a:endParaRPr lang="ru-RU" sz="1800" dirty="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E7F3F4"/>
                    </a:solidFill>
                  </a:tcPr>
                </a:tc>
                <a:extLst>
                  <a:ext uri="{0D108BD9-81ED-4DB2-BD59-A6C34878D82A}">
                    <a16:rowId xmlns:a16="http://schemas.microsoft.com/office/drawing/2014/main" val="2456749536"/>
                  </a:ext>
                </a:extLst>
              </a:tr>
            </a:tbl>
          </a:graphicData>
        </a:graphic>
      </p:graphicFrame>
      <p:graphicFrame>
        <p:nvGraphicFramePr>
          <p:cNvPr id="26" name="Таблица 25"/>
          <p:cNvGraphicFramePr>
            <a:graphicFrameLocks noGrp="1"/>
          </p:cNvGraphicFramePr>
          <p:nvPr>
            <p:extLst>
              <p:ext uri="{D42A27DB-BD31-4B8C-83A1-F6EECF244321}">
                <p14:modId xmlns:p14="http://schemas.microsoft.com/office/powerpoint/2010/main" val="2815667152"/>
              </p:ext>
            </p:extLst>
          </p:nvPr>
        </p:nvGraphicFramePr>
        <p:xfrm>
          <a:off x="7262688" y="5491772"/>
          <a:ext cx="1620228" cy="643182"/>
        </p:xfrm>
        <a:graphic>
          <a:graphicData uri="http://schemas.openxmlformats.org/drawingml/2006/table">
            <a:tbl>
              <a:tblPr firstRow="1" bandRow="1">
                <a:tableStyleId>{5C22544A-7EE6-4342-B048-85BDC9FD1C3A}</a:tableStyleId>
              </a:tblPr>
              <a:tblGrid>
                <a:gridCol w="1620228">
                  <a:extLst>
                    <a:ext uri="{9D8B030D-6E8A-4147-A177-3AD203B41FA5}">
                      <a16:colId xmlns:a16="http://schemas.microsoft.com/office/drawing/2014/main" val="1845154040"/>
                    </a:ext>
                  </a:extLst>
                </a:gridCol>
              </a:tblGrid>
              <a:tr h="643182">
                <a:tc>
                  <a:txBody>
                    <a:bodyPr/>
                    <a:lstStyle/>
                    <a:p>
                      <a:pPr indent="0" algn="ctr">
                        <a:lnSpc>
                          <a:spcPct val="100000"/>
                        </a:lnSpc>
                        <a:spcAft>
                          <a:spcPts val="0"/>
                        </a:spcAft>
                      </a:pPr>
                      <a:r>
                        <a:rPr lang="en-US" sz="1800" dirty="0" smtClean="0">
                          <a:solidFill>
                            <a:srgbClr val="0070C0"/>
                          </a:solidFill>
                          <a:effectLst>
                            <a:outerShdw dist="50800" dir="3000000" algn="tl" rotWithShape="0">
                              <a:srgbClr val="FFC000"/>
                            </a:outerShdw>
                          </a:effectLst>
                          <a:latin typeface="Arial Narrow" panose="020B0606020202030204" pitchFamily="34" charset="0"/>
                        </a:rPr>
                        <a:t>«4</a:t>
                      </a:r>
                      <a:r>
                        <a:rPr lang="ru-RU" sz="1800" dirty="0" smtClean="0">
                          <a:solidFill>
                            <a:srgbClr val="0070C0"/>
                          </a:solidFill>
                          <a:effectLst>
                            <a:outerShdw dist="50800" dir="3000000" algn="tl" rotWithShape="0">
                              <a:srgbClr val="FFC000"/>
                            </a:outerShdw>
                          </a:effectLst>
                          <a:latin typeface="Arial Narrow" panose="020B0606020202030204" pitchFamily="34" charset="0"/>
                        </a:rPr>
                        <a:t>26</a:t>
                      </a:r>
                      <a:r>
                        <a:rPr lang="en-US" sz="1800" dirty="0" smtClean="0">
                          <a:solidFill>
                            <a:srgbClr val="0070C0"/>
                          </a:solidFill>
                          <a:effectLst>
                            <a:outerShdw dist="50800" dir="3000000" algn="tl" rotWithShape="0">
                              <a:srgbClr val="FFC000"/>
                            </a:outerShdw>
                          </a:effectLst>
                          <a:latin typeface="Arial Narrow" panose="020B0606020202030204" pitchFamily="34" charset="0"/>
                        </a:rPr>
                        <a:t>»</a:t>
                      </a:r>
                      <a:r>
                        <a:rPr lang="ru-RU" sz="1800" dirty="0" smtClean="0">
                          <a:solidFill>
                            <a:srgbClr val="0070C0"/>
                          </a:solidFill>
                          <a:effectLst>
                            <a:outerShdw dist="50800" dir="3000000" algn="tl" rotWithShape="0">
                              <a:srgbClr val="FFC000"/>
                            </a:outerShdw>
                          </a:effectLst>
                          <a:latin typeface="Arial Narrow" panose="020B0606020202030204" pitchFamily="34" charset="0"/>
                        </a:rPr>
                        <a:t> </a:t>
                      </a:r>
                      <a:r>
                        <a:rPr lang="en-US" sz="1800" dirty="0" smtClean="0">
                          <a:solidFill>
                            <a:srgbClr val="0070C0"/>
                          </a:solidFill>
                          <a:effectLst>
                            <a:outerShdw dist="50800" dir="3000000" algn="tl" rotWithShape="0">
                              <a:srgbClr val="FFC000"/>
                            </a:outerShdw>
                          </a:effectLst>
                          <a:latin typeface="Arial Narrow" panose="020B0606020202030204" pitchFamily="34" charset="0"/>
                        </a:rPr>
                        <a:t>(Upgrade Required)</a:t>
                      </a:r>
                      <a:endParaRPr lang="ru-RU" sz="1800" dirty="0">
                        <a:solidFill>
                          <a:srgbClr val="0070C0"/>
                        </a:solidFill>
                        <a:effectLst>
                          <a:outerShdw dist="50800" dir="3000000" algn="tl" rotWithShape="0">
                            <a:srgbClr val="FFC000"/>
                          </a:outerShdw>
                        </a:effectLst>
                        <a:latin typeface="Arial Narrow" panose="020B0606020202030204" pitchFamily="34" charset="0"/>
                        <a:ea typeface="Calibri" panose="020F0502020204030204" pitchFamily="34" charset="0"/>
                        <a:cs typeface="Times New Roman" panose="02020603050405020304" pitchFamily="18" charset="0"/>
                      </a:endParaRPr>
                    </a:p>
                  </a:txBody>
                  <a:tcPr anchor="ctr">
                    <a:solidFill>
                      <a:srgbClr val="F3F9FA"/>
                    </a:solidFill>
                  </a:tcPr>
                </a:tc>
                <a:extLst>
                  <a:ext uri="{0D108BD9-81ED-4DB2-BD59-A6C34878D82A}">
                    <a16:rowId xmlns:a16="http://schemas.microsoft.com/office/drawing/2014/main" val="2456749536"/>
                  </a:ext>
                </a:extLst>
              </a:tr>
            </a:tbl>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Text Box 3"/>
          <p:cNvSpPr txBox="1">
            <a:spLocks noChangeArrowheads="1"/>
          </p:cNvSpPr>
          <p:nvPr/>
        </p:nvSpPr>
        <p:spPr bwMode="auto">
          <a:xfrm>
            <a:off x="252634" y="1583055"/>
            <a:ext cx="8638731" cy="4832092"/>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dirty="0">
                <a:solidFill>
                  <a:srgbClr val="800080"/>
                </a:solidFill>
              </a:rPr>
              <a:t>В USENET-системе различают семантическую (смысловую) и техническую стороны организации. С одной стороны (информационные ресурсы), система организована как большой иерархический </a:t>
            </a:r>
            <a:r>
              <a:rPr lang="ru-RU" altLang="ru-RU" sz="2800" dirty="0" smtClean="0">
                <a:solidFill>
                  <a:srgbClr val="800080"/>
                </a:solidFill>
              </a:rPr>
              <a:t>«каталог». </a:t>
            </a:r>
            <a:r>
              <a:rPr lang="ru-RU" altLang="ru-RU" sz="2800" dirty="0">
                <a:solidFill>
                  <a:srgbClr val="800080"/>
                </a:solidFill>
              </a:rPr>
              <a:t>Элементы этого каталога — тематические (предметные) группы новостей. Тематическая группа новостей — это постоянно изменяющийся набор сообщений пользователей, которые интересуются тематической (предметной) областью данной группы.</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Text Box 3"/>
          <p:cNvSpPr txBox="1">
            <a:spLocks noChangeArrowheads="1"/>
          </p:cNvSpPr>
          <p:nvPr/>
        </p:nvSpPr>
        <p:spPr bwMode="auto">
          <a:xfrm>
            <a:off x="0" y="842486"/>
            <a:ext cx="9144000" cy="4572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ru-RU" sz="2400" b="1" dirty="0">
                <a:solidFill>
                  <a:srgbClr val="CC0000"/>
                </a:solidFill>
                <a:latin typeface="Tahoma" panose="020B0604030504040204" pitchFamily="34" charset="0"/>
              </a:rPr>
              <a:t>1</a:t>
            </a:r>
            <a:r>
              <a:rPr lang="en-US" altLang="ru-RU" sz="2400" b="1" dirty="0">
                <a:solidFill>
                  <a:srgbClr val="CC0000"/>
                </a:solidFill>
                <a:latin typeface="Tahoma" panose="020B0604030504040204" pitchFamily="34" charset="0"/>
              </a:rPr>
              <a:t>6</a:t>
            </a:r>
            <a:r>
              <a:rPr lang="ru-RU" altLang="ru-RU" sz="2400" b="1" dirty="0">
                <a:solidFill>
                  <a:srgbClr val="CC0000"/>
                </a:solidFill>
                <a:latin typeface="Tahoma" panose="020B0604030504040204" pitchFamily="34" charset="0"/>
              </a:rPr>
              <a:t>.7. </a:t>
            </a:r>
            <a:r>
              <a:rPr lang="ru-RU" altLang="ru-RU" sz="2400" b="1" dirty="0">
                <a:solidFill>
                  <a:srgbClr val="CC0000"/>
                </a:solidFill>
              </a:rPr>
              <a:t>Универсальный межсетевой интерфейс CGI</a:t>
            </a:r>
            <a:r>
              <a:rPr lang="ru-RU" altLang="ru-RU" sz="2400" dirty="0">
                <a:solidFill>
                  <a:srgbClr val="CC0000"/>
                </a:solidFill>
              </a:rPr>
              <a:t> </a:t>
            </a:r>
          </a:p>
        </p:txBody>
      </p:sp>
      <p:sp>
        <p:nvSpPr>
          <p:cNvPr id="47108" name="Text Box 4"/>
          <p:cNvSpPr txBox="1">
            <a:spLocks noChangeArrowheads="1"/>
          </p:cNvSpPr>
          <p:nvPr/>
        </p:nvSpPr>
        <p:spPr bwMode="auto">
          <a:xfrm>
            <a:off x="0" y="1632522"/>
            <a:ext cx="9144000" cy="4717574"/>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3300"/>
              </a:lnSpc>
              <a:spcBef>
                <a:spcPct val="0"/>
              </a:spcBef>
              <a:buFontTx/>
              <a:buNone/>
            </a:pPr>
            <a:r>
              <a:rPr lang="ru-RU" altLang="ru-RU" sz="2600" dirty="0">
                <a:solidFill>
                  <a:srgbClr val="800080"/>
                </a:solidFill>
              </a:rPr>
              <a:t>CGI-интерфейс был разработан в Центре суперкомпьютерных приложений Университета штата Иллинойс (NCSA, США). Главное предназначение интерфейса — обеспечение единой формы информационного потока и обмена данными между сервером и процессом (прикладной программой).</a:t>
            </a:r>
          </a:p>
          <a:p>
            <a:pPr algn="ctr" eaLnBrk="1" hangingPunct="1">
              <a:lnSpc>
                <a:spcPts val="3300"/>
              </a:lnSpc>
              <a:spcBef>
                <a:spcPct val="0"/>
              </a:spcBef>
              <a:buFontTx/>
              <a:buNone/>
            </a:pPr>
            <a:r>
              <a:rPr lang="ru-RU" altLang="ru-RU" sz="2600" dirty="0">
                <a:solidFill>
                  <a:srgbClr val="800080"/>
                </a:solidFill>
              </a:rPr>
              <a:t>CGI-интерфейс, с одной стороны, определяет порядок (алгоритм) взаимодействия сервера с прикладной программой, при котором сервер является инициатором, а с другой — </a:t>
            </a:r>
            <a:r>
              <a:rPr lang="ru-RU" altLang="ru-RU" sz="2600" dirty="0" smtClean="0">
                <a:solidFill>
                  <a:srgbClr val="800080"/>
                </a:solidFill>
              </a:rPr>
              <a:t>способ </a:t>
            </a:r>
            <a:r>
              <a:rPr lang="ru-RU" altLang="ru-RU" sz="2600" dirty="0">
                <a:solidFill>
                  <a:srgbClr val="800080"/>
                </a:solidFill>
              </a:rPr>
              <a:t>реального обмена данными и управляющими командами в этом взаимодействии. </a:t>
            </a:r>
          </a:p>
        </p:txBody>
      </p:sp>
      <p:sp>
        <p:nvSpPr>
          <p:cNvPr id="6"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extLst>
      <p:ext uri="{BB962C8B-B14F-4D97-AF65-F5344CB8AC3E}">
        <p14:creationId xmlns:p14="http://schemas.microsoft.com/office/powerpoint/2010/main" val="133492469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ext Box 3"/>
          <p:cNvSpPr txBox="1">
            <a:spLocks noChangeArrowheads="1"/>
          </p:cNvSpPr>
          <p:nvPr/>
        </p:nvSpPr>
        <p:spPr bwMode="auto">
          <a:xfrm>
            <a:off x="225425" y="1552575"/>
            <a:ext cx="8642350" cy="4664075"/>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3000" dirty="0">
                <a:solidFill>
                  <a:srgbClr val="800080"/>
                </a:solidFill>
              </a:rPr>
              <a:t>Сущность CGI-интерфейса заключается в том, что он включает набор специальных программ (CGI-скрипты), которые выполняют функции шлюзов (</a:t>
            </a:r>
            <a:r>
              <a:rPr lang="ru-RU" altLang="ru-RU" sz="3000" dirty="0" smtClean="0">
                <a:solidFill>
                  <a:srgbClr val="800080"/>
                </a:solidFill>
              </a:rPr>
              <a:t>трансляторов или преобразователей кодов) </a:t>
            </a:r>
            <a:r>
              <a:rPr lang="ru-RU" altLang="ru-RU" sz="3000" dirty="0">
                <a:solidFill>
                  <a:srgbClr val="800080"/>
                </a:solidFill>
              </a:rPr>
              <a:t>при обмене данными с другими </a:t>
            </a:r>
            <a:r>
              <a:rPr lang="ru-RU" altLang="ru-RU" sz="3000" dirty="0" smtClean="0">
                <a:solidFill>
                  <a:srgbClr val="800080"/>
                </a:solidFill>
              </a:rPr>
              <a:t>ИТС. </a:t>
            </a:r>
            <a:r>
              <a:rPr lang="ru-RU" altLang="ru-RU" sz="3000" dirty="0">
                <a:solidFill>
                  <a:srgbClr val="800080"/>
                </a:solidFill>
              </a:rPr>
              <a:t>Иными словами, при обращении пользователя на сервер за конкретными данными последний запускает CGI-скрипт (шлюз) для корректного обращения за требуемой информацией в другую </a:t>
            </a:r>
            <a:r>
              <a:rPr lang="ru-RU" altLang="ru-RU" sz="3000" dirty="0" smtClean="0">
                <a:solidFill>
                  <a:srgbClr val="800080"/>
                </a:solidFill>
              </a:rPr>
              <a:t>ИТС (например, базу </a:t>
            </a:r>
            <a:r>
              <a:rPr lang="ru-RU" altLang="ru-RU" sz="3000" dirty="0">
                <a:solidFill>
                  <a:srgbClr val="800080"/>
                </a:solidFill>
              </a:rPr>
              <a:t>данных).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Text Box 3"/>
          <p:cNvSpPr txBox="1">
            <a:spLocks noChangeArrowheads="1"/>
          </p:cNvSpPr>
          <p:nvPr/>
        </p:nvSpPr>
        <p:spPr bwMode="auto">
          <a:xfrm>
            <a:off x="263525" y="1516063"/>
            <a:ext cx="8616950" cy="478948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buFontTx/>
              <a:buNone/>
            </a:pPr>
            <a:r>
              <a:rPr lang="ru-RU" altLang="ru-RU" sz="2800" dirty="0">
                <a:solidFill>
                  <a:srgbClr val="800080"/>
                </a:solidFill>
              </a:rPr>
              <a:t>Сообщения в группе обычно не задерживаются более нескольких дней (стандартное значение </a:t>
            </a:r>
            <a:r>
              <a:rPr lang="ru-RU" altLang="ru-RU" sz="2800" dirty="0" smtClean="0">
                <a:solidFill>
                  <a:srgbClr val="800080"/>
                </a:solidFill>
              </a:rPr>
              <a:t>«по умолчанию» </a:t>
            </a:r>
            <a:r>
              <a:rPr lang="ru-RU" altLang="ru-RU" sz="2800" dirty="0">
                <a:solidFill>
                  <a:srgbClr val="800080"/>
                </a:solidFill>
              </a:rPr>
              <a:t>составляет 5 дней). Существует порядка десяти групп верхнего уровня иерархии, которые имеют свои подгруппы. </a:t>
            </a:r>
            <a:r>
              <a:rPr lang="ru-RU" altLang="ru-RU" sz="2800" dirty="0" smtClean="0">
                <a:solidFill>
                  <a:srgbClr val="800080"/>
                </a:solidFill>
              </a:rPr>
              <a:t>Рис.16.1 </a:t>
            </a:r>
            <a:r>
              <a:rPr lang="ru-RU" altLang="ru-RU" sz="2800" dirty="0">
                <a:solidFill>
                  <a:srgbClr val="800080"/>
                </a:solidFill>
              </a:rPr>
              <a:t>иллюстрирует такую организацию на примере группы </a:t>
            </a:r>
            <a:r>
              <a:rPr lang="ru-RU" altLang="ru-RU" sz="2800" dirty="0" smtClean="0">
                <a:solidFill>
                  <a:srgbClr val="800080"/>
                </a:solidFill>
              </a:rPr>
              <a:t>«</a:t>
            </a:r>
            <a:r>
              <a:rPr lang="en-US" altLang="ru-RU" sz="2800" i="1" dirty="0" smtClean="0">
                <a:solidFill>
                  <a:srgbClr val="800080"/>
                </a:solidFill>
              </a:rPr>
              <a:t>comp</a:t>
            </a:r>
            <a:r>
              <a:rPr lang="ru-RU" altLang="ru-RU" sz="2800" dirty="0" smtClean="0">
                <a:solidFill>
                  <a:srgbClr val="800080"/>
                </a:solidFill>
              </a:rPr>
              <a:t>» </a:t>
            </a:r>
            <a:r>
              <a:rPr lang="ru-RU" altLang="ru-RU" sz="2800" dirty="0">
                <a:solidFill>
                  <a:srgbClr val="800080"/>
                </a:solidFill>
              </a:rPr>
              <a:t>(компьютеры и компьютерные технологии). В настоящее время имеется несколько тысяч подгрупп — от достаточно серьезных и профессионально ориентированных до подгрупп, посвященных играм, шуткам и т.п.</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3" name="Group 50"/>
          <p:cNvGrpSpPr>
            <a:grpSpLocks/>
          </p:cNvGrpSpPr>
          <p:nvPr/>
        </p:nvGrpSpPr>
        <p:grpSpPr bwMode="auto">
          <a:xfrm>
            <a:off x="984250" y="1108869"/>
            <a:ext cx="7175500" cy="4286250"/>
            <a:chOff x="612" y="895"/>
            <a:chExt cx="4520" cy="2597"/>
          </a:xfrm>
        </p:grpSpPr>
        <p:sp>
          <p:nvSpPr>
            <p:cNvPr id="10245" name="AutoShape 17"/>
            <p:cNvSpPr>
              <a:spLocks noChangeArrowheads="1"/>
            </p:cNvSpPr>
            <p:nvPr/>
          </p:nvSpPr>
          <p:spPr bwMode="auto">
            <a:xfrm>
              <a:off x="2381" y="895"/>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46" name="AutoShape 18"/>
            <p:cNvSpPr>
              <a:spLocks noChangeArrowheads="1"/>
            </p:cNvSpPr>
            <p:nvPr/>
          </p:nvSpPr>
          <p:spPr bwMode="auto">
            <a:xfrm>
              <a:off x="4149" y="3059"/>
              <a:ext cx="983"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47" name="AutoShape 19"/>
            <p:cNvSpPr>
              <a:spLocks noChangeArrowheads="1"/>
            </p:cNvSpPr>
            <p:nvPr/>
          </p:nvSpPr>
          <p:spPr bwMode="auto">
            <a:xfrm>
              <a:off x="2970" y="3059"/>
              <a:ext cx="983"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48" name="AutoShape 20"/>
            <p:cNvSpPr>
              <a:spLocks noChangeArrowheads="1"/>
            </p:cNvSpPr>
            <p:nvPr/>
          </p:nvSpPr>
          <p:spPr bwMode="auto">
            <a:xfrm>
              <a:off x="1791" y="3059"/>
              <a:ext cx="983"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49" name="AutoShape 21"/>
            <p:cNvSpPr>
              <a:spLocks noChangeArrowheads="1"/>
            </p:cNvSpPr>
            <p:nvPr/>
          </p:nvSpPr>
          <p:spPr bwMode="auto">
            <a:xfrm>
              <a:off x="612" y="3059"/>
              <a:ext cx="983"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0" name="AutoShape 22"/>
            <p:cNvSpPr>
              <a:spLocks noChangeArrowheads="1"/>
            </p:cNvSpPr>
            <p:nvPr/>
          </p:nvSpPr>
          <p:spPr bwMode="auto">
            <a:xfrm>
              <a:off x="3560" y="2338"/>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1" name="AutoShape 23"/>
            <p:cNvSpPr>
              <a:spLocks noChangeArrowheads="1"/>
            </p:cNvSpPr>
            <p:nvPr/>
          </p:nvSpPr>
          <p:spPr bwMode="auto">
            <a:xfrm>
              <a:off x="2381" y="2338"/>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2" name="AutoShape 24"/>
            <p:cNvSpPr>
              <a:spLocks noChangeArrowheads="1"/>
            </p:cNvSpPr>
            <p:nvPr/>
          </p:nvSpPr>
          <p:spPr bwMode="auto">
            <a:xfrm>
              <a:off x="1202" y="2338"/>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3" name="AutoShape 25"/>
            <p:cNvSpPr>
              <a:spLocks noChangeArrowheads="1"/>
            </p:cNvSpPr>
            <p:nvPr/>
          </p:nvSpPr>
          <p:spPr bwMode="auto">
            <a:xfrm>
              <a:off x="3560" y="1616"/>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4" name="AutoShape 26"/>
            <p:cNvSpPr>
              <a:spLocks noChangeArrowheads="1"/>
            </p:cNvSpPr>
            <p:nvPr/>
          </p:nvSpPr>
          <p:spPr bwMode="auto">
            <a:xfrm>
              <a:off x="2381" y="1616"/>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10255" name="AutoShape 27"/>
            <p:cNvSpPr>
              <a:spLocks noChangeArrowheads="1"/>
            </p:cNvSpPr>
            <p:nvPr/>
          </p:nvSpPr>
          <p:spPr bwMode="auto">
            <a:xfrm>
              <a:off x="1202" y="1616"/>
              <a:ext cx="982" cy="433"/>
            </a:xfrm>
            <a:prstGeom prst="flowChartAlternateProcess">
              <a:avLst/>
            </a:prstGeom>
            <a:gradFill rotWithShape="1">
              <a:gsLst>
                <a:gs pos="0">
                  <a:srgbClr val="FFFFFF"/>
                </a:gs>
                <a:gs pos="100000">
                  <a:srgbClr val="FFCCFF"/>
                </a:gs>
              </a:gsLst>
              <a:path path="shape">
                <a:fillToRect l="50000" t="50000" r="50000" b="50000"/>
              </a:path>
            </a:gradFill>
            <a:ln w="38100">
              <a:solidFill>
                <a:srgbClr val="800080"/>
              </a:solidFill>
              <a:miter lim="800000"/>
              <a:headEnd/>
              <a:tailEnd/>
            </a:ln>
            <a:effectLst>
              <a:outerShdw dist="35921" dir="2700000" algn="ctr" rotWithShape="0">
                <a:srgbClr val="FF9933"/>
              </a:outerShdw>
            </a:effectLst>
          </p:spPr>
          <p:txBody>
            <a:bodyPr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endParaRPr lang="ru-RU" altLang="ru-RU" sz="2400"/>
            </a:p>
          </p:txBody>
        </p:sp>
        <p:sp>
          <p:nvSpPr>
            <p:cNvPr id="712732" name="Text Box 28"/>
            <p:cNvSpPr txBox="1">
              <a:spLocks noChangeArrowheads="1"/>
            </p:cNvSpPr>
            <p:nvPr/>
          </p:nvSpPr>
          <p:spPr bwMode="auto">
            <a:xfrm>
              <a:off x="2528" y="1003"/>
              <a:ext cx="678" cy="21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comp</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10257" name="Line 29"/>
            <p:cNvSpPr>
              <a:spLocks noChangeShapeType="1"/>
            </p:cNvSpPr>
            <p:nvPr/>
          </p:nvSpPr>
          <p:spPr bwMode="auto">
            <a:xfrm>
              <a:off x="2872" y="1328"/>
              <a:ext cx="0" cy="288"/>
            </a:xfrm>
            <a:prstGeom prst="line">
              <a:avLst/>
            </a:prstGeom>
            <a:noFill/>
            <a:ln w="38100">
              <a:solidFill>
                <a:schemeClr val="accent2"/>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58" name="Freeform 30"/>
            <p:cNvSpPr>
              <a:spLocks/>
            </p:cNvSpPr>
            <p:nvPr/>
          </p:nvSpPr>
          <p:spPr bwMode="auto">
            <a:xfrm>
              <a:off x="3069" y="1328"/>
              <a:ext cx="983" cy="288"/>
            </a:xfrm>
            <a:custGeom>
              <a:avLst/>
              <a:gdLst>
                <a:gd name="T0" fmla="*/ 0 w 1141"/>
                <a:gd name="T1" fmla="*/ 0 h 456"/>
                <a:gd name="T2" fmla="*/ 1 w 1141"/>
                <a:gd name="T3" fmla="*/ 59 h 456"/>
                <a:gd name="T4" fmla="*/ 847 w 1141"/>
                <a:gd name="T5" fmla="*/ 59 h 456"/>
                <a:gd name="T6" fmla="*/ 846 w 1141"/>
                <a:gd name="T7" fmla="*/ 182 h 4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141" h="456">
                  <a:moveTo>
                    <a:pt x="0" y="0"/>
                  </a:moveTo>
                  <a:lnTo>
                    <a:pt x="1" y="147"/>
                  </a:lnTo>
                  <a:lnTo>
                    <a:pt x="1141" y="147"/>
                  </a:lnTo>
                  <a:lnTo>
                    <a:pt x="1140" y="456"/>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59" name="Freeform 31"/>
            <p:cNvSpPr>
              <a:spLocks/>
            </p:cNvSpPr>
            <p:nvPr/>
          </p:nvSpPr>
          <p:spPr bwMode="auto">
            <a:xfrm flipH="1">
              <a:off x="1693" y="1328"/>
              <a:ext cx="983" cy="288"/>
            </a:xfrm>
            <a:custGeom>
              <a:avLst/>
              <a:gdLst>
                <a:gd name="T0" fmla="*/ 0 w 1141"/>
                <a:gd name="T1" fmla="*/ 0 h 456"/>
                <a:gd name="T2" fmla="*/ 1 w 1141"/>
                <a:gd name="T3" fmla="*/ 59 h 456"/>
                <a:gd name="T4" fmla="*/ 847 w 1141"/>
                <a:gd name="T5" fmla="*/ 59 h 456"/>
                <a:gd name="T6" fmla="*/ 846 w 1141"/>
                <a:gd name="T7" fmla="*/ 182 h 4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141" h="456">
                  <a:moveTo>
                    <a:pt x="0" y="0"/>
                  </a:moveTo>
                  <a:lnTo>
                    <a:pt x="1" y="147"/>
                  </a:lnTo>
                  <a:lnTo>
                    <a:pt x="1141" y="147"/>
                  </a:lnTo>
                  <a:lnTo>
                    <a:pt x="1140" y="456"/>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0" name="Line 32"/>
            <p:cNvSpPr>
              <a:spLocks noChangeShapeType="1"/>
            </p:cNvSpPr>
            <p:nvPr/>
          </p:nvSpPr>
          <p:spPr bwMode="auto">
            <a:xfrm>
              <a:off x="1693" y="2049"/>
              <a:ext cx="0" cy="289"/>
            </a:xfrm>
            <a:prstGeom prst="line">
              <a:avLst/>
            </a:prstGeom>
            <a:noFill/>
            <a:ln w="38100">
              <a:solidFill>
                <a:schemeClr val="accent2"/>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1" name="Freeform 33"/>
            <p:cNvSpPr>
              <a:spLocks/>
            </p:cNvSpPr>
            <p:nvPr/>
          </p:nvSpPr>
          <p:spPr bwMode="auto">
            <a:xfrm>
              <a:off x="1792" y="2049"/>
              <a:ext cx="1081" cy="289"/>
            </a:xfrm>
            <a:custGeom>
              <a:avLst/>
              <a:gdLst>
                <a:gd name="T0" fmla="*/ 0 w 1254"/>
                <a:gd name="T1" fmla="*/ 0 h 456"/>
                <a:gd name="T2" fmla="*/ 0 w 1254"/>
                <a:gd name="T3" fmla="*/ 90 h 456"/>
                <a:gd name="T4" fmla="*/ 932 w 1254"/>
                <a:gd name="T5" fmla="*/ 90 h 456"/>
                <a:gd name="T6" fmla="*/ 931 w 1254"/>
                <a:gd name="T7" fmla="*/ 183 h 4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4" h="456">
                  <a:moveTo>
                    <a:pt x="0" y="0"/>
                  </a:moveTo>
                  <a:lnTo>
                    <a:pt x="0" y="224"/>
                  </a:lnTo>
                  <a:lnTo>
                    <a:pt x="1254" y="224"/>
                  </a:lnTo>
                  <a:lnTo>
                    <a:pt x="1253" y="456"/>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2" name="Freeform 34"/>
            <p:cNvSpPr>
              <a:spLocks/>
            </p:cNvSpPr>
            <p:nvPr/>
          </p:nvSpPr>
          <p:spPr bwMode="auto">
            <a:xfrm>
              <a:off x="1889" y="2049"/>
              <a:ext cx="2162" cy="283"/>
            </a:xfrm>
            <a:custGeom>
              <a:avLst/>
              <a:gdLst>
                <a:gd name="T0" fmla="*/ 0 w 2508"/>
                <a:gd name="T1" fmla="*/ 0 h 447"/>
                <a:gd name="T2" fmla="*/ 0 w 2508"/>
                <a:gd name="T3" fmla="*/ 56 h 447"/>
                <a:gd name="T4" fmla="*/ 1864 w 2508"/>
                <a:gd name="T5" fmla="*/ 56 h 447"/>
                <a:gd name="T6" fmla="*/ 1862 w 2508"/>
                <a:gd name="T7" fmla="*/ 179 h 4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08" h="447">
                  <a:moveTo>
                    <a:pt x="0" y="0"/>
                  </a:moveTo>
                  <a:lnTo>
                    <a:pt x="0" y="140"/>
                  </a:lnTo>
                  <a:lnTo>
                    <a:pt x="2508" y="140"/>
                  </a:lnTo>
                  <a:lnTo>
                    <a:pt x="2506" y="447"/>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3" name="Freeform 35"/>
            <p:cNvSpPr>
              <a:spLocks/>
            </p:cNvSpPr>
            <p:nvPr/>
          </p:nvSpPr>
          <p:spPr bwMode="auto">
            <a:xfrm>
              <a:off x="4346" y="2765"/>
              <a:ext cx="296" cy="294"/>
            </a:xfrm>
            <a:custGeom>
              <a:avLst/>
              <a:gdLst>
                <a:gd name="T0" fmla="*/ 1 w 343"/>
                <a:gd name="T1" fmla="*/ 0 h 465"/>
                <a:gd name="T2" fmla="*/ 0 w 343"/>
                <a:gd name="T3" fmla="*/ 109 h 465"/>
                <a:gd name="T4" fmla="*/ 255 w 343"/>
                <a:gd name="T5" fmla="*/ 109 h 465"/>
                <a:gd name="T6" fmla="*/ 255 w 343"/>
                <a:gd name="T7" fmla="*/ 186 h 4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43" h="465">
                  <a:moveTo>
                    <a:pt x="1" y="0"/>
                  </a:moveTo>
                  <a:lnTo>
                    <a:pt x="0" y="272"/>
                  </a:lnTo>
                  <a:lnTo>
                    <a:pt x="343" y="272"/>
                  </a:lnTo>
                  <a:lnTo>
                    <a:pt x="343" y="465"/>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4" name="Freeform 36"/>
            <p:cNvSpPr>
              <a:spLocks/>
            </p:cNvSpPr>
            <p:nvPr/>
          </p:nvSpPr>
          <p:spPr bwMode="auto">
            <a:xfrm>
              <a:off x="3462" y="2769"/>
              <a:ext cx="688" cy="290"/>
            </a:xfrm>
            <a:custGeom>
              <a:avLst/>
              <a:gdLst>
                <a:gd name="T0" fmla="*/ 593 w 798"/>
                <a:gd name="T1" fmla="*/ 0 h 459"/>
                <a:gd name="T2" fmla="*/ 593 w 798"/>
                <a:gd name="T3" fmla="*/ 106 h 459"/>
                <a:gd name="T4" fmla="*/ 0 w 798"/>
                <a:gd name="T5" fmla="*/ 106 h 459"/>
                <a:gd name="T6" fmla="*/ 1 w 798"/>
                <a:gd name="T7" fmla="*/ 183 h 45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98" h="459">
                  <a:moveTo>
                    <a:pt x="798" y="0"/>
                  </a:moveTo>
                  <a:lnTo>
                    <a:pt x="798" y="266"/>
                  </a:lnTo>
                  <a:lnTo>
                    <a:pt x="0" y="266"/>
                  </a:lnTo>
                  <a:lnTo>
                    <a:pt x="1" y="459"/>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5" name="Freeform 37"/>
            <p:cNvSpPr>
              <a:spLocks/>
            </p:cNvSpPr>
            <p:nvPr/>
          </p:nvSpPr>
          <p:spPr bwMode="auto">
            <a:xfrm>
              <a:off x="2282" y="2771"/>
              <a:ext cx="1671" cy="281"/>
            </a:xfrm>
            <a:custGeom>
              <a:avLst/>
              <a:gdLst>
                <a:gd name="T0" fmla="*/ 1441 w 1938"/>
                <a:gd name="T1" fmla="*/ 0 h 444"/>
                <a:gd name="T2" fmla="*/ 1441 w 1938"/>
                <a:gd name="T3" fmla="*/ 79 h 444"/>
                <a:gd name="T4" fmla="*/ 0 w 1938"/>
                <a:gd name="T5" fmla="*/ 79 h 444"/>
                <a:gd name="T6" fmla="*/ 1 w 1938"/>
                <a:gd name="T7" fmla="*/ 178 h 4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38" h="444">
                  <a:moveTo>
                    <a:pt x="1938" y="0"/>
                  </a:moveTo>
                  <a:lnTo>
                    <a:pt x="1938" y="198"/>
                  </a:lnTo>
                  <a:lnTo>
                    <a:pt x="0" y="198"/>
                  </a:lnTo>
                  <a:lnTo>
                    <a:pt x="1" y="444"/>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10266" name="Freeform 38"/>
            <p:cNvSpPr>
              <a:spLocks/>
            </p:cNvSpPr>
            <p:nvPr/>
          </p:nvSpPr>
          <p:spPr bwMode="auto">
            <a:xfrm>
              <a:off x="1103" y="2771"/>
              <a:ext cx="2653" cy="281"/>
            </a:xfrm>
            <a:custGeom>
              <a:avLst/>
              <a:gdLst>
                <a:gd name="T0" fmla="*/ 2287 w 3078"/>
                <a:gd name="T1" fmla="*/ 0 h 444"/>
                <a:gd name="T2" fmla="*/ 2287 w 3078"/>
                <a:gd name="T3" fmla="*/ 51 h 444"/>
                <a:gd name="T4" fmla="*/ 0 w 3078"/>
                <a:gd name="T5" fmla="*/ 51 h 444"/>
                <a:gd name="T6" fmla="*/ 1 w 3078"/>
                <a:gd name="T7" fmla="*/ 178 h 4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078" h="444">
                  <a:moveTo>
                    <a:pt x="3078" y="0"/>
                  </a:moveTo>
                  <a:lnTo>
                    <a:pt x="3078" y="127"/>
                  </a:lnTo>
                  <a:lnTo>
                    <a:pt x="0" y="127"/>
                  </a:lnTo>
                  <a:lnTo>
                    <a:pt x="1" y="444"/>
                  </a:lnTo>
                </a:path>
              </a:pathLst>
            </a:custGeom>
            <a:noFill/>
            <a:ln w="38100" cmpd="sng">
              <a:solidFill>
                <a:schemeClr val="accent2"/>
              </a:solidFill>
              <a:round/>
              <a:headEnd type="none" w="med" len="med"/>
              <a:tailEnd type="arrow" w="lg"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FF9933"/>
                    </a:outerShdw>
                  </a:effectLst>
                </a14:hiddenEffects>
              </a:ext>
            </a:extLst>
          </p:spPr>
          <p:txBody>
            <a:bodyPr anchor="ctr" anchorCtr="1"/>
            <a:lstStyle/>
            <a:p>
              <a:endParaRPr lang="ru-RU"/>
            </a:p>
          </p:txBody>
        </p:sp>
        <p:sp>
          <p:nvSpPr>
            <p:cNvPr id="712743" name="Text Box 39"/>
            <p:cNvSpPr txBox="1">
              <a:spLocks noChangeArrowheads="1"/>
            </p:cNvSpPr>
            <p:nvPr/>
          </p:nvSpPr>
          <p:spPr bwMode="auto">
            <a:xfrm>
              <a:off x="3707" y="1725"/>
              <a:ext cx="678" cy="2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os</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4" name="Text Box 40"/>
            <p:cNvSpPr txBox="1">
              <a:spLocks noChangeArrowheads="1"/>
            </p:cNvSpPr>
            <p:nvPr/>
          </p:nvSpPr>
          <p:spPr bwMode="auto">
            <a:xfrm>
              <a:off x="3707" y="2446"/>
              <a:ext cx="678" cy="2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www</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5" name="Text Box 41"/>
            <p:cNvSpPr txBox="1">
              <a:spLocks noChangeArrowheads="1"/>
            </p:cNvSpPr>
            <p:nvPr/>
          </p:nvSpPr>
          <p:spPr bwMode="auto">
            <a:xfrm>
              <a:off x="1202" y="1725"/>
              <a:ext cx="982" cy="2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18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infosystems</a:t>
              </a:r>
              <a:endParaRPr lang="ru-RU" altLang="ru-RU" sz="18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6" name="Text Box 42"/>
            <p:cNvSpPr txBox="1">
              <a:spLocks noChangeArrowheads="1"/>
            </p:cNvSpPr>
            <p:nvPr/>
          </p:nvSpPr>
          <p:spPr bwMode="auto">
            <a:xfrm>
              <a:off x="2381" y="1725"/>
              <a:ext cx="982" cy="1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databases</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7" name="Text Box 43"/>
            <p:cNvSpPr txBox="1">
              <a:spLocks noChangeArrowheads="1"/>
            </p:cNvSpPr>
            <p:nvPr/>
          </p:nvSpPr>
          <p:spPr bwMode="auto">
            <a:xfrm>
              <a:off x="4149" y="3167"/>
              <a:ext cx="983" cy="1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announce</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8" name="Text Box 44"/>
            <p:cNvSpPr txBox="1">
              <a:spLocks noChangeArrowheads="1"/>
            </p:cNvSpPr>
            <p:nvPr/>
          </p:nvSpPr>
          <p:spPr bwMode="auto">
            <a:xfrm>
              <a:off x="1791" y="3167"/>
              <a:ext cx="983" cy="1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providers</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49" name="Text Box 45"/>
            <p:cNvSpPr txBox="1">
              <a:spLocks noChangeArrowheads="1"/>
            </p:cNvSpPr>
            <p:nvPr/>
          </p:nvSpPr>
          <p:spPr bwMode="auto">
            <a:xfrm>
              <a:off x="1202" y="2446"/>
              <a:ext cx="982" cy="1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gopher</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50" name="Text Box 46"/>
            <p:cNvSpPr txBox="1">
              <a:spLocks noChangeArrowheads="1"/>
            </p:cNvSpPr>
            <p:nvPr/>
          </p:nvSpPr>
          <p:spPr bwMode="auto">
            <a:xfrm>
              <a:off x="2381" y="2446"/>
              <a:ext cx="982" cy="1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wais</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51" name="Text Box 47"/>
            <p:cNvSpPr txBox="1">
              <a:spLocks noChangeArrowheads="1"/>
            </p:cNvSpPr>
            <p:nvPr/>
          </p:nvSpPr>
          <p:spPr bwMode="auto">
            <a:xfrm>
              <a:off x="2970" y="3167"/>
              <a:ext cx="983" cy="1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misc</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sp>
          <p:nvSpPr>
            <p:cNvPr id="712752" name="Text Box 48"/>
            <p:cNvSpPr txBox="1">
              <a:spLocks noChangeArrowheads="1"/>
            </p:cNvSpPr>
            <p:nvPr/>
          </p:nvSpPr>
          <p:spPr bwMode="auto">
            <a:xfrm>
              <a:off x="612" y="3167"/>
              <a:ext cx="983" cy="18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lIns="0" tIns="0" rIns="0" bIns="0" anchor="ctr" anchorCtr="1"/>
            <a:lstStyle/>
            <a:p>
              <a:pPr algn="ctr" eaLnBrk="1" hangingPunct="1">
                <a:defRPr/>
              </a:pPr>
              <a:r>
                <a:rPr lang="en-US" altLang="zh-CN" sz="2000" b="1" i="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rPr>
                <a:t>users</a:t>
              </a:r>
              <a:endParaRPr lang="ru-RU" altLang="ru-RU" sz="2000" b="1">
                <a:solidFill>
                  <a:srgbClr val="CC0000"/>
                </a:solidFill>
                <a:effectLst>
                  <a:outerShdw blurRad="38100" dist="38100" dir="2700000" algn="tl">
                    <a:srgbClr val="C0C0C0"/>
                  </a:outerShdw>
                </a:effectLst>
                <a:latin typeface="Tahoma" panose="020B0604030504040204" pitchFamily="34" charset="0"/>
                <a:ea typeface="SimSun" panose="02010600030101010101" pitchFamily="2" charset="-122"/>
                <a:cs typeface="Tahoma" panose="020B0604030504040204" pitchFamily="34" charset="0"/>
              </a:endParaRPr>
            </a:p>
          </p:txBody>
        </p:sp>
      </p:grpSp>
      <p:sp>
        <p:nvSpPr>
          <p:cNvPr id="10244" name="Text Box 49"/>
          <p:cNvSpPr txBox="1">
            <a:spLocks noChangeArrowheads="1"/>
          </p:cNvSpPr>
          <p:nvPr/>
        </p:nvSpPr>
        <p:spPr bwMode="auto">
          <a:xfrm>
            <a:off x="0" y="5802313"/>
            <a:ext cx="9144000" cy="812800"/>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ru-RU" altLang="zh-CN" sz="2400" b="1" dirty="0" smtClean="0">
                <a:solidFill>
                  <a:srgbClr val="800080"/>
                </a:solidFill>
              </a:rPr>
              <a:t>Рис.</a:t>
            </a:r>
            <a:r>
              <a:rPr lang="ru-RU" altLang="zh-CN" sz="2400" b="1" dirty="0" smtClean="0">
                <a:solidFill>
                  <a:srgbClr val="800080"/>
                </a:solidFill>
                <a:ea typeface="SimSun" panose="02010600030101010101" pitchFamily="2" charset="-122"/>
              </a:rPr>
              <a:t>16.1.</a:t>
            </a:r>
            <a:r>
              <a:rPr lang="ru-RU" altLang="zh-CN" sz="2400" b="1" dirty="0" smtClean="0">
                <a:solidFill>
                  <a:srgbClr val="800080"/>
                </a:solidFill>
              </a:rPr>
              <a:t> </a:t>
            </a:r>
            <a:r>
              <a:rPr lang="ru-RU" altLang="zh-CN" sz="2400" b="1" dirty="0">
                <a:solidFill>
                  <a:srgbClr val="800080"/>
                </a:solidFill>
              </a:rPr>
              <a:t>Принцип построения групп новостей иерархического </a:t>
            </a:r>
            <a:r>
              <a:rPr lang="en-US" altLang="zh-CN" sz="2400" b="1" dirty="0">
                <a:solidFill>
                  <a:srgbClr val="800080"/>
                </a:solidFill>
                <a:ea typeface="SimSun" panose="02010600030101010101" pitchFamily="2" charset="-122"/>
              </a:rPr>
              <a:t>USENET</a:t>
            </a:r>
            <a:r>
              <a:rPr lang="ru-RU" altLang="zh-CN" sz="2400" b="1" dirty="0">
                <a:solidFill>
                  <a:srgbClr val="800080"/>
                </a:solidFill>
              </a:rPr>
              <a:t>-каталога</a:t>
            </a:r>
            <a:endParaRPr lang="ru-RU" altLang="ru-RU" sz="2400" b="1" dirty="0">
              <a:solidFill>
                <a:srgbClr val="800080"/>
              </a:solidFill>
            </a:endParaRPr>
          </a:p>
        </p:txBody>
      </p:sp>
      <p:sp>
        <p:nvSpPr>
          <p:cNvPr id="38"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Text Box 3"/>
          <p:cNvSpPr txBox="1">
            <a:spLocks noChangeArrowheads="1"/>
          </p:cNvSpPr>
          <p:nvPr/>
        </p:nvSpPr>
        <p:spPr bwMode="auto">
          <a:xfrm>
            <a:off x="256032" y="1207389"/>
            <a:ext cx="8631936" cy="5478423"/>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lnSpc>
                <a:spcPts val="2800"/>
              </a:lnSpc>
              <a:spcBef>
                <a:spcPct val="0"/>
              </a:spcBef>
              <a:buFontTx/>
              <a:buNone/>
            </a:pPr>
            <a:r>
              <a:rPr lang="ru-RU" altLang="ru-RU" sz="2200" dirty="0">
                <a:solidFill>
                  <a:srgbClr val="800080"/>
                </a:solidFill>
              </a:rPr>
              <a:t>Необходимо заметить, что в USENET-системе нет центрального хранилища информации, а сама информация совершает постоянный круговорот в сети от сервера к серверу, от сервера к пользователю и от пользователя к серверу. Фактически USENET-система выполняет функции периодического издания.</a:t>
            </a:r>
          </a:p>
          <a:p>
            <a:pPr algn="ctr" eaLnBrk="1" hangingPunct="1">
              <a:lnSpc>
                <a:spcPts val="2800"/>
              </a:lnSpc>
              <a:spcBef>
                <a:spcPct val="0"/>
              </a:spcBef>
              <a:buFontTx/>
              <a:buNone/>
            </a:pPr>
            <a:r>
              <a:rPr lang="ru-RU" altLang="ru-RU" sz="2200" dirty="0">
                <a:solidFill>
                  <a:srgbClr val="800080"/>
                </a:solidFill>
              </a:rPr>
              <a:t>Клиент может выбрать одну или несколько подгрупп и осуществить на них так называемую </a:t>
            </a:r>
            <a:r>
              <a:rPr lang="ru-RU" altLang="ru-RU" sz="2200" dirty="0" smtClean="0">
                <a:solidFill>
                  <a:srgbClr val="800080"/>
                </a:solidFill>
              </a:rPr>
              <a:t>«подписку», </a:t>
            </a:r>
            <a:r>
              <a:rPr lang="ru-RU" altLang="ru-RU" sz="2200" dirty="0">
                <a:solidFill>
                  <a:srgbClr val="800080"/>
                </a:solidFill>
              </a:rPr>
              <a:t>подразумевающую оповещение пользователя </a:t>
            </a:r>
            <a:r>
              <a:rPr lang="ru-RU" altLang="ru-RU" sz="2200" dirty="0" smtClean="0">
                <a:solidFill>
                  <a:srgbClr val="800080"/>
                </a:solidFill>
              </a:rPr>
              <a:t>(«подписчика») </a:t>
            </a:r>
            <a:r>
              <a:rPr lang="ru-RU" altLang="ru-RU" sz="2200" dirty="0">
                <a:solidFill>
                  <a:srgbClr val="800080"/>
                </a:solidFill>
              </a:rPr>
              <a:t>о появлении новых статей (новостей) по интересующей его теме. Вместе с тем и сам пользователь может отправить свое сообщение, которое оформляется в виде почтового сообщения </a:t>
            </a:r>
            <a:r>
              <a:rPr lang="en-US" altLang="ru-RU" sz="2200" dirty="0">
                <a:solidFill>
                  <a:srgbClr val="800080"/>
                </a:solidFill>
              </a:rPr>
              <a:t>Internet</a:t>
            </a:r>
            <a:r>
              <a:rPr lang="ru-RU" altLang="ru-RU" sz="2200" dirty="0">
                <a:solidFill>
                  <a:srgbClr val="800080"/>
                </a:solidFill>
              </a:rPr>
              <a:t> (RFC-822), с одной стороны, а вот взаимодействие серверов, с другой стороны, основано на протоколе доставки сетевых новостей NNTP (</a:t>
            </a:r>
            <a:r>
              <a:rPr lang="en-US" altLang="ru-RU" sz="2200" dirty="0">
                <a:solidFill>
                  <a:srgbClr val="800080"/>
                </a:solidFill>
              </a:rPr>
              <a:t>Network News Transfer </a:t>
            </a:r>
            <a:r>
              <a:rPr lang="en-US" altLang="ru-RU" sz="2200" dirty="0" smtClean="0">
                <a:solidFill>
                  <a:srgbClr val="800080"/>
                </a:solidFill>
              </a:rPr>
              <a:t>Protocol</a:t>
            </a:r>
            <a:r>
              <a:rPr lang="ru-RU" altLang="ru-RU" sz="2200" dirty="0" smtClean="0">
                <a:solidFill>
                  <a:srgbClr val="800080"/>
                </a:solidFill>
              </a:rPr>
              <a:t>,</a:t>
            </a:r>
          </a:p>
          <a:p>
            <a:pPr algn="ctr" eaLnBrk="1" hangingPunct="1">
              <a:lnSpc>
                <a:spcPts val="2800"/>
              </a:lnSpc>
              <a:spcBef>
                <a:spcPct val="0"/>
              </a:spcBef>
              <a:buFontTx/>
              <a:buNone/>
            </a:pPr>
            <a:r>
              <a:rPr lang="ru-RU" altLang="ru-RU" sz="2200" dirty="0" smtClean="0">
                <a:solidFill>
                  <a:srgbClr val="800080"/>
                </a:solidFill>
              </a:rPr>
              <a:t>RFC-977</a:t>
            </a:r>
            <a:r>
              <a:rPr lang="ru-RU" altLang="ru-RU" sz="2200" dirty="0">
                <a:solidFill>
                  <a:srgbClr val="800080"/>
                </a:solidFill>
              </a:rPr>
              <a:t>).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Text Box 3"/>
          <p:cNvSpPr txBox="1">
            <a:spLocks noChangeArrowheads="1"/>
          </p:cNvSpPr>
          <p:nvPr/>
        </p:nvSpPr>
        <p:spPr bwMode="auto">
          <a:xfrm>
            <a:off x="0" y="1128713"/>
            <a:ext cx="9144000" cy="5816977"/>
          </a:xfrm>
          <a:prstGeom prst="rect">
            <a:avLst/>
          </a:prstGeom>
          <a:noFill/>
          <a:ln>
            <a:noFill/>
          </a:ln>
          <a:effectLst>
            <a:outerShdw dist="17961" dir="2700000" algn="ctr" rotWithShape="0">
              <a:srgbClr val="FF9933"/>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ts val="0"/>
              </a:spcBef>
              <a:buFontTx/>
              <a:buNone/>
            </a:pPr>
            <a:r>
              <a:rPr lang="ru-RU" altLang="ru-RU" sz="2400" dirty="0">
                <a:solidFill>
                  <a:srgbClr val="800080"/>
                </a:solidFill>
              </a:rPr>
              <a:t>На </a:t>
            </a:r>
            <a:r>
              <a:rPr lang="ru-RU" altLang="ru-RU" sz="2400" dirty="0" smtClean="0">
                <a:solidFill>
                  <a:srgbClr val="800080"/>
                </a:solidFill>
              </a:rPr>
              <a:t>рис.16.2 </a:t>
            </a:r>
            <a:r>
              <a:rPr lang="ru-RU" altLang="ru-RU" sz="2400" dirty="0">
                <a:solidFill>
                  <a:srgbClr val="800080"/>
                </a:solidFill>
              </a:rPr>
              <a:t>представлена схема взаимодействия USENET-серверов. Пользователь, как правило, осуществляет подписку на одном из USENET-серверов, который ближе для данного пользователя: обычно это ГВМ, в которой размещены все информационные ресурсы организации или учебного заведения. Пользователь также может подписаться на любом сервере на любую группу новостей (если на ближайшем сервере интересующая клиента тема новостей отсутствует). По мере поступления новых сообщений от пользователей серверы обмениваются между собой информацией. Каждый сервер </a:t>
            </a:r>
            <a:r>
              <a:rPr lang="ru-RU" altLang="ru-RU" sz="2400" dirty="0" smtClean="0">
                <a:solidFill>
                  <a:srgbClr val="800080"/>
                </a:solidFill>
              </a:rPr>
              <a:t>ведёт </a:t>
            </a:r>
            <a:r>
              <a:rPr lang="ru-RU" altLang="ru-RU" sz="2400" dirty="0">
                <a:solidFill>
                  <a:srgbClr val="800080"/>
                </a:solidFill>
              </a:rPr>
              <a:t>список подписчиков и список телеконференций, на которые осуществлена подписка. При поступлении статьи сервер информирует </a:t>
            </a:r>
            <a:r>
              <a:rPr lang="ru-RU" altLang="ru-RU" sz="2400" dirty="0" smtClean="0">
                <a:solidFill>
                  <a:srgbClr val="800080"/>
                </a:solidFill>
              </a:rPr>
              <a:t>«известные» </a:t>
            </a:r>
            <a:r>
              <a:rPr lang="ru-RU" altLang="ru-RU" sz="2400" dirty="0">
                <a:solidFill>
                  <a:srgbClr val="800080"/>
                </a:solidFill>
              </a:rPr>
              <a:t>ему серверы о том, что появилась новая информация, и в случае </a:t>
            </a:r>
            <a:r>
              <a:rPr lang="ru-RU" altLang="ru-RU" sz="2400" dirty="0" smtClean="0">
                <a:solidFill>
                  <a:srgbClr val="800080"/>
                </a:solidFill>
              </a:rPr>
              <a:t>запроса</a:t>
            </a:r>
          </a:p>
          <a:p>
            <a:pPr algn="ctr" eaLnBrk="1" hangingPunct="1">
              <a:spcBef>
                <a:spcPts val="0"/>
              </a:spcBef>
              <a:buFontTx/>
              <a:buNone/>
            </a:pPr>
            <a:r>
              <a:rPr lang="ru-RU" altLang="ru-RU" sz="2400" dirty="0" smtClean="0">
                <a:solidFill>
                  <a:srgbClr val="800080"/>
                </a:solidFill>
              </a:rPr>
              <a:t>передает </a:t>
            </a:r>
            <a:r>
              <a:rPr lang="ru-RU" altLang="ru-RU" sz="2400" dirty="0">
                <a:solidFill>
                  <a:srgbClr val="800080"/>
                </a:solidFill>
              </a:rPr>
              <a:t>её. </a:t>
            </a:r>
          </a:p>
        </p:txBody>
      </p:sp>
      <p:sp>
        <p:nvSpPr>
          <p:cNvPr id="5" name="Text Box 2"/>
          <p:cNvSpPr txBox="1">
            <a:spLocks noChangeArrowheads="1"/>
          </p:cNvSpPr>
          <p:nvPr/>
        </p:nvSpPr>
        <p:spPr bwMode="auto">
          <a:xfrm>
            <a:off x="0" y="0"/>
            <a:ext cx="9144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FF9933"/>
                  </a:outerShdw>
                </a:effectLst>
              </a14:hiddenEffects>
            </a:ext>
          </a:extLst>
        </p:spPr>
        <p:txBody>
          <a:bodyPr>
            <a:spAutoFit/>
          </a:bodyPr>
          <a:lstStyle/>
          <a:p>
            <a:pPr eaLnBrk="1" hangingPunct="1">
              <a:defRPr/>
            </a:pPr>
            <a:r>
              <a:rPr lang="ru-RU" altLang="ru-RU" sz="2000" b="1" dirty="0">
                <a:solidFill>
                  <a:srgbClr val="990033"/>
                </a:solidFill>
                <a:effectLst>
                  <a:outerShdw dist="63500" dir="3600000" algn="tl" rotWithShape="0">
                    <a:srgbClr val="FFCC00"/>
                  </a:outerShdw>
                </a:effectLst>
              </a:rPr>
              <a:t>Лекция №16: </a:t>
            </a:r>
            <a:r>
              <a:rPr lang="ru-RU" altLang="ru-RU" sz="2000" b="1" i="1" dirty="0">
                <a:solidFill>
                  <a:srgbClr val="990033"/>
                </a:solidFill>
                <a:effectLst>
                  <a:outerShdw dist="63500" dir="3600000" algn="tl" rotWithShape="0">
                    <a:srgbClr val="FFCC00"/>
                  </a:outerShdw>
                </a:effectLst>
              </a:rPr>
              <a:t>Система телеконференций USENET. Информационная</a:t>
            </a:r>
          </a:p>
          <a:p>
            <a:pPr eaLnBrk="1" hangingPunct="1">
              <a:defRPr/>
            </a:pPr>
            <a:r>
              <a:rPr lang="ru-RU" altLang="ru-RU" sz="2000" b="1" i="1" dirty="0">
                <a:solidFill>
                  <a:srgbClr val="990033"/>
                </a:solidFill>
                <a:effectLst>
                  <a:outerShdw dist="63500" dir="3600000" algn="tl" rotWithShape="0">
                    <a:srgbClr val="FFCC00"/>
                  </a:outerShdw>
                </a:effectLst>
              </a:rPr>
              <a:t>                        сеть WORLD WIDE WEB</a:t>
            </a:r>
            <a:r>
              <a:rPr lang="ru-RU" altLang="ru-RU" sz="2000" b="1" dirty="0">
                <a:solidFill>
                  <a:srgbClr val="990033"/>
                </a:solidFill>
                <a:effectLst>
                  <a:outerShdw dist="63500" dir="3600000" algn="tl" rotWithShape="0">
                    <a:srgbClr val="FFCC00"/>
                  </a:outerShdw>
                </a:effectLst>
              </a:rPr>
              <a:t>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Оформление по умолчанию">
  <a:themeElements>
    <a:clrScheme name="Оформление по умолчанию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Оформление по умолчанию">
      <a:majorFont>
        <a:latin typeface="Arial"/>
        <a:ea typeface=""/>
        <a:cs typeface="Arial"/>
      </a:majorFont>
      <a:minorFont>
        <a:latin typeface="Arial"/>
        <a:ea typeface=""/>
        <a:cs typeface="Arial"/>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ru-RU" alt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ru-RU" altLang="ru-RU" sz="2400" b="0" i="0" u="none" strike="noStrike" cap="none" normalizeH="0" baseline="0" smtClean="0">
            <a:ln>
              <a:noFill/>
            </a:ln>
            <a:solidFill>
              <a:schemeClr val="tx1"/>
            </a:solidFill>
            <a:effectLst/>
            <a:latin typeface="Arial" panose="020B0604020202020204" pitchFamily="34" charset="0"/>
            <a:cs typeface="Arial" panose="020B0604020202020204" pitchFamily="34" charset="0"/>
          </a:defRPr>
        </a:defPPr>
      </a:lstStyle>
    </a:lnDef>
  </a:objectDefaults>
  <a:extraClrSchemeLst>
    <a:extraClrScheme>
      <a:clrScheme name="Оформление по умолчанию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Оформление по умолчанию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Оформление по умолчанию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Оформление по умолчанию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Оформление по умолчанию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Оформление по умолчанию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Оформление по умолчанию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Оформление по умолчанию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Оформление по умолчанию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Оформление по умолчанию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Оформление по умолчанию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Оформление по умолчанию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10664</TotalTime>
  <Words>4613</Words>
  <Application>Microsoft Office PowerPoint</Application>
  <PresentationFormat>Экран (4:3)</PresentationFormat>
  <Paragraphs>509</Paragraphs>
  <Slides>51</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51</vt:i4>
      </vt:variant>
    </vt:vector>
  </HeadingPairs>
  <TitlesOfParts>
    <vt:vector size="61" baseType="lpstr">
      <vt:lpstr>Wingdings 2</vt:lpstr>
      <vt:lpstr>Century</vt:lpstr>
      <vt:lpstr>Calibri</vt:lpstr>
      <vt:lpstr>Arial</vt:lpstr>
      <vt:lpstr>Wingdings</vt:lpstr>
      <vt:lpstr>SimSun</vt:lpstr>
      <vt:lpstr>Arial Narrow</vt:lpstr>
      <vt:lpstr>Times New Roman</vt:lpstr>
      <vt:lpstr>Tahoma</vt:lpstr>
      <vt:lpstr>Оформление по умолчанию</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Слайд 1</dc:title>
  <dc:creator>Мельников Дмитрий</dc:creator>
  <cp:lastModifiedBy>Пользователь Windows</cp:lastModifiedBy>
  <cp:revision>419</cp:revision>
  <dcterms:created xsi:type="dcterms:W3CDTF">2008-08-28T16:29:17Z</dcterms:created>
  <dcterms:modified xsi:type="dcterms:W3CDTF">2022-09-18T10:42:28Z</dcterms:modified>
</cp:coreProperties>
</file>

<file path=docProps/thumbnail.jpeg>
</file>